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5"/>
  </p:notesMasterIdLst>
  <p:sldIdLst>
    <p:sldId id="256" r:id="rId2"/>
    <p:sldId id="257" r:id="rId3"/>
    <p:sldId id="272" r:id="rId4"/>
    <p:sldId id="273" r:id="rId5"/>
    <p:sldId id="275" r:id="rId6"/>
    <p:sldId id="276" r:id="rId7"/>
    <p:sldId id="274" r:id="rId8"/>
    <p:sldId id="277" r:id="rId9"/>
    <p:sldId id="278" r:id="rId10"/>
    <p:sldId id="279" r:id="rId11"/>
    <p:sldId id="280" r:id="rId12"/>
    <p:sldId id="281" r:id="rId13"/>
    <p:sldId id="283" r:id="rId14"/>
    <p:sldId id="284" r:id="rId15"/>
    <p:sldId id="285" r:id="rId16"/>
    <p:sldId id="286" r:id="rId17"/>
    <p:sldId id="282" r:id="rId18"/>
    <p:sldId id="287" r:id="rId19"/>
    <p:sldId id="288" r:id="rId20"/>
    <p:sldId id="289" r:id="rId21"/>
    <p:sldId id="290" r:id="rId22"/>
    <p:sldId id="291" r:id="rId23"/>
    <p:sldId id="292"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yl jasny 1 — Ak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Styl jasny 1 — Ak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Styl pośredni 4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214" autoAdjust="0"/>
  </p:normalViewPr>
  <p:slideViewPr>
    <p:cSldViewPr snapToGrid="0" showGuides="1">
      <p:cViewPr varScale="1">
        <p:scale>
          <a:sx n="86" d="100"/>
          <a:sy n="86" d="100"/>
        </p:scale>
        <p:origin x="984"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192.168.60.10\server\04%20PROJECTS\P&amp;R_1279_Polska%20Bia&#322;oru&#347;%20Ukraina%20i%20Polska%20Rosja\4.%20Project%20implementation\Realizacja%20robocze\1.%20Desk%20research\PBU%20i%20PL%20RU%20-%20baza%20do%20analiz%20-%20uzupe&#322;niana%20samodzielni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92.168.60.10\server\04%20PROJECTS\P&amp;R_1279_Polska%20Bia&#322;oru&#347;%20Ukraina%20i%20Polska%20Rosja\4.%20Project%20implementation\Realizacja%20robocze\2.%20CAWI%20CATI\4.%20Wyniki\PBU%20-%20procenty%20-%20cz.%20polska.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nna.gorecka-ojdana\Desktop\Nowy%20folder\PBU%20-%20procenty%20-%20cz.%20ukrai&#324;ska.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92.168.60.10\server\04%20PROJECTS\P&amp;R_1279_Polska%20Bia&#322;oru&#347;%20Ukraina%20i%20Polska%20Rosja\4.%20Project%20implementation\Realizacja%20robocze\2.%20CAWI%20CATI\4.%20Wyniki\PBU%20-%20procenty%20-%20cz.%20polska.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nna.gorecka-ojdana\Desktop\Nowy%20folder\PBU%20-%20procenty%20-%20cz.%20polska.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92.168.60.10\server\04%20PROJECTS\P&amp;R_1279_Polska%20Bia&#322;oru&#347;%20Ukraina%20i%20Polska%20Rosja\4.%20Project%20implementation\Realizacja%20robocze\2.%20CAWI%20CATI\4.%20Wyniki\PBU%20-%20procenty%20-%20cz.%20ukrai&#324;ska.xls"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2051946320732"/>
          <c:y val="0.24103175392409834"/>
          <c:w val="0.43623058254272001"/>
          <c:h val="0.65085033034479034"/>
        </c:manualLayout>
      </c:layout>
      <c:doughnut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DC7E-45E2-8512-4277652D3FC6}"/>
              </c:ext>
            </c:extLst>
          </c:dPt>
          <c:dPt>
            <c:idx val="1"/>
            <c:bubble3D val="0"/>
            <c:spPr>
              <a:solidFill>
                <a:schemeClr val="accent2"/>
              </a:solidFill>
              <a:ln>
                <a:noFill/>
              </a:ln>
              <a:effectLst/>
            </c:spPr>
            <c:extLst>
              <c:ext xmlns:c16="http://schemas.microsoft.com/office/drawing/2014/chart" uri="{C3380CC4-5D6E-409C-BE32-E72D297353CC}">
                <c16:uniqueId val="{00000003-DC7E-45E2-8512-4277652D3FC6}"/>
              </c:ext>
            </c:extLst>
          </c:dPt>
          <c:dPt>
            <c:idx val="2"/>
            <c:bubble3D val="0"/>
            <c:spPr>
              <a:solidFill>
                <a:schemeClr val="accent3"/>
              </a:solidFill>
              <a:ln>
                <a:noFill/>
              </a:ln>
              <a:effectLst/>
            </c:spPr>
            <c:extLst>
              <c:ext xmlns:c16="http://schemas.microsoft.com/office/drawing/2014/chart" uri="{C3380CC4-5D6E-409C-BE32-E72D297353CC}">
                <c16:uniqueId val="{00000005-DC7E-45E2-8512-4277652D3FC6}"/>
              </c:ext>
            </c:extLst>
          </c:dPt>
          <c:dPt>
            <c:idx val="3"/>
            <c:bubble3D val="0"/>
            <c:spPr>
              <a:solidFill>
                <a:schemeClr val="accent4"/>
              </a:solidFill>
              <a:ln>
                <a:noFill/>
              </a:ln>
              <a:effectLst/>
            </c:spPr>
            <c:extLst>
              <c:ext xmlns:c16="http://schemas.microsoft.com/office/drawing/2014/chart" uri="{C3380CC4-5D6E-409C-BE32-E72D297353CC}">
                <c16:uniqueId val="{00000007-DC7E-45E2-8512-4277652D3FC6}"/>
              </c:ext>
            </c:extLst>
          </c:dPt>
          <c:dPt>
            <c:idx val="4"/>
            <c:bubble3D val="0"/>
            <c:spPr>
              <a:solidFill>
                <a:schemeClr val="accent5"/>
              </a:solidFill>
              <a:ln>
                <a:noFill/>
              </a:ln>
              <a:effectLst/>
            </c:spPr>
            <c:extLst>
              <c:ext xmlns:c16="http://schemas.microsoft.com/office/drawing/2014/chart" uri="{C3380CC4-5D6E-409C-BE32-E72D297353CC}">
                <c16:uniqueId val="{00000009-DC7E-45E2-8512-4277652D3FC6}"/>
              </c:ext>
            </c:extLst>
          </c:dPt>
          <c:dPt>
            <c:idx val="5"/>
            <c:bubble3D val="0"/>
            <c:spPr>
              <a:solidFill>
                <a:schemeClr val="accent6"/>
              </a:solidFill>
              <a:ln>
                <a:noFill/>
              </a:ln>
              <a:effectLst/>
            </c:spPr>
            <c:extLst>
              <c:ext xmlns:c16="http://schemas.microsoft.com/office/drawing/2014/chart" uri="{C3380CC4-5D6E-409C-BE32-E72D297353CC}">
                <c16:uniqueId val="{0000000B-DC7E-45E2-8512-4277652D3FC6}"/>
              </c:ext>
            </c:extLst>
          </c:dPt>
          <c:dLbls>
            <c:dLbl>
              <c:idx val="0"/>
              <c:layout>
                <c:manualLayout>
                  <c:x val="0.1437908496732026"/>
                  <c:y val="-0.14397367338543812"/>
                </c:manualLayout>
              </c:layout>
              <c:tx>
                <c:rich>
                  <a:bodyPr/>
                  <a:lstStyle/>
                  <a:p>
                    <a:r>
                      <a:rPr lang="en-US" dirty="0"/>
                      <a:t>Project without partners</a:t>
                    </a:r>
                    <a:r>
                      <a:rPr lang="en-US" baseline="0" dirty="0"/>
                      <a:t>
</a:t>
                    </a:r>
                    <a:fld id="{6990CC1E-8E23-45B0-87F1-62763983042E}" type="VALUE">
                      <a:rPr lang="en-US" baseline="0" dirty="0"/>
                      <a:pPr/>
                      <a:t>[WARTOŚĆ]</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DC7E-45E2-8512-4277652D3FC6}"/>
                </c:ext>
              </c:extLst>
            </c:dLbl>
            <c:dLbl>
              <c:idx val="1"/>
              <c:layout>
                <c:manualLayout>
                  <c:x val="0.16557734204793029"/>
                  <c:y val="0"/>
                </c:manualLayout>
              </c:layout>
              <c:tx>
                <c:rich>
                  <a:bodyPr/>
                  <a:lstStyle/>
                  <a:p>
                    <a:r>
                      <a:rPr lang="en-US" dirty="0"/>
                      <a:t>Leader + 1 partner</a:t>
                    </a:r>
                    <a:r>
                      <a:rPr lang="en-US" baseline="0" dirty="0"/>
                      <a:t>
</a:t>
                    </a:r>
                    <a:fld id="{00A09819-27F7-43D7-8C53-7E82801B2F79}" type="VALUE">
                      <a:rPr lang="en-US" baseline="0"/>
                      <a:pPr/>
                      <a:t>[WARTOŚĆ]</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DC7E-45E2-8512-4277652D3FC6}"/>
                </c:ext>
              </c:extLst>
            </c:dLbl>
            <c:dLbl>
              <c:idx val="2"/>
              <c:layout>
                <c:manualLayout>
                  <c:x val="-0.15686274509803924"/>
                  <c:y val="7.5413910109209337E-17"/>
                </c:manualLayout>
              </c:layout>
              <c:tx>
                <c:rich>
                  <a:bodyPr/>
                  <a:lstStyle/>
                  <a:p>
                    <a:r>
                      <a:rPr lang="en-US" dirty="0"/>
                      <a:t>Leader + 2 partners</a:t>
                    </a:r>
                    <a:r>
                      <a:rPr lang="en-US" baseline="0" dirty="0"/>
                      <a:t>
</a:t>
                    </a:r>
                    <a:fld id="{46FCC6F3-5D4B-4FD6-A29F-3EA678A99EA7}" type="VALUE">
                      <a:rPr lang="en-US" baseline="0"/>
                      <a:pPr/>
                      <a:t>[WARTOŚĆ]</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DC7E-45E2-8512-4277652D3FC6}"/>
                </c:ext>
              </c:extLst>
            </c:dLbl>
            <c:dLbl>
              <c:idx val="3"/>
              <c:layout>
                <c:manualLayout>
                  <c:x val="-0.10893246187363835"/>
                  <c:y val="-6.9930069930069963E-2"/>
                </c:manualLayout>
              </c:layout>
              <c:tx>
                <c:rich>
                  <a:bodyPr/>
                  <a:lstStyle/>
                  <a:p>
                    <a:r>
                      <a:rPr lang="en-US" dirty="0"/>
                      <a:t>Leader + 3 partners</a:t>
                    </a:r>
                    <a:r>
                      <a:rPr lang="en-US" baseline="0" dirty="0"/>
                      <a:t>
</a:t>
                    </a:r>
                    <a:fld id="{955E5CE8-FEF0-4F75-9060-8FD3FD40840E}" type="VALUE">
                      <a:rPr lang="en-US" baseline="0"/>
                      <a:pPr/>
                      <a:t>[WARTOŚĆ]</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DC7E-45E2-8512-4277652D3FC6}"/>
                </c:ext>
              </c:extLst>
            </c:dLbl>
            <c:dLbl>
              <c:idx val="4"/>
              <c:layout>
                <c:manualLayout>
                  <c:x val="0.10656660708929758"/>
                  <c:y val="0.17754418699591235"/>
                </c:manualLayout>
              </c:layout>
              <c:tx>
                <c:rich>
                  <a:bodyPr/>
                  <a:lstStyle/>
                  <a:p>
                    <a:r>
                      <a:rPr lang="en-US" dirty="0"/>
                      <a:t>Leader + 4 partners</a:t>
                    </a:r>
                    <a:r>
                      <a:rPr lang="en-US" baseline="0" dirty="0"/>
                      <a:t>
</a:t>
                    </a:r>
                    <a:fld id="{60F69307-3C99-461E-B60F-1AFFE27B9C0D}" type="VALUE">
                      <a:rPr lang="en-US" baseline="0" dirty="0"/>
                      <a:pPr/>
                      <a:t>[WARTOŚĆ]</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DC7E-45E2-8512-4277652D3FC6}"/>
                </c:ext>
              </c:extLst>
            </c:dLbl>
            <c:dLbl>
              <c:idx val="5"/>
              <c:layout>
                <c:manualLayout>
                  <c:x val="4.3572984749455342E-3"/>
                  <c:y val="-0.23858494446729742"/>
                </c:manualLayout>
              </c:layout>
              <c:tx>
                <c:rich>
                  <a:bodyPr/>
                  <a:lstStyle/>
                  <a:p>
                    <a:r>
                      <a:rPr lang="en-US" dirty="0"/>
                      <a:t>Leader + more partners</a:t>
                    </a:r>
                    <a:r>
                      <a:rPr lang="en-US" baseline="0" dirty="0"/>
                      <a:t>
</a:t>
                    </a:r>
                    <a:fld id="{0AFF97C8-4AB8-4F32-9C96-87570B25B92E}" type="VALUE">
                      <a:rPr lang="en-US" baseline="0" dirty="0"/>
                      <a:pPr/>
                      <a:t>[WARTOŚĆ]</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DC7E-45E2-8512-4277652D3FC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Arkusz5!$B$17:$B$22</c:f>
              <c:strCache>
                <c:ptCount val="6"/>
                <c:pt idx="0">
                  <c:v>Projekt bez partnerów</c:v>
                </c:pt>
                <c:pt idx="1">
                  <c:v>Lider + 1 partner</c:v>
                </c:pt>
                <c:pt idx="2">
                  <c:v>Lider + 2 partnerów</c:v>
                </c:pt>
                <c:pt idx="3">
                  <c:v>Lider + 3 partnerów</c:v>
                </c:pt>
                <c:pt idx="4">
                  <c:v>Lider + 4 partnerów</c:v>
                </c:pt>
                <c:pt idx="5">
                  <c:v>Lider + większa liczba partnerów</c:v>
                </c:pt>
              </c:strCache>
            </c:strRef>
          </c:cat>
          <c:val>
            <c:numRef>
              <c:f>Arkusz5!$E$17:$E$22</c:f>
              <c:numCache>
                <c:formatCode>0.00%</c:formatCode>
                <c:ptCount val="6"/>
                <c:pt idx="0">
                  <c:v>4.4585987261146494E-2</c:v>
                </c:pt>
                <c:pt idx="1">
                  <c:v>0.53503184713375795</c:v>
                </c:pt>
                <c:pt idx="2">
                  <c:v>0.25477707006369427</c:v>
                </c:pt>
                <c:pt idx="3">
                  <c:v>8.2802547770700632E-2</c:v>
                </c:pt>
                <c:pt idx="4">
                  <c:v>3.8216560509554139E-2</c:v>
                </c:pt>
                <c:pt idx="5">
                  <c:v>4.4585987261146494E-2</c:v>
                </c:pt>
              </c:numCache>
            </c:numRef>
          </c:val>
          <c:extLst>
            <c:ext xmlns:c16="http://schemas.microsoft.com/office/drawing/2014/chart" uri="{C3380CC4-5D6E-409C-BE32-E72D297353CC}">
              <c16:uniqueId val="{0000000C-DC7E-45E2-8512-4277652D3FC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Arkusz1!$B$57</c:f>
              <c:strCache>
                <c:ptCount val="1"/>
                <c:pt idx="0">
                  <c:v>Daily</c:v>
                </c:pt>
              </c:strCache>
            </c:strRef>
          </c:tx>
          <c:spPr>
            <a:solidFill>
              <a:schemeClr val="accent6"/>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Arkusz1!$C$55:$O$56</c:f>
              <c:multiLvlStrCache>
                <c:ptCount val="12"/>
                <c:lvl>
                  <c:pt idx="0">
                    <c:v>Face-to-face meetings</c:v>
                  </c:pt>
                  <c:pt idx="1">
                    <c:v>Online meetings</c:v>
                  </c:pt>
                  <c:pt idx="2">
                    <c:v>Phone calls</c:v>
                  </c:pt>
                  <c:pt idx="3">
                    <c:v>E-mail exchange</c:v>
                  </c:pt>
                  <c:pt idx="4">
                    <c:v>Traditional/paper-based correspondence</c:v>
                  </c:pt>
                  <c:pt idx="5">
                    <c:v>Another form of contact</c:v>
                  </c:pt>
                  <c:pt idx="6">
                    <c:v>Face-to-face meetings</c:v>
                  </c:pt>
                  <c:pt idx="7">
                    <c:v>Online meetings</c:v>
                  </c:pt>
                  <c:pt idx="8">
                    <c:v>Phone calls</c:v>
                  </c:pt>
                  <c:pt idx="9">
                    <c:v>E-mail exchange</c:v>
                  </c:pt>
                  <c:pt idx="10">
                    <c:v>Traditional/paper-based correspondence</c:v>
                  </c:pt>
                  <c:pt idx="11">
                    <c:v>Another form of contact</c:v>
                  </c:pt>
                </c:lvl>
                <c:lvl>
                  <c:pt idx="0">
                    <c:v>Before 24/02/2022</c:v>
                  </c:pt>
                  <c:pt idx="6">
                    <c:v>After 24/02/2022</c:v>
                  </c:pt>
                </c:lvl>
              </c:multiLvlStrCache>
            </c:multiLvlStrRef>
          </c:cat>
          <c:val>
            <c:numRef>
              <c:f>Arkusz1!$C$57:$N$57</c:f>
              <c:numCache>
                <c:formatCode>0.00%</c:formatCode>
                <c:ptCount val="12"/>
                <c:pt idx="0">
                  <c:v>0</c:v>
                </c:pt>
                <c:pt idx="1">
                  <c:v>1.1904761904761904E-2</c:v>
                </c:pt>
                <c:pt idx="2">
                  <c:v>3.5714285714285712E-2</c:v>
                </c:pt>
                <c:pt idx="3">
                  <c:v>9.5238095238095233E-2</c:v>
                </c:pt>
                <c:pt idx="4">
                  <c:v>2.3809523809523808E-2</c:v>
                </c:pt>
                <c:pt idx="5">
                  <c:v>0</c:v>
                </c:pt>
                <c:pt idx="6">
                  <c:v>0</c:v>
                </c:pt>
                <c:pt idx="7">
                  <c:v>1.1904761904761904E-2</c:v>
                </c:pt>
                <c:pt idx="8">
                  <c:v>4.7619047619047616E-2</c:v>
                </c:pt>
                <c:pt idx="9">
                  <c:v>3.5714285714285712E-2</c:v>
                </c:pt>
                <c:pt idx="10">
                  <c:v>0</c:v>
                </c:pt>
                <c:pt idx="11">
                  <c:v>0</c:v>
                </c:pt>
              </c:numCache>
            </c:numRef>
          </c:val>
          <c:extLst>
            <c:ext xmlns:c16="http://schemas.microsoft.com/office/drawing/2014/chart" uri="{C3380CC4-5D6E-409C-BE32-E72D297353CC}">
              <c16:uniqueId val="{00000000-B8AB-4959-8550-7AB99D91FC1C}"/>
            </c:ext>
          </c:extLst>
        </c:ser>
        <c:ser>
          <c:idx val="1"/>
          <c:order val="1"/>
          <c:tx>
            <c:strRef>
              <c:f>Arkusz1!$B$58</c:f>
              <c:strCache>
                <c:ptCount val="1"/>
                <c:pt idx="0">
                  <c:v>weekly or more frequently</c:v>
                </c:pt>
              </c:strCache>
            </c:strRef>
          </c:tx>
          <c:spPr>
            <a:solidFill>
              <a:schemeClr val="accent6">
                <a:lumMod val="60000"/>
                <a:lumOff val="40000"/>
              </a:schemeClr>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Arkusz1!$C$55:$O$56</c:f>
              <c:multiLvlStrCache>
                <c:ptCount val="12"/>
                <c:lvl>
                  <c:pt idx="0">
                    <c:v>Face-to-face meetings</c:v>
                  </c:pt>
                  <c:pt idx="1">
                    <c:v>Online meetings</c:v>
                  </c:pt>
                  <c:pt idx="2">
                    <c:v>Phone calls</c:v>
                  </c:pt>
                  <c:pt idx="3">
                    <c:v>E-mail exchange</c:v>
                  </c:pt>
                  <c:pt idx="4">
                    <c:v>Traditional/paper-based correspondence</c:v>
                  </c:pt>
                  <c:pt idx="5">
                    <c:v>Another form of contact</c:v>
                  </c:pt>
                  <c:pt idx="6">
                    <c:v>Face-to-face meetings</c:v>
                  </c:pt>
                  <c:pt idx="7">
                    <c:v>Online meetings</c:v>
                  </c:pt>
                  <c:pt idx="8">
                    <c:v>Phone calls</c:v>
                  </c:pt>
                  <c:pt idx="9">
                    <c:v>E-mail exchange</c:v>
                  </c:pt>
                  <c:pt idx="10">
                    <c:v>Traditional/paper-based correspondence</c:v>
                  </c:pt>
                  <c:pt idx="11">
                    <c:v>Another form of contact</c:v>
                  </c:pt>
                </c:lvl>
                <c:lvl>
                  <c:pt idx="0">
                    <c:v>Before 24/02/2022</c:v>
                  </c:pt>
                  <c:pt idx="6">
                    <c:v>After 24/02/2022</c:v>
                  </c:pt>
                </c:lvl>
              </c:multiLvlStrCache>
            </c:multiLvlStrRef>
          </c:cat>
          <c:val>
            <c:numRef>
              <c:f>Arkusz1!$C$58:$N$58</c:f>
              <c:numCache>
                <c:formatCode>0.00%</c:formatCode>
                <c:ptCount val="12"/>
                <c:pt idx="0">
                  <c:v>9.5238095238095233E-2</c:v>
                </c:pt>
                <c:pt idx="1">
                  <c:v>0.14285714285714285</c:v>
                </c:pt>
                <c:pt idx="2">
                  <c:v>0.40476190476190477</c:v>
                </c:pt>
                <c:pt idx="3">
                  <c:v>0.55952380952380953</c:v>
                </c:pt>
                <c:pt idx="4">
                  <c:v>4.7619047619047616E-2</c:v>
                </c:pt>
                <c:pt idx="5">
                  <c:v>7.1428571428571425E-2</c:v>
                </c:pt>
                <c:pt idx="6">
                  <c:v>1.1904761904761904E-2</c:v>
                </c:pt>
                <c:pt idx="7">
                  <c:v>7.1428571428571425E-2</c:v>
                </c:pt>
                <c:pt idx="8">
                  <c:v>0.26190476190476186</c:v>
                </c:pt>
                <c:pt idx="9">
                  <c:v>0.36904761904761907</c:v>
                </c:pt>
                <c:pt idx="10">
                  <c:v>2.3809523809523808E-2</c:v>
                </c:pt>
                <c:pt idx="11">
                  <c:v>5.9523809523809521E-2</c:v>
                </c:pt>
              </c:numCache>
            </c:numRef>
          </c:val>
          <c:extLst>
            <c:ext xmlns:c16="http://schemas.microsoft.com/office/drawing/2014/chart" uri="{C3380CC4-5D6E-409C-BE32-E72D297353CC}">
              <c16:uniqueId val="{00000001-B8AB-4959-8550-7AB99D91FC1C}"/>
            </c:ext>
          </c:extLst>
        </c:ser>
        <c:ser>
          <c:idx val="2"/>
          <c:order val="2"/>
          <c:tx>
            <c:strRef>
              <c:f>Arkusz1!$B$59</c:f>
              <c:strCache>
                <c:ptCount val="1"/>
                <c:pt idx="0">
                  <c:v>bi-weekly or more frequently</c:v>
                </c:pt>
              </c:strCache>
            </c:strRef>
          </c:tx>
          <c:spPr>
            <a:solidFill>
              <a:schemeClr val="accent2"/>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Arkusz1!$C$55:$O$56</c:f>
              <c:multiLvlStrCache>
                <c:ptCount val="12"/>
                <c:lvl>
                  <c:pt idx="0">
                    <c:v>Face-to-face meetings</c:v>
                  </c:pt>
                  <c:pt idx="1">
                    <c:v>Online meetings</c:v>
                  </c:pt>
                  <c:pt idx="2">
                    <c:v>Phone calls</c:v>
                  </c:pt>
                  <c:pt idx="3">
                    <c:v>E-mail exchange</c:v>
                  </c:pt>
                  <c:pt idx="4">
                    <c:v>Traditional/paper-based correspondence</c:v>
                  </c:pt>
                  <c:pt idx="5">
                    <c:v>Another form of contact</c:v>
                  </c:pt>
                  <c:pt idx="6">
                    <c:v>Face-to-face meetings</c:v>
                  </c:pt>
                  <c:pt idx="7">
                    <c:v>Online meetings</c:v>
                  </c:pt>
                  <c:pt idx="8">
                    <c:v>Phone calls</c:v>
                  </c:pt>
                  <c:pt idx="9">
                    <c:v>E-mail exchange</c:v>
                  </c:pt>
                  <c:pt idx="10">
                    <c:v>Traditional/paper-based correspondence</c:v>
                  </c:pt>
                  <c:pt idx="11">
                    <c:v>Another form of contact</c:v>
                  </c:pt>
                </c:lvl>
                <c:lvl>
                  <c:pt idx="0">
                    <c:v>Before 24/02/2022</c:v>
                  </c:pt>
                  <c:pt idx="6">
                    <c:v>After 24/02/2022</c:v>
                  </c:pt>
                </c:lvl>
              </c:multiLvlStrCache>
            </c:multiLvlStrRef>
          </c:cat>
          <c:val>
            <c:numRef>
              <c:f>Arkusz1!$C$59:$N$59</c:f>
              <c:numCache>
                <c:formatCode>0.00%</c:formatCode>
                <c:ptCount val="12"/>
                <c:pt idx="0">
                  <c:v>0.20238095238095238</c:v>
                </c:pt>
                <c:pt idx="1">
                  <c:v>0.27380952380952378</c:v>
                </c:pt>
                <c:pt idx="2">
                  <c:v>0.34523809523809518</c:v>
                </c:pt>
                <c:pt idx="3">
                  <c:v>0.28571428571428564</c:v>
                </c:pt>
                <c:pt idx="4">
                  <c:v>0.19047619047619047</c:v>
                </c:pt>
                <c:pt idx="5">
                  <c:v>1.1904761904761904E-2</c:v>
                </c:pt>
                <c:pt idx="6">
                  <c:v>5.9523809523809521E-2</c:v>
                </c:pt>
                <c:pt idx="7">
                  <c:v>0.26190476190476192</c:v>
                </c:pt>
                <c:pt idx="8">
                  <c:v>0.27380952380952378</c:v>
                </c:pt>
                <c:pt idx="9">
                  <c:v>0.26190476190476186</c:v>
                </c:pt>
                <c:pt idx="10">
                  <c:v>0.17857142857142855</c:v>
                </c:pt>
                <c:pt idx="11">
                  <c:v>1.1904761904761904E-2</c:v>
                </c:pt>
              </c:numCache>
            </c:numRef>
          </c:val>
          <c:extLst>
            <c:ext xmlns:c16="http://schemas.microsoft.com/office/drawing/2014/chart" uri="{C3380CC4-5D6E-409C-BE32-E72D297353CC}">
              <c16:uniqueId val="{00000002-B8AB-4959-8550-7AB99D91FC1C}"/>
            </c:ext>
          </c:extLst>
        </c:ser>
        <c:ser>
          <c:idx val="3"/>
          <c:order val="3"/>
          <c:tx>
            <c:strRef>
              <c:f>Arkusz1!$B$60</c:f>
              <c:strCache>
                <c:ptCount val="1"/>
                <c:pt idx="0">
                  <c:v>once a month</c:v>
                </c:pt>
              </c:strCache>
            </c:strRef>
          </c:tx>
          <c:spPr>
            <a:solidFill>
              <a:srgbClr val="C00000"/>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Arkusz1!$C$55:$O$56</c:f>
              <c:multiLvlStrCache>
                <c:ptCount val="12"/>
                <c:lvl>
                  <c:pt idx="0">
                    <c:v>Face-to-face meetings</c:v>
                  </c:pt>
                  <c:pt idx="1">
                    <c:v>Online meetings</c:v>
                  </c:pt>
                  <c:pt idx="2">
                    <c:v>Phone calls</c:v>
                  </c:pt>
                  <c:pt idx="3">
                    <c:v>E-mail exchange</c:v>
                  </c:pt>
                  <c:pt idx="4">
                    <c:v>Traditional/paper-based correspondence</c:v>
                  </c:pt>
                  <c:pt idx="5">
                    <c:v>Another form of contact</c:v>
                  </c:pt>
                  <c:pt idx="6">
                    <c:v>Face-to-face meetings</c:v>
                  </c:pt>
                  <c:pt idx="7">
                    <c:v>Online meetings</c:v>
                  </c:pt>
                  <c:pt idx="8">
                    <c:v>Phone calls</c:v>
                  </c:pt>
                  <c:pt idx="9">
                    <c:v>E-mail exchange</c:v>
                  </c:pt>
                  <c:pt idx="10">
                    <c:v>Traditional/paper-based correspondence</c:v>
                  </c:pt>
                  <c:pt idx="11">
                    <c:v>Another form of contact</c:v>
                  </c:pt>
                </c:lvl>
                <c:lvl>
                  <c:pt idx="0">
                    <c:v>Before 24/02/2022</c:v>
                  </c:pt>
                  <c:pt idx="6">
                    <c:v>After 24/02/2022</c:v>
                  </c:pt>
                </c:lvl>
              </c:multiLvlStrCache>
            </c:multiLvlStrRef>
          </c:cat>
          <c:val>
            <c:numRef>
              <c:f>Arkusz1!$C$60:$N$60</c:f>
              <c:numCache>
                <c:formatCode>0.00%</c:formatCode>
                <c:ptCount val="12"/>
                <c:pt idx="0">
                  <c:v>0.42857142857142855</c:v>
                </c:pt>
                <c:pt idx="1">
                  <c:v>0.32142857142857145</c:v>
                </c:pt>
                <c:pt idx="2">
                  <c:v>7.1428571428571425E-2</c:v>
                </c:pt>
                <c:pt idx="3">
                  <c:v>3.5714285714285712E-2</c:v>
                </c:pt>
                <c:pt idx="4">
                  <c:v>0.35714285714285715</c:v>
                </c:pt>
                <c:pt idx="5">
                  <c:v>1.1904761904761904E-2</c:v>
                </c:pt>
                <c:pt idx="6">
                  <c:v>0.19047619047619047</c:v>
                </c:pt>
                <c:pt idx="7">
                  <c:v>0.22619047619047619</c:v>
                </c:pt>
                <c:pt idx="8">
                  <c:v>8.3333333333333315E-2</c:v>
                </c:pt>
                <c:pt idx="9">
                  <c:v>7.1428571428571425E-2</c:v>
                </c:pt>
                <c:pt idx="10">
                  <c:v>0.17857142857142858</c:v>
                </c:pt>
                <c:pt idx="11">
                  <c:v>3.5714285714285712E-2</c:v>
                </c:pt>
              </c:numCache>
            </c:numRef>
          </c:val>
          <c:extLst>
            <c:ext xmlns:c16="http://schemas.microsoft.com/office/drawing/2014/chart" uri="{C3380CC4-5D6E-409C-BE32-E72D297353CC}">
              <c16:uniqueId val="{00000003-B8AB-4959-8550-7AB99D91FC1C}"/>
            </c:ext>
          </c:extLst>
        </c:ser>
        <c:dLbls>
          <c:showLegendKey val="0"/>
          <c:showVal val="0"/>
          <c:showCatName val="0"/>
          <c:showSerName val="0"/>
          <c:showPercent val="0"/>
          <c:showBubbleSize val="0"/>
        </c:dLbls>
        <c:gapWidth val="219"/>
        <c:overlap val="-27"/>
        <c:axId val="898749536"/>
        <c:axId val="241555072"/>
      </c:barChart>
      <c:catAx>
        <c:axId val="89874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l-PL"/>
          </a:p>
        </c:txPr>
        <c:crossAx val="241555072"/>
        <c:crosses val="autoZero"/>
        <c:auto val="1"/>
        <c:lblAlgn val="ctr"/>
        <c:lblOffset val="100"/>
        <c:noMultiLvlLbl val="0"/>
      </c:catAx>
      <c:valAx>
        <c:axId val="241555072"/>
        <c:scaling>
          <c:orientation val="minMax"/>
        </c:scaling>
        <c:delete val="1"/>
        <c:axPos val="l"/>
        <c:numFmt formatCode="0.00%" sourceLinked="1"/>
        <c:majorTickMark val="none"/>
        <c:minorTickMark val="none"/>
        <c:tickLblPos val="nextTo"/>
        <c:crossAx val="898749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PL!$B$1513</c:f>
              <c:strCache>
                <c:ptCount val="1"/>
                <c:pt idx="0">
                  <c:v>Number</c:v>
                </c:pt>
              </c:strCache>
            </c:strRef>
          </c:tx>
          <c:dPt>
            <c:idx val="0"/>
            <c:bubble3D val="0"/>
            <c:spPr>
              <a:solidFill>
                <a:schemeClr val="accent6"/>
              </a:solidFill>
              <a:ln>
                <a:noFill/>
              </a:ln>
              <a:effectLst/>
            </c:spPr>
            <c:extLst>
              <c:ext xmlns:c16="http://schemas.microsoft.com/office/drawing/2014/chart" uri="{C3380CC4-5D6E-409C-BE32-E72D297353CC}">
                <c16:uniqueId val="{00000001-57B6-46C8-B1AF-51C9CBA2D0AE}"/>
              </c:ext>
            </c:extLst>
          </c:dPt>
          <c:dPt>
            <c:idx val="1"/>
            <c:bubble3D val="0"/>
            <c:spPr>
              <a:solidFill>
                <a:srgbClr val="C00000"/>
              </a:solidFill>
              <a:ln>
                <a:noFill/>
              </a:ln>
              <a:effectLst/>
            </c:spPr>
            <c:extLst>
              <c:ext xmlns:c16="http://schemas.microsoft.com/office/drawing/2014/chart" uri="{C3380CC4-5D6E-409C-BE32-E72D297353CC}">
                <c16:uniqueId val="{00000003-57B6-46C8-B1AF-51C9CBA2D0AE}"/>
              </c:ext>
            </c:extLst>
          </c:dPt>
          <c:dPt>
            <c:idx val="2"/>
            <c:bubble3D val="0"/>
            <c:spPr>
              <a:solidFill>
                <a:schemeClr val="accent3"/>
              </a:solidFill>
              <a:ln>
                <a:noFill/>
              </a:ln>
              <a:effectLst/>
            </c:spPr>
            <c:extLst>
              <c:ext xmlns:c16="http://schemas.microsoft.com/office/drawing/2014/chart" uri="{C3380CC4-5D6E-409C-BE32-E72D297353CC}">
                <c16:uniqueId val="{00000005-57B6-46C8-B1AF-51C9CBA2D0AE}"/>
              </c:ext>
            </c:extLst>
          </c:dPt>
          <c:dLbls>
            <c:dLbl>
              <c:idx val="0"/>
              <c:layout>
                <c:manualLayout>
                  <c:x val="4.6340447483905148E-3"/>
                  <c:y val="-5.432349802428542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7B6-46C8-B1AF-51C9CBA2D0AE}"/>
                </c:ext>
              </c:extLst>
            </c:dLbl>
            <c:dLbl>
              <c:idx val="2"/>
              <c:layout>
                <c:manualLayout>
                  <c:x val="1.7692484654557621E-2"/>
                  <c:y val="-2.431186486304596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7B6-46C8-B1AF-51C9CBA2D0AE}"/>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PL!$A$1514:$A$1516</c:f>
              <c:strCache>
                <c:ptCount val="3"/>
                <c:pt idx="0">
                  <c:v>Yes</c:v>
                </c:pt>
                <c:pt idx="1">
                  <c:v>No</c:v>
                </c:pt>
                <c:pt idx="2">
                  <c:v>We have not thought about it yet</c:v>
                </c:pt>
              </c:strCache>
            </c:strRef>
          </c:cat>
          <c:val>
            <c:numRef>
              <c:f>PL!$B$1514:$B$1516</c:f>
              <c:numCache>
                <c:formatCode>General</c:formatCode>
                <c:ptCount val="3"/>
                <c:pt idx="0">
                  <c:v>54</c:v>
                </c:pt>
                <c:pt idx="1">
                  <c:v>1</c:v>
                </c:pt>
                <c:pt idx="2">
                  <c:v>29</c:v>
                </c:pt>
              </c:numCache>
            </c:numRef>
          </c:val>
          <c:extLst>
            <c:ext xmlns:c16="http://schemas.microsoft.com/office/drawing/2014/chart" uri="{C3380CC4-5D6E-409C-BE32-E72D297353CC}">
              <c16:uniqueId val="{00000006-57B6-46C8-B1AF-51C9CBA2D0A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'results-survey799687'!$C$722</c:f>
              <c:strCache>
                <c:ptCount val="1"/>
                <c:pt idx="0">
                  <c:v>PL</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'results-survey799687'!$A$723:$A$730</c:f>
              <c:strCache>
                <c:ptCount val="8"/>
                <c:pt idx="0">
                  <c:v>Knowing the partner, readily available cooperation opportunities</c:v>
                </c:pt>
                <c:pt idx="1">
                  <c:v>Satisfaction with previous cooperation with (a) partner(s)</c:v>
                </c:pt>
                <c:pt idx="2">
                  <c:v>Receiving a proposal of joint project implementation from a partner</c:v>
                </c:pt>
                <c:pt idx="3">
                  <c:v>Geographical proximity to the partner</c:v>
                </c:pt>
                <c:pt idx="4">
                  <c:v>Need to establish a partnership to receive support</c:v>
                </c:pt>
                <c:pt idx="5">
                  <c:v>Partner’s legal form</c:v>
                </c:pt>
                <c:pt idx="6">
                  <c:v>Absence of an alternative, more attractive partnership</c:v>
                </c:pt>
                <c:pt idx="7">
                  <c:v>Other</c:v>
                </c:pt>
              </c:strCache>
            </c:strRef>
          </c:cat>
          <c:val>
            <c:numRef>
              <c:f>'results-survey799687'!$C$723:$C$730</c:f>
              <c:numCache>
                <c:formatCode>0%</c:formatCode>
                <c:ptCount val="8"/>
                <c:pt idx="0">
                  <c:v>0.5</c:v>
                </c:pt>
                <c:pt idx="1">
                  <c:v>0.39285714285714285</c:v>
                </c:pt>
                <c:pt idx="2">
                  <c:v>0.35714285714285715</c:v>
                </c:pt>
                <c:pt idx="3">
                  <c:v>0.27380952380952384</c:v>
                </c:pt>
                <c:pt idx="4">
                  <c:v>0.20238095238095238</c:v>
                </c:pt>
                <c:pt idx="5">
                  <c:v>9.5238095238095233E-2</c:v>
                </c:pt>
                <c:pt idx="6">
                  <c:v>0</c:v>
                </c:pt>
                <c:pt idx="7">
                  <c:v>8.3333333333333315E-2</c:v>
                </c:pt>
              </c:numCache>
            </c:numRef>
          </c:val>
          <c:extLst>
            <c:ext xmlns:c16="http://schemas.microsoft.com/office/drawing/2014/chart" uri="{C3380CC4-5D6E-409C-BE32-E72D297353CC}">
              <c16:uniqueId val="{00000000-FCB3-4F08-AED1-8BA8C5E37A56}"/>
            </c:ext>
          </c:extLst>
        </c:ser>
        <c:ser>
          <c:idx val="1"/>
          <c:order val="1"/>
          <c:tx>
            <c:strRef>
              <c:f>'results-survey799687'!$D$722</c:f>
              <c:strCache>
                <c:ptCount val="1"/>
                <c:pt idx="0">
                  <c:v>UA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'results-survey799687'!$A$723:$A$730</c:f>
              <c:strCache>
                <c:ptCount val="8"/>
                <c:pt idx="0">
                  <c:v>Knowing the partner, readily available cooperation opportunities</c:v>
                </c:pt>
                <c:pt idx="1">
                  <c:v>Satisfaction with previous cooperation with (a) partner(s)</c:v>
                </c:pt>
                <c:pt idx="2">
                  <c:v>Receiving a proposal of joint project implementation from a partner</c:v>
                </c:pt>
                <c:pt idx="3">
                  <c:v>Geographical proximity to the partner</c:v>
                </c:pt>
                <c:pt idx="4">
                  <c:v>Need to establish a partnership to receive support</c:v>
                </c:pt>
                <c:pt idx="5">
                  <c:v>Partner’s legal form</c:v>
                </c:pt>
                <c:pt idx="6">
                  <c:v>Absence of an alternative, more attractive partnership</c:v>
                </c:pt>
                <c:pt idx="7">
                  <c:v>Other</c:v>
                </c:pt>
              </c:strCache>
            </c:strRef>
          </c:cat>
          <c:val>
            <c:numRef>
              <c:f>'results-survey799687'!$D$723:$D$730</c:f>
              <c:numCache>
                <c:formatCode>0%</c:formatCode>
                <c:ptCount val="8"/>
                <c:pt idx="0">
                  <c:v>0.56999999999999995</c:v>
                </c:pt>
                <c:pt idx="1">
                  <c:v>0.49</c:v>
                </c:pt>
                <c:pt idx="2">
                  <c:v>0.51</c:v>
                </c:pt>
                <c:pt idx="3">
                  <c:v>0.23</c:v>
                </c:pt>
                <c:pt idx="4">
                  <c:v>0.09</c:v>
                </c:pt>
                <c:pt idx="5">
                  <c:v>0.09</c:v>
                </c:pt>
                <c:pt idx="6">
                  <c:v>0.09</c:v>
                </c:pt>
                <c:pt idx="7">
                  <c:v>0.03</c:v>
                </c:pt>
              </c:numCache>
            </c:numRef>
          </c:val>
          <c:extLst>
            <c:ext xmlns:c16="http://schemas.microsoft.com/office/drawing/2014/chart" uri="{C3380CC4-5D6E-409C-BE32-E72D297353CC}">
              <c16:uniqueId val="{00000001-FCB3-4F08-AED1-8BA8C5E37A56}"/>
            </c:ext>
          </c:extLst>
        </c:ser>
        <c:dLbls>
          <c:showLegendKey val="0"/>
          <c:showVal val="0"/>
          <c:showCatName val="0"/>
          <c:showSerName val="0"/>
          <c:showPercent val="0"/>
          <c:showBubbleSize val="0"/>
        </c:dLbls>
        <c:gapWidth val="100"/>
        <c:axId val="348547168"/>
        <c:axId val="431125696"/>
      </c:barChart>
      <c:catAx>
        <c:axId val="348547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crossAx val="431125696"/>
        <c:crosses val="autoZero"/>
        <c:auto val="1"/>
        <c:lblAlgn val="ctr"/>
        <c:lblOffset val="100"/>
        <c:noMultiLvlLbl val="0"/>
      </c:catAx>
      <c:valAx>
        <c:axId val="431125696"/>
        <c:scaling>
          <c:orientation val="minMax"/>
        </c:scaling>
        <c:delete val="1"/>
        <c:axPos val="b"/>
        <c:numFmt formatCode="0%" sourceLinked="1"/>
        <c:majorTickMark val="none"/>
        <c:minorTickMark val="none"/>
        <c:tickLblPos val="nextTo"/>
        <c:crossAx val="348547168"/>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B69F-49F9-9E40-FECE88CCC7F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B69F-49F9-9E40-FECE88CCC7F1}"/>
              </c:ext>
            </c:extLst>
          </c:dPt>
          <c:dLbls>
            <c:delete val="1"/>
          </c:dLbls>
          <c:cat>
            <c:strRef>
              <c:f>Arkusz1!$A$1:$A$2</c:f>
              <c:strCache>
                <c:ptCount val="2"/>
                <c:pt idx="0">
                  <c:v>Efekty będą się utrzymywały przez długi czas po zakończeniu projektu</c:v>
                </c:pt>
                <c:pt idx="1">
                  <c:v>Efekty będą się utrzymywały przez pewien czas, jednak bez realizacji kolejnych przedsięwzięć zanikną</c:v>
                </c:pt>
              </c:strCache>
            </c:strRef>
          </c:cat>
          <c:val>
            <c:numRef>
              <c:f>Arkusz1!$B$1:$B$2</c:f>
              <c:numCache>
                <c:formatCode>0.00%</c:formatCode>
                <c:ptCount val="2"/>
                <c:pt idx="0">
                  <c:v>0.73809523809523814</c:v>
                </c:pt>
                <c:pt idx="1">
                  <c:v>0.26190476190476192</c:v>
                </c:pt>
              </c:numCache>
            </c:numRef>
          </c:val>
          <c:extLst>
            <c:ext xmlns:c16="http://schemas.microsoft.com/office/drawing/2014/chart" uri="{C3380CC4-5D6E-409C-BE32-E72D297353CC}">
              <c16:uniqueId val="{00000004-B69F-49F9-9E40-FECE88CCC7F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pl-PL"/>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'results-survey799687'!$F$1195</c:f>
              <c:strCache>
                <c:ptCount val="1"/>
                <c:pt idx="0">
                  <c:v>Positive</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'results-survey799687'!$G$1194:$I$1194</c:f>
              <c:strCache>
                <c:ptCount val="3"/>
                <c:pt idx="0">
                  <c:v>Sustainable development</c:v>
                </c:pt>
                <c:pt idx="1">
                  <c:v>Equal opportunities for women and men</c:v>
                </c:pt>
                <c:pt idx="2">
                  <c:v>Equal opportunities and non-discrimination, including accessibility for people with disabilities</c:v>
                </c:pt>
              </c:strCache>
            </c:strRef>
          </c:cat>
          <c:val>
            <c:numRef>
              <c:f>'results-survey799687'!$G$1195:$I$1195</c:f>
              <c:numCache>
                <c:formatCode>0.00%</c:formatCode>
                <c:ptCount val="3"/>
                <c:pt idx="0">
                  <c:v>0.5357142857142857</c:v>
                </c:pt>
                <c:pt idx="1">
                  <c:v>0.41666666666666674</c:v>
                </c:pt>
                <c:pt idx="2">
                  <c:v>0.4642857142857143</c:v>
                </c:pt>
              </c:numCache>
            </c:numRef>
          </c:val>
          <c:extLst>
            <c:ext xmlns:c16="http://schemas.microsoft.com/office/drawing/2014/chart" uri="{C3380CC4-5D6E-409C-BE32-E72D297353CC}">
              <c16:uniqueId val="{00000000-CEBE-49F5-9A66-200851B2B20D}"/>
            </c:ext>
          </c:extLst>
        </c:ser>
        <c:ser>
          <c:idx val="1"/>
          <c:order val="1"/>
          <c:tx>
            <c:strRef>
              <c:f>'results-survey799687'!$F$1196</c:f>
              <c:strCache>
                <c:ptCount val="1"/>
                <c:pt idx="0">
                  <c:v>Neutral</c:v>
                </c:pt>
              </c:strCache>
            </c:strRef>
          </c:tx>
          <c:spPr>
            <a:solidFill>
              <a:schemeClr val="accent5"/>
            </a:solidFill>
            <a:ln>
              <a:noFill/>
            </a:ln>
            <a:effectLst/>
          </c:spPr>
          <c:invertIfNegative val="0"/>
          <c:dLbls>
            <c:dLbl>
              <c:idx val="0"/>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CEBE-49F5-9A66-200851B2B20D}"/>
                </c:ext>
              </c:extLst>
            </c:dLbl>
            <c:dLbl>
              <c:idx val="1"/>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CEBE-49F5-9A66-200851B2B20D}"/>
                </c:ext>
              </c:extLst>
            </c:dLbl>
            <c:dLbl>
              <c:idx val="2"/>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CEBE-49F5-9A66-200851B2B20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'results-survey799687'!$G$1194:$I$1194</c:f>
              <c:strCache>
                <c:ptCount val="3"/>
                <c:pt idx="0">
                  <c:v>Sustainable development</c:v>
                </c:pt>
                <c:pt idx="1">
                  <c:v>Equal opportunities for women and men</c:v>
                </c:pt>
                <c:pt idx="2">
                  <c:v>Equal opportunities and non-discrimination, including accessibility for people with disabilities</c:v>
                </c:pt>
              </c:strCache>
            </c:strRef>
          </c:cat>
          <c:val>
            <c:numRef>
              <c:f>'results-survey799687'!$G$1196:$I$1196</c:f>
              <c:numCache>
                <c:formatCode>0.00%</c:formatCode>
                <c:ptCount val="3"/>
                <c:pt idx="0">
                  <c:v>0.4642857142857143</c:v>
                </c:pt>
                <c:pt idx="1">
                  <c:v>0.58333333333333337</c:v>
                </c:pt>
                <c:pt idx="2">
                  <c:v>0.5357142857142857</c:v>
                </c:pt>
              </c:numCache>
            </c:numRef>
          </c:val>
          <c:extLst>
            <c:ext xmlns:c16="http://schemas.microsoft.com/office/drawing/2014/chart" uri="{C3380CC4-5D6E-409C-BE32-E72D297353CC}">
              <c16:uniqueId val="{00000004-CEBE-49F5-9A66-200851B2B20D}"/>
            </c:ext>
          </c:extLst>
        </c:ser>
        <c:dLbls>
          <c:showLegendKey val="0"/>
          <c:showVal val="0"/>
          <c:showCatName val="0"/>
          <c:showSerName val="0"/>
          <c:showPercent val="0"/>
          <c:showBubbleSize val="0"/>
        </c:dLbls>
        <c:gapWidth val="100"/>
        <c:overlap val="100"/>
        <c:axId val="1660957136"/>
        <c:axId val="1387614160"/>
      </c:barChart>
      <c:catAx>
        <c:axId val="1660957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crossAx val="1387614160"/>
        <c:crosses val="autoZero"/>
        <c:auto val="1"/>
        <c:lblAlgn val="ctr"/>
        <c:lblOffset val="100"/>
        <c:noMultiLvlLbl val="0"/>
      </c:catAx>
      <c:valAx>
        <c:axId val="1387614160"/>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660957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sz="1200"/>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92472796181369"/>
          <c:y val="7.7057793345008757E-2"/>
          <c:w val="0.49260238468902012"/>
          <c:h val="0.6602203621219852"/>
        </c:manualLayout>
      </c:layout>
      <c:barChart>
        <c:barDir val="bar"/>
        <c:grouping val="percentStacked"/>
        <c:varyColors val="0"/>
        <c:ser>
          <c:idx val="0"/>
          <c:order val="0"/>
          <c:tx>
            <c:strRef>
              <c:f>UA!$F$880</c:f>
              <c:strCache>
                <c:ptCount val="1"/>
                <c:pt idx="0">
                  <c:v>Positive</c:v>
                </c:pt>
              </c:strCache>
            </c:strRef>
          </c:tx>
          <c:spPr>
            <a:solidFill>
              <a:schemeClr val="accent6"/>
            </a:solidFill>
            <a:ln>
              <a:noFill/>
            </a:ln>
            <a:effectLst/>
          </c:spPr>
          <c:invertIfNegative val="0"/>
          <c:dLbls>
            <c:dLbl>
              <c:idx val="0"/>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75F5-43FA-85C0-7639EF8602CD}"/>
                </c:ext>
              </c:extLst>
            </c:dLbl>
            <c:dLbl>
              <c:idx val="1"/>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75F5-43FA-85C0-7639EF8602CD}"/>
                </c:ext>
              </c:extLst>
            </c:dLbl>
            <c:dLbl>
              <c:idx val="2"/>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75F5-43FA-85C0-7639EF8602C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UA!$G$879:$I$879</c:f>
              <c:strCache>
                <c:ptCount val="3"/>
                <c:pt idx="0">
                  <c:v>Sustainable development</c:v>
                </c:pt>
                <c:pt idx="1">
                  <c:v>Equal opportunities for women and men</c:v>
                </c:pt>
                <c:pt idx="2">
                  <c:v>Equal opportunities and non-discrimination, including accessibility for people with disabilities</c:v>
                </c:pt>
              </c:strCache>
            </c:strRef>
          </c:cat>
          <c:val>
            <c:numRef>
              <c:f>UA!$G$880:$I$880</c:f>
              <c:numCache>
                <c:formatCode>0.00%</c:formatCode>
                <c:ptCount val="3"/>
                <c:pt idx="0">
                  <c:v>0.74285714285714288</c:v>
                </c:pt>
                <c:pt idx="1">
                  <c:v>0.5714285714285714</c:v>
                </c:pt>
                <c:pt idx="2">
                  <c:v>0.74285714285714288</c:v>
                </c:pt>
              </c:numCache>
            </c:numRef>
          </c:val>
          <c:extLst>
            <c:ext xmlns:c16="http://schemas.microsoft.com/office/drawing/2014/chart" uri="{C3380CC4-5D6E-409C-BE32-E72D297353CC}">
              <c16:uniqueId val="{00000003-75F5-43FA-85C0-7639EF8602CD}"/>
            </c:ext>
          </c:extLst>
        </c:ser>
        <c:ser>
          <c:idx val="1"/>
          <c:order val="1"/>
          <c:tx>
            <c:strRef>
              <c:f>UA!$F$881</c:f>
              <c:strCache>
                <c:ptCount val="1"/>
                <c:pt idx="0">
                  <c:v>Neutral</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UA!$G$879:$I$879</c:f>
              <c:strCache>
                <c:ptCount val="3"/>
                <c:pt idx="0">
                  <c:v>Sustainable development</c:v>
                </c:pt>
                <c:pt idx="1">
                  <c:v>Equal opportunities for women and men</c:v>
                </c:pt>
                <c:pt idx="2">
                  <c:v>Equal opportunities and non-discrimination, including accessibility for people with disabilities</c:v>
                </c:pt>
              </c:strCache>
            </c:strRef>
          </c:cat>
          <c:val>
            <c:numRef>
              <c:f>UA!$G$881:$I$881</c:f>
              <c:numCache>
                <c:formatCode>0.00%</c:formatCode>
                <c:ptCount val="3"/>
                <c:pt idx="0">
                  <c:v>0.25714285714285712</c:v>
                </c:pt>
                <c:pt idx="1">
                  <c:v>0.42857142857142855</c:v>
                </c:pt>
                <c:pt idx="2">
                  <c:v>0.25714285714285712</c:v>
                </c:pt>
              </c:numCache>
            </c:numRef>
          </c:val>
          <c:extLst>
            <c:ext xmlns:c16="http://schemas.microsoft.com/office/drawing/2014/chart" uri="{C3380CC4-5D6E-409C-BE32-E72D297353CC}">
              <c16:uniqueId val="{00000004-75F5-43FA-85C0-7639EF8602CD}"/>
            </c:ext>
          </c:extLst>
        </c:ser>
        <c:dLbls>
          <c:showLegendKey val="0"/>
          <c:showVal val="0"/>
          <c:showCatName val="0"/>
          <c:showSerName val="0"/>
          <c:showPercent val="0"/>
          <c:showBubbleSize val="0"/>
        </c:dLbls>
        <c:gapWidth val="70"/>
        <c:overlap val="100"/>
        <c:axId val="1660931696"/>
        <c:axId val="2050652496"/>
      </c:barChart>
      <c:catAx>
        <c:axId val="1660931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crossAx val="2050652496"/>
        <c:crosses val="autoZero"/>
        <c:auto val="1"/>
        <c:lblAlgn val="ctr"/>
        <c:lblOffset val="100"/>
        <c:noMultiLvlLbl val="0"/>
      </c:catAx>
      <c:valAx>
        <c:axId val="2050652496"/>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660931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sz="1200"/>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8E092-FE5D-4C55-AD0B-F72C8BCECD4C}" type="doc">
      <dgm:prSet loTypeId="urn:microsoft.com/office/officeart/2005/8/layout/default" loCatId="list" qsTypeId="urn:microsoft.com/office/officeart/2005/8/quickstyle/simple5" qsCatId="simple" csTypeId="urn:microsoft.com/office/officeart/2005/8/colors/accent1_1" csCatId="accent1" phldr="1"/>
      <dgm:spPr/>
      <dgm:t>
        <a:bodyPr/>
        <a:lstStyle/>
        <a:p>
          <a:endParaRPr lang="pl-PL"/>
        </a:p>
      </dgm:t>
    </dgm:pt>
    <dgm:pt modelId="{2E874B2D-A4D0-4481-94C6-2B61DBED43DD}">
      <dgm:prSet phldrT="[Tekst]"/>
      <dgm:spPr/>
      <dgm:t>
        <a:bodyPr/>
        <a:lstStyle/>
        <a:p>
          <a:r>
            <a:rPr lang="en-GB" dirty="0"/>
            <a:t>Desk research</a:t>
          </a:r>
        </a:p>
      </dgm:t>
    </dgm:pt>
    <dgm:pt modelId="{174D9AB1-39B6-4AD9-9524-AEA10530BB0D}" type="parTrans" cxnId="{7E1AC378-764E-4388-90AE-1A112157ABD6}">
      <dgm:prSet/>
      <dgm:spPr/>
      <dgm:t>
        <a:bodyPr/>
        <a:lstStyle/>
        <a:p>
          <a:endParaRPr lang="pl-PL"/>
        </a:p>
      </dgm:t>
    </dgm:pt>
    <dgm:pt modelId="{D2B7C7E1-8C02-4213-A850-031C6C157873}" type="sibTrans" cxnId="{7E1AC378-764E-4388-90AE-1A112157ABD6}">
      <dgm:prSet/>
      <dgm:spPr/>
      <dgm:t>
        <a:bodyPr/>
        <a:lstStyle/>
        <a:p>
          <a:endParaRPr lang="pl-PL"/>
        </a:p>
      </dgm:t>
    </dgm:pt>
    <dgm:pt modelId="{010D1B79-849D-4436-8EF7-6C97091AF123}">
      <dgm:prSet/>
      <dgm:spPr/>
      <dgm:t>
        <a:bodyPr/>
        <a:lstStyle/>
        <a:p>
          <a:r>
            <a:rPr lang="en-GB" dirty="0"/>
            <a:t>CAWI/CATI</a:t>
          </a:r>
        </a:p>
      </dgm:t>
    </dgm:pt>
    <dgm:pt modelId="{1C3CB7E6-6074-4B16-AB13-84E8ECE0D8B9}" type="parTrans" cxnId="{1D2F7A85-BC4E-401C-89CC-71A31096B868}">
      <dgm:prSet/>
      <dgm:spPr/>
      <dgm:t>
        <a:bodyPr/>
        <a:lstStyle/>
        <a:p>
          <a:endParaRPr lang="pl-PL"/>
        </a:p>
      </dgm:t>
    </dgm:pt>
    <dgm:pt modelId="{7C95EB7B-E4D8-4A47-ADD7-F2321AA2585A}" type="sibTrans" cxnId="{1D2F7A85-BC4E-401C-89CC-71A31096B868}">
      <dgm:prSet/>
      <dgm:spPr/>
      <dgm:t>
        <a:bodyPr/>
        <a:lstStyle/>
        <a:p>
          <a:endParaRPr lang="pl-PL"/>
        </a:p>
      </dgm:t>
    </dgm:pt>
    <dgm:pt modelId="{A3631F3A-B3EE-420A-ABC9-FD759DA9ADD0}">
      <dgm:prSet/>
      <dgm:spPr/>
      <dgm:t>
        <a:bodyPr/>
        <a:lstStyle/>
        <a:p>
          <a:r>
            <a:rPr lang="en-GB" dirty="0"/>
            <a:t>Case studies</a:t>
          </a:r>
        </a:p>
      </dgm:t>
    </dgm:pt>
    <dgm:pt modelId="{8A7CFC8D-A894-4E14-96E2-67B08660674B}" type="parTrans" cxnId="{74F69C6C-38E7-4CC9-A0B9-CBE359E25537}">
      <dgm:prSet/>
      <dgm:spPr/>
      <dgm:t>
        <a:bodyPr/>
        <a:lstStyle/>
        <a:p>
          <a:endParaRPr lang="pl-PL"/>
        </a:p>
      </dgm:t>
    </dgm:pt>
    <dgm:pt modelId="{F3DF489C-856F-4441-BAA0-A8472519AF46}" type="sibTrans" cxnId="{74F69C6C-38E7-4CC9-A0B9-CBE359E25537}">
      <dgm:prSet/>
      <dgm:spPr/>
      <dgm:t>
        <a:bodyPr/>
        <a:lstStyle/>
        <a:p>
          <a:endParaRPr lang="pl-PL"/>
        </a:p>
      </dgm:t>
    </dgm:pt>
    <dgm:pt modelId="{42AA34B0-4677-4A74-A7F2-095F28D8A1C1}">
      <dgm:prSet/>
      <dgm:spPr/>
      <dgm:t>
        <a:bodyPr/>
        <a:lstStyle/>
        <a:p>
          <a:r>
            <a:rPr lang="en-GB" dirty="0"/>
            <a:t>Delphi method</a:t>
          </a:r>
        </a:p>
      </dgm:t>
    </dgm:pt>
    <dgm:pt modelId="{B7A430C0-709A-4308-80DB-BFAF6C9CE78D}" type="parTrans" cxnId="{D71FFCEB-3CBC-4101-BE74-3FB7EE5C6E98}">
      <dgm:prSet/>
      <dgm:spPr/>
      <dgm:t>
        <a:bodyPr/>
        <a:lstStyle/>
        <a:p>
          <a:endParaRPr lang="pl-PL"/>
        </a:p>
      </dgm:t>
    </dgm:pt>
    <dgm:pt modelId="{79D18B1E-01C6-431A-B47F-62E6ACABB6BB}" type="sibTrans" cxnId="{D71FFCEB-3CBC-4101-BE74-3FB7EE5C6E98}">
      <dgm:prSet/>
      <dgm:spPr/>
      <dgm:t>
        <a:bodyPr/>
        <a:lstStyle/>
        <a:p>
          <a:endParaRPr lang="pl-PL"/>
        </a:p>
      </dgm:t>
    </dgm:pt>
    <dgm:pt modelId="{FD6295D4-EC00-4350-B6FD-22BEBB28B1FC}">
      <dgm:prSet/>
      <dgm:spPr/>
      <dgm:t>
        <a:bodyPr/>
        <a:lstStyle/>
        <a:p>
          <a:r>
            <a:rPr lang="en-GB" dirty="0"/>
            <a:t>Network analysis</a:t>
          </a:r>
        </a:p>
      </dgm:t>
    </dgm:pt>
    <dgm:pt modelId="{6EE45C2D-8009-4076-B431-C0B432DE7C1E}" type="parTrans" cxnId="{2FB45E3B-073C-471D-AF2E-1FEE058E19EA}">
      <dgm:prSet/>
      <dgm:spPr/>
      <dgm:t>
        <a:bodyPr/>
        <a:lstStyle/>
        <a:p>
          <a:endParaRPr lang="pl-PL"/>
        </a:p>
      </dgm:t>
    </dgm:pt>
    <dgm:pt modelId="{50C044DF-7792-41A3-807D-AE9097835686}" type="sibTrans" cxnId="{2FB45E3B-073C-471D-AF2E-1FEE058E19EA}">
      <dgm:prSet/>
      <dgm:spPr/>
      <dgm:t>
        <a:bodyPr/>
        <a:lstStyle/>
        <a:p>
          <a:endParaRPr lang="pl-PL"/>
        </a:p>
      </dgm:t>
    </dgm:pt>
    <dgm:pt modelId="{AF33A3C8-A433-4B30-AA38-86B1285F6A6A}">
      <dgm:prSet/>
      <dgm:spPr/>
      <dgm:t>
        <a:bodyPr/>
        <a:lstStyle/>
        <a:p>
          <a:r>
            <a:rPr lang="en-GB" dirty="0"/>
            <a:t>Media query</a:t>
          </a:r>
        </a:p>
      </dgm:t>
    </dgm:pt>
    <dgm:pt modelId="{8CAFF72B-4AD9-44EC-99D7-94C163453EE7}" type="parTrans" cxnId="{7F75ABB7-1D35-47EE-9BE3-A96F99B43D95}">
      <dgm:prSet/>
      <dgm:spPr/>
      <dgm:t>
        <a:bodyPr/>
        <a:lstStyle/>
        <a:p>
          <a:endParaRPr lang="pl-PL"/>
        </a:p>
      </dgm:t>
    </dgm:pt>
    <dgm:pt modelId="{EA8DDFCD-0E7C-4888-8D44-AFDBA052BB37}" type="sibTrans" cxnId="{7F75ABB7-1D35-47EE-9BE3-A96F99B43D95}">
      <dgm:prSet/>
      <dgm:spPr/>
      <dgm:t>
        <a:bodyPr/>
        <a:lstStyle/>
        <a:p>
          <a:endParaRPr lang="pl-PL"/>
        </a:p>
      </dgm:t>
    </dgm:pt>
    <dgm:pt modelId="{DB628146-0752-4EF3-9CF6-2D9E55791574}">
      <dgm:prSet/>
      <dgm:spPr/>
      <dgm:t>
        <a:bodyPr/>
        <a:lstStyle/>
        <a:p>
          <a:r>
            <a:rPr lang="en-GB" dirty="0"/>
            <a:t>Measurement of outcome indicators</a:t>
          </a:r>
        </a:p>
      </dgm:t>
    </dgm:pt>
    <dgm:pt modelId="{45F006DE-E6B7-4D06-9730-4D07A0939CE1}" type="parTrans" cxnId="{1896B2E4-09D3-4E1C-B5BC-59090A517677}">
      <dgm:prSet/>
      <dgm:spPr/>
      <dgm:t>
        <a:bodyPr/>
        <a:lstStyle/>
        <a:p>
          <a:endParaRPr lang="pl-PL"/>
        </a:p>
      </dgm:t>
    </dgm:pt>
    <dgm:pt modelId="{FD9AE1D2-1530-4C01-B7A2-A45639868D9F}" type="sibTrans" cxnId="{1896B2E4-09D3-4E1C-B5BC-59090A517677}">
      <dgm:prSet/>
      <dgm:spPr/>
      <dgm:t>
        <a:bodyPr/>
        <a:lstStyle/>
        <a:p>
          <a:endParaRPr lang="pl-PL"/>
        </a:p>
      </dgm:t>
    </dgm:pt>
    <dgm:pt modelId="{858FF844-ABC0-4D3C-B2E9-64A359103B9C}">
      <dgm:prSet/>
      <dgm:spPr/>
      <dgm:t>
        <a:bodyPr/>
        <a:lstStyle/>
        <a:p>
          <a:r>
            <a:rPr lang="en-GB" dirty="0"/>
            <a:t>In-depth interviews </a:t>
          </a:r>
        </a:p>
      </dgm:t>
    </dgm:pt>
    <dgm:pt modelId="{840D4C11-ED7F-4202-808F-5D4969EF636C}" type="parTrans" cxnId="{92686FE6-A240-4F32-A5C3-F07786268EF7}">
      <dgm:prSet/>
      <dgm:spPr/>
      <dgm:t>
        <a:bodyPr/>
        <a:lstStyle/>
        <a:p>
          <a:endParaRPr lang="pl-PL"/>
        </a:p>
      </dgm:t>
    </dgm:pt>
    <dgm:pt modelId="{8B5E6E8B-3AC0-4321-98A5-EEB323B7720A}" type="sibTrans" cxnId="{92686FE6-A240-4F32-A5C3-F07786268EF7}">
      <dgm:prSet/>
      <dgm:spPr/>
      <dgm:t>
        <a:bodyPr/>
        <a:lstStyle/>
        <a:p>
          <a:endParaRPr lang="pl-PL"/>
        </a:p>
      </dgm:t>
    </dgm:pt>
    <dgm:pt modelId="{7FE9F221-851A-4D59-8CAF-C17D2E6B6BB5}" type="pres">
      <dgm:prSet presAssocID="{CA48E092-FE5D-4C55-AD0B-F72C8BCECD4C}" presName="diagram" presStyleCnt="0">
        <dgm:presLayoutVars>
          <dgm:dir/>
          <dgm:resizeHandles val="exact"/>
        </dgm:presLayoutVars>
      </dgm:prSet>
      <dgm:spPr/>
    </dgm:pt>
    <dgm:pt modelId="{73F8F068-33BD-4FE8-BB05-4066669CB080}" type="pres">
      <dgm:prSet presAssocID="{2E874B2D-A4D0-4481-94C6-2B61DBED43DD}" presName="node" presStyleLbl="node1" presStyleIdx="0" presStyleCnt="8" custScaleX="119951">
        <dgm:presLayoutVars>
          <dgm:bulletEnabled val="1"/>
        </dgm:presLayoutVars>
      </dgm:prSet>
      <dgm:spPr/>
    </dgm:pt>
    <dgm:pt modelId="{321C124F-1F8C-4633-B6FA-EC6D19E7527B}" type="pres">
      <dgm:prSet presAssocID="{D2B7C7E1-8C02-4213-A850-031C6C157873}" presName="sibTrans" presStyleCnt="0"/>
      <dgm:spPr/>
    </dgm:pt>
    <dgm:pt modelId="{0E0E7C33-4933-4DA1-82FF-C210A0339F20}" type="pres">
      <dgm:prSet presAssocID="{010D1B79-849D-4436-8EF7-6C97091AF123}" presName="node" presStyleLbl="node1" presStyleIdx="1" presStyleCnt="8" custScaleX="119951">
        <dgm:presLayoutVars>
          <dgm:bulletEnabled val="1"/>
        </dgm:presLayoutVars>
      </dgm:prSet>
      <dgm:spPr/>
    </dgm:pt>
    <dgm:pt modelId="{838E3164-0CFA-450C-B44C-98F6A5425E0E}" type="pres">
      <dgm:prSet presAssocID="{7C95EB7B-E4D8-4A47-ADD7-F2321AA2585A}" presName="sibTrans" presStyleCnt="0"/>
      <dgm:spPr/>
    </dgm:pt>
    <dgm:pt modelId="{7C113D77-B1F5-4CBE-8FF0-040D28BD5F51}" type="pres">
      <dgm:prSet presAssocID="{858FF844-ABC0-4D3C-B2E9-64A359103B9C}" presName="node" presStyleLbl="node1" presStyleIdx="2" presStyleCnt="8" custScaleX="119951">
        <dgm:presLayoutVars>
          <dgm:bulletEnabled val="1"/>
        </dgm:presLayoutVars>
      </dgm:prSet>
      <dgm:spPr/>
    </dgm:pt>
    <dgm:pt modelId="{802FB298-8EB0-4385-8202-70BF85EB6479}" type="pres">
      <dgm:prSet presAssocID="{8B5E6E8B-3AC0-4321-98A5-EEB323B7720A}" presName="sibTrans" presStyleCnt="0"/>
      <dgm:spPr/>
    </dgm:pt>
    <dgm:pt modelId="{77DB4754-4DF3-453F-996E-0BA960D59A64}" type="pres">
      <dgm:prSet presAssocID="{A3631F3A-B3EE-420A-ABC9-FD759DA9ADD0}" presName="node" presStyleLbl="node1" presStyleIdx="3" presStyleCnt="8" custScaleX="119951">
        <dgm:presLayoutVars>
          <dgm:bulletEnabled val="1"/>
        </dgm:presLayoutVars>
      </dgm:prSet>
      <dgm:spPr/>
    </dgm:pt>
    <dgm:pt modelId="{2583B0FD-86D8-4797-A780-B1C6375E47AE}" type="pres">
      <dgm:prSet presAssocID="{F3DF489C-856F-4441-BAA0-A8472519AF46}" presName="sibTrans" presStyleCnt="0"/>
      <dgm:spPr/>
    </dgm:pt>
    <dgm:pt modelId="{2ECA563A-4A6E-4EBE-883A-BD0289A5972A}" type="pres">
      <dgm:prSet presAssocID="{42AA34B0-4677-4A74-A7F2-095F28D8A1C1}" presName="node" presStyleLbl="node1" presStyleIdx="4" presStyleCnt="8" custScaleX="119951">
        <dgm:presLayoutVars>
          <dgm:bulletEnabled val="1"/>
        </dgm:presLayoutVars>
      </dgm:prSet>
      <dgm:spPr/>
    </dgm:pt>
    <dgm:pt modelId="{9BEF109A-9DA7-4FE7-B990-7E500FBB940A}" type="pres">
      <dgm:prSet presAssocID="{79D18B1E-01C6-431A-B47F-62E6ACABB6BB}" presName="sibTrans" presStyleCnt="0"/>
      <dgm:spPr/>
    </dgm:pt>
    <dgm:pt modelId="{88B5499A-1D33-4F7F-97FD-F8D4FAED83C0}" type="pres">
      <dgm:prSet presAssocID="{FD6295D4-EC00-4350-B6FD-22BEBB28B1FC}" presName="node" presStyleLbl="node1" presStyleIdx="5" presStyleCnt="8" custScaleX="119951">
        <dgm:presLayoutVars>
          <dgm:bulletEnabled val="1"/>
        </dgm:presLayoutVars>
      </dgm:prSet>
      <dgm:spPr/>
    </dgm:pt>
    <dgm:pt modelId="{A75E117B-09AA-4538-814F-F19105EE3ADE}" type="pres">
      <dgm:prSet presAssocID="{50C044DF-7792-41A3-807D-AE9097835686}" presName="sibTrans" presStyleCnt="0"/>
      <dgm:spPr/>
    </dgm:pt>
    <dgm:pt modelId="{7A93DFA9-85AB-4D5A-8C09-825AD7E9B20F}" type="pres">
      <dgm:prSet presAssocID="{AF33A3C8-A433-4B30-AA38-86B1285F6A6A}" presName="node" presStyleLbl="node1" presStyleIdx="6" presStyleCnt="8" custScaleX="119951">
        <dgm:presLayoutVars>
          <dgm:bulletEnabled val="1"/>
        </dgm:presLayoutVars>
      </dgm:prSet>
      <dgm:spPr/>
    </dgm:pt>
    <dgm:pt modelId="{3E32C52E-93F0-42C8-8F54-3AC4251F3D67}" type="pres">
      <dgm:prSet presAssocID="{EA8DDFCD-0E7C-4888-8D44-AFDBA052BB37}" presName="sibTrans" presStyleCnt="0"/>
      <dgm:spPr/>
    </dgm:pt>
    <dgm:pt modelId="{16728976-2286-401C-AFBC-33E673A1A88F}" type="pres">
      <dgm:prSet presAssocID="{DB628146-0752-4EF3-9CF6-2D9E55791574}" presName="node" presStyleLbl="node1" presStyleIdx="7" presStyleCnt="8" custScaleX="119951">
        <dgm:presLayoutVars>
          <dgm:bulletEnabled val="1"/>
        </dgm:presLayoutVars>
      </dgm:prSet>
      <dgm:spPr/>
    </dgm:pt>
  </dgm:ptLst>
  <dgm:cxnLst>
    <dgm:cxn modelId="{63F5DB0B-D4CA-42C0-8783-1D7109B02D2F}" type="presOf" srcId="{858FF844-ABC0-4D3C-B2E9-64A359103B9C}" destId="{7C113D77-B1F5-4CBE-8FF0-040D28BD5F51}" srcOrd="0" destOrd="0" presId="urn:microsoft.com/office/officeart/2005/8/layout/default"/>
    <dgm:cxn modelId="{3F9FF822-7415-468B-B58D-2F5044CC60FB}" type="presOf" srcId="{2E874B2D-A4D0-4481-94C6-2B61DBED43DD}" destId="{73F8F068-33BD-4FE8-BB05-4066669CB080}" srcOrd="0" destOrd="0" presId="urn:microsoft.com/office/officeart/2005/8/layout/default"/>
    <dgm:cxn modelId="{5ECA2C34-4C40-4EC4-8F9A-042FC6529EFE}" type="presOf" srcId="{A3631F3A-B3EE-420A-ABC9-FD759DA9ADD0}" destId="{77DB4754-4DF3-453F-996E-0BA960D59A64}" srcOrd="0" destOrd="0" presId="urn:microsoft.com/office/officeart/2005/8/layout/default"/>
    <dgm:cxn modelId="{2FB45E3B-073C-471D-AF2E-1FEE058E19EA}" srcId="{CA48E092-FE5D-4C55-AD0B-F72C8BCECD4C}" destId="{FD6295D4-EC00-4350-B6FD-22BEBB28B1FC}" srcOrd="5" destOrd="0" parTransId="{6EE45C2D-8009-4076-B431-C0B432DE7C1E}" sibTransId="{50C044DF-7792-41A3-807D-AE9097835686}"/>
    <dgm:cxn modelId="{74F69C6C-38E7-4CC9-A0B9-CBE359E25537}" srcId="{CA48E092-FE5D-4C55-AD0B-F72C8BCECD4C}" destId="{A3631F3A-B3EE-420A-ABC9-FD759DA9ADD0}" srcOrd="3" destOrd="0" parTransId="{8A7CFC8D-A894-4E14-96E2-67B08660674B}" sibTransId="{F3DF489C-856F-4441-BAA0-A8472519AF46}"/>
    <dgm:cxn modelId="{7E1AC378-764E-4388-90AE-1A112157ABD6}" srcId="{CA48E092-FE5D-4C55-AD0B-F72C8BCECD4C}" destId="{2E874B2D-A4D0-4481-94C6-2B61DBED43DD}" srcOrd="0" destOrd="0" parTransId="{174D9AB1-39B6-4AD9-9524-AEA10530BB0D}" sibTransId="{D2B7C7E1-8C02-4213-A850-031C6C157873}"/>
    <dgm:cxn modelId="{1D2F7A85-BC4E-401C-89CC-71A31096B868}" srcId="{CA48E092-FE5D-4C55-AD0B-F72C8BCECD4C}" destId="{010D1B79-849D-4436-8EF7-6C97091AF123}" srcOrd="1" destOrd="0" parTransId="{1C3CB7E6-6074-4B16-AB13-84E8ECE0D8B9}" sibTransId="{7C95EB7B-E4D8-4A47-ADD7-F2321AA2585A}"/>
    <dgm:cxn modelId="{D3890590-A20C-48F0-BFF1-01DFE6C6C2D0}" type="presOf" srcId="{DB628146-0752-4EF3-9CF6-2D9E55791574}" destId="{16728976-2286-401C-AFBC-33E673A1A88F}" srcOrd="0" destOrd="0" presId="urn:microsoft.com/office/officeart/2005/8/layout/default"/>
    <dgm:cxn modelId="{C70438A6-37B3-48A4-BFC5-63B1D78FEB3D}" type="presOf" srcId="{AF33A3C8-A433-4B30-AA38-86B1285F6A6A}" destId="{7A93DFA9-85AB-4D5A-8C09-825AD7E9B20F}" srcOrd="0" destOrd="0" presId="urn:microsoft.com/office/officeart/2005/8/layout/default"/>
    <dgm:cxn modelId="{A068DAB3-9A03-4A7C-9EDF-FE0A9453EAE9}" type="presOf" srcId="{CA48E092-FE5D-4C55-AD0B-F72C8BCECD4C}" destId="{7FE9F221-851A-4D59-8CAF-C17D2E6B6BB5}" srcOrd="0" destOrd="0" presId="urn:microsoft.com/office/officeart/2005/8/layout/default"/>
    <dgm:cxn modelId="{7F75ABB7-1D35-47EE-9BE3-A96F99B43D95}" srcId="{CA48E092-FE5D-4C55-AD0B-F72C8BCECD4C}" destId="{AF33A3C8-A433-4B30-AA38-86B1285F6A6A}" srcOrd="6" destOrd="0" parTransId="{8CAFF72B-4AD9-44EC-99D7-94C163453EE7}" sibTransId="{EA8DDFCD-0E7C-4888-8D44-AFDBA052BB37}"/>
    <dgm:cxn modelId="{E05F9DB8-FE0E-40F0-AAF1-CDA821C7581A}" type="presOf" srcId="{010D1B79-849D-4436-8EF7-6C97091AF123}" destId="{0E0E7C33-4933-4DA1-82FF-C210A0339F20}" srcOrd="0" destOrd="0" presId="urn:microsoft.com/office/officeart/2005/8/layout/default"/>
    <dgm:cxn modelId="{70B1D0DC-9279-45EE-9259-9580BD248A7C}" type="presOf" srcId="{42AA34B0-4677-4A74-A7F2-095F28D8A1C1}" destId="{2ECA563A-4A6E-4EBE-883A-BD0289A5972A}" srcOrd="0" destOrd="0" presId="urn:microsoft.com/office/officeart/2005/8/layout/default"/>
    <dgm:cxn modelId="{1896B2E4-09D3-4E1C-B5BC-59090A517677}" srcId="{CA48E092-FE5D-4C55-AD0B-F72C8BCECD4C}" destId="{DB628146-0752-4EF3-9CF6-2D9E55791574}" srcOrd="7" destOrd="0" parTransId="{45F006DE-E6B7-4D06-9730-4D07A0939CE1}" sibTransId="{FD9AE1D2-1530-4C01-B7A2-A45639868D9F}"/>
    <dgm:cxn modelId="{92686FE6-A240-4F32-A5C3-F07786268EF7}" srcId="{CA48E092-FE5D-4C55-AD0B-F72C8BCECD4C}" destId="{858FF844-ABC0-4D3C-B2E9-64A359103B9C}" srcOrd="2" destOrd="0" parTransId="{840D4C11-ED7F-4202-808F-5D4969EF636C}" sibTransId="{8B5E6E8B-3AC0-4321-98A5-EEB323B7720A}"/>
    <dgm:cxn modelId="{D71FFCEB-3CBC-4101-BE74-3FB7EE5C6E98}" srcId="{CA48E092-FE5D-4C55-AD0B-F72C8BCECD4C}" destId="{42AA34B0-4677-4A74-A7F2-095F28D8A1C1}" srcOrd="4" destOrd="0" parTransId="{B7A430C0-709A-4308-80DB-BFAF6C9CE78D}" sibTransId="{79D18B1E-01C6-431A-B47F-62E6ACABB6BB}"/>
    <dgm:cxn modelId="{80010FEC-73F8-40B7-8469-703B750D2708}" type="presOf" srcId="{FD6295D4-EC00-4350-B6FD-22BEBB28B1FC}" destId="{88B5499A-1D33-4F7F-97FD-F8D4FAED83C0}" srcOrd="0" destOrd="0" presId="urn:microsoft.com/office/officeart/2005/8/layout/default"/>
    <dgm:cxn modelId="{7B50680F-AD9E-4023-A4FD-113FC6ED142D}" type="presParOf" srcId="{7FE9F221-851A-4D59-8CAF-C17D2E6B6BB5}" destId="{73F8F068-33BD-4FE8-BB05-4066669CB080}" srcOrd="0" destOrd="0" presId="urn:microsoft.com/office/officeart/2005/8/layout/default"/>
    <dgm:cxn modelId="{C375763E-25BC-423C-8344-D371044FA0AA}" type="presParOf" srcId="{7FE9F221-851A-4D59-8CAF-C17D2E6B6BB5}" destId="{321C124F-1F8C-4633-B6FA-EC6D19E7527B}" srcOrd="1" destOrd="0" presId="urn:microsoft.com/office/officeart/2005/8/layout/default"/>
    <dgm:cxn modelId="{90420690-6B51-4D2B-97B5-CE763B407129}" type="presParOf" srcId="{7FE9F221-851A-4D59-8CAF-C17D2E6B6BB5}" destId="{0E0E7C33-4933-4DA1-82FF-C210A0339F20}" srcOrd="2" destOrd="0" presId="urn:microsoft.com/office/officeart/2005/8/layout/default"/>
    <dgm:cxn modelId="{9F608425-BDEB-465B-B5AC-052DE86CE0A3}" type="presParOf" srcId="{7FE9F221-851A-4D59-8CAF-C17D2E6B6BB5}" destId="{838E3164-0CFA-450C-B44C-98F6A5425E0E}" srcOrd="3" destOrd="0" presId="urn:microsoft.com/office/officeart/2005/8/layout/default"/>
    <dgm:cxn modelId="{B3984F20-C13D-4181-BE1F-996FEBBEBCE2}" type="presParOf" srcId="{7FE9F221-851A-4D59-8CAF-C17D2E6B6BB5}" destId="{7C113D77-B1F5-4CBE-8FF0-040D28BD5F51}" srcOrd="4" destOrd="0" presId="urn:microsoft.com/office/officeart/2005/8/layout/default"/>
    <dgm:cxn modelId="{5788D4F1-7C76-4AC3-80CD-92EA7CADD142}" type="presParOf" srcId="{7FE9F221-851A-4D59-8CAF-C17D2E6B6BB5}" destId="{802FB298-8EB0-4385-8202-70BF85EB6479}" srcOrd="5" destOrd="0" presId="urn:microsoft.com/office/officeart/2005/8/layout/default"/>
    <dgm:cxn modelId="{00132B97-A2D4-4555-B766-3539424F08FB}" type="presParOf" srcId="{7FE9F221-851A-4D59-8CAF-C17D2E6B6BB5}" destId="{77DB4754-4DF3-453F-996E-0BA960D59A64}" srcOrd="6" destOrd="0" presId="urn:microsoft.com/office/officeart/2005/8/layout/default"/>
    <dgm:cxn modelId="{8F585B7D-CAEF-4952-9D3A-E8E363BF2ACC}" type="presParOf" srcId="{7FE9F221-851A-4D59-8CAF-C17D2E6B6BB5}" destId="{2583B0FD-86D8-4797-A780-B1C6375E47AE}" srcOrd="7" destOrd="0" presId="urn:microsoft.com/office/officeart/2005/8/layout/default"/>
    <dgm:cxn modelId="{2D4CB96F-5A38-4EA7-846F-857558BCF6EF}" type="presParOf" srcId="{7FE9F221-851A-4D59-8CAF-C17D2E6B6BB5}" destId="{2ECA563A-4A6E-4EBE-883A-BD0289A5972A}" srcOrd="8" destOrd="0" presId="urn:microsoft.com/office/officeart/2005/8/layout/default"/>
    <dgm:cxn modelId="{3D672D33-C776-412C-A40C-00E49AE681BB}" type="presParOf" srcId="{7FE9F221-851A-4D59-8CAF-C17D2E6B6BB5}" destId="{9BEF109A-9DA7-4FE7-B990-7E500FBB940A}" srcOrd="9" destOrd="0" presId="urn:microsoft.com/office/officeart/2005/8/layout/default"/>
    <dgm:cxn modelId="{EEE688C9-F818-443B-B4E6-76C04BBC1EA6}" type="presParOf" srcId="{7FE9F221-851A-4D59-8CAF-C17D2E6B6BB5}" destId="{88B5499A-1D33-4F7F-97FD-F8D4FAED83C0}" srcOrd="10" destOrd="0" presId="urn:microsoft.com/office/officeart/2005/8/layout/default"/>
    <dgm:cxn modelId="{427CB57E-81E4-44AA-8B0B-28338514BEBB}" type="presParOf" srcId="{7FE9F221-851A-4D59-8CAF-C17D2E6B6BB5}" destId="{A75E117B-09AA-4538-814F-F19105EE3ADE}" srcOrd="11" destOrd="0" presId="urn:microsoft.com/office/officeart/2005/8/layout/default"/>
    <dgm:cxn modelId="{811DE475-1A76-407D-B694-55D08E5A11A2}" type="presParOf" srcId="{7FE9F221-851A-4D59-8CAF-C17D2E6B6BB5}" destId="{7A93DFA9-85AB-4D5A-8C09-825AD7E9B20F}" srcOrd="12" destOrd="0" presId="urn:microsoft.com/office/officeart/2005/8/layout/default"/>
    <dgm:cxn modelId="{3815EE17-03E9-4D28-BD23-CE0D187B6AF5}" type="presParOf" srcId="{7FE9F221-851A-4D59-8CAF-C17D2E6B6BB5}" destId="{3E32C52E-93F0-42C8-8F54-3AC4251F3D67}" srcOrd="13" destOrd="0" presId="urn:microsoft.com/office/officeart/2005/8/layout/default"/>
    <dgm:cxn modelId="{DA048F78-C06D-43A3-95B3-6244D10D69C2}" type="presParOf" srcId="{7FE9F221-851A-4D59-8CAF-C17D2E6B6BB5}" destId="{16728976-2286-401C-AFBC-33E673A1A88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BA24E-1BBB-4D27-8DA1-0B635465E567}"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pl-PL"/>
        </a:p>
      </dgm:t>
    </dgm:pt>
    <dgm:pt modelId="{94209B13-73B4-4EED-9BCD-08A448B3B66E}">
      <dgm:prSet phldrT="[Tekst]"/>
      <dgm:spPr/>
      <dgm:t>
        <a:bodyPr/>
        <a:lstStyle/>
        <a:p>
          <a:r>
            <a:rPr lang="en-GB" dirty="0"/>
            <a:t>Poland</a:t>
          </a:r>
        </a:p>
      </dgm:t>
    </dgm:pt>
    <dgm:pt modelId="{6108D8F0-86A7-46AC-8489-EA5B473B8366}" type="parTrans" cxnId="{C7C514CA-FBBB-4579-9499-371BED5BE50C}">
      <dgm:prSet/>
      <dgm:spPr/>
      <dgm:t>
        <a:bodyPr/>
        <a:lstStyle/>
        <a:p>
          <a:endParaRPr lang="pl-PL"/>
        </a:p>
      </dgm:t>
    </dgm:pt>
    <dgm:pt modelId="{929A495D-2628-4222-A118-BE5C37FFA374}" type="sibTrans" cxnId="{C7C514CA-FBBB-4579-9499-371BED5BE50C}">
      <dgm:prSet/>
      <dgm:spPr/>
      <dgm:t>
        <a:bodyPr/>
        <a:lstStyle/>
        <a:p>
          <a:endParaRPr lang="pl-PL"/>
        </a:p>
      </dgm:t>
    </dgm:pt>
    <dgm:pt modelId="{66708DCB-CFAF-4758-BD6B-B83160266986}">
      <dgm:prSet/>
      <dgm:spPr/>
      <dgm:t>
        <a:bodyPr/>
        <a:lstStyle/>
        <a:p>
          <a:r>
            <a:rPr lang="en-GB" dirty="0"/>
            <a:t>Local government communities</a:t>
          </a:r>
        </a:p>
      </dgm:t>
    </dgm:pt>
    <dgm:pt modelId="{263562FF-D507-4F94-AFB5-12CAD2930BC5}" type="parTrans" cxnId="{1890E5B2-F7D1-4D23-89D6-910260FE48B3}">
      <dgm:prSet/>
      <dgm:spPr/>
      <dgm:t>
        <a:bodyPr/>
        <a:lstStyle/>
        <a:p>
          <a:endParaRPr lang="pl-PL"/>
        </a:p>
      </dgm:t>
    </dgm:pt>
    <dgm:pt modelId="{D6D8155A-686E-42AA-9A7F-1F789CDF6D40}" type="sibTrans" cxnId="{1890E5B2-F7D1-4D23-89D6-910260FE48B3}">
      <dgm:prSet/>
      <dgm:spPr/>
      <dgm:t>
        <a:bodyPr/>
        <a:lstStyle/>
        <a:p>
          <a:endParaRPr lang="pl-PL"/>
        </a:p>
      </dgm:t>
    </dgm:pt>
    <dgm:pt modelId="{67CCEDAA-7967-4E6D-8940-2A895AE93095}">
      <dgm:prSet/>
      <dgm:spPr/>
      <dgm:t>
        <a:bodyPr/>
        <a:lstStyle/>
        <a:p>
          <a:r>
            <a:rPr lang="en-GB" dirty="0"/>
            <a:t>Gmina-level government organisational units</a:t>
          </a:r>
        </a:p>
      </dgm:t>
    </dgm:pt>
    <dgm:pt modelId="{430F4B3F-F444-46C4-998A-EFE3A3DCDC12}" type="parTrans" cxnId="{457342F7-0F16-42D1-8603-7D0307C997DA}">
      <dgm:prSet/>
      <dgm:spPr/>
      <dgm:t>
        <a:bodyPr/>
        <a:lstStyle/>
        <a:p>
          <a:endParaRPr lang="pl-PL"/>
        </a:p>
      </dgm:t>
    </dgm:pt>
    <dgm:pt modelId="{15001846-D20B-4445-A7A2-4B015BF7C878}" type="sibTrans" cxnId="{457342F7-0F16-42D1-8603-7D0307C997DA}">
      <dgm:prSet/>
      <dgm:spPr/>
      <dgm:t>
        <a:bodyPr/>
        <a:lstStyle/>
        <a:p>
          <a:endParaRPr lang="pl-PL"/>
        </a:p>
      </dgm:t>
    </dgm:pt>
    <dgm:pt modelId="{3FCCF25E-3A6F-452A-B8F2-F57FD264E50A}">
      <dgm:prSet/>
      <dgm:spPr/>
      <dgm:t>
        <a:bodyPr/>
        <a:lstStyle/>
        <a:p>
          <a:r>
            <a:rPr lang="en-GB" dirty="0"/>
            <a:t>Belarus</a:t>
          </a:r>
        </a:p>
      </dgm:t>
    </dgm:pt>
    <dgm:pt modelId="{59B45CC7-C56F-4416-8697-17A90E698BD5}" type="parTrans" cxnId="{55AE0EC7-5D7A-42CA-A807-51B5AA7B7D0E}">
      <dgm:prSet/>
      <dgm:spPr/>
      <dgm:t>
        <a:bodyPr/>
        <a:lstStyle/>
        <a:p>
          <a:endParaRPr lang="pl-PL"/>
        </a:p>
      </dgm:t>
    </dgm:pt>
    <dgm:pt modelId="{EAED4D27-F78F-4E00-AF7F-A239C41B1BFA}" type="sibTrans" cxnId="{55AE0EC7-5D7A-42CA-A807-51B5AA7B7D0E}">
      <dgm:prSet/>
      <dgm:spPr/>
      <dgm:t>
        <a:bodyPr/>
        <a:lstStyle/>
        <a:p>
          <a:endParaRPr lang="pl-PL"/>
        </a:p>
      </dgm:t>
    </dgm:pt>
    <dgm:pt modelId="{54C3F46F-BDC7-4087-97DC-02F8A77EB9A7}">
      <dgm:prSet/>
      <dgm:spPr/>
      <dgm:t>
        <a:bodyPr/>
        <a:lstStyle/>
        <a:p>
          <a:r>
            <a:rPr lang="en-GB" dirty="0"/>
            <a:t>Local government communities</a:t>
          </a:r>
        </a:p>
      </dgm:t>
    </dgm:pt>
    <dgm:pt modelId="{05B0F941-B125-4053-845C-4DD8613A64B4}" type="parTrans" cxnId="{63669FD3-75BF-4975-84B0-FB8A656CC44F}">
      <dgm:prSet/>
      <dgm:spPr/>
      <dgm:t>
        <a:bodyPr/>
        <a:lstStyle/>
        <a:p>
          <a:endParaRPr lang="pl-PL"/>
        </a:p>
      </dgm:t>
    </dgm:pt>
    <dgm:pt modelId="{81DEDB4E-CEA8-4AA7-9C4B-9ABECE024379}" type="sibTrans" cxnId="{63669FD3-75BF-4975-84B0-FB8A656CC44F}">
      <dgm:prSet/>
      <dgm:spPr/>
      <dgm:t>
        <a:bodyPr/>
        <a:lstStyle/>
        <a:p>
          <a:endParaRPr lang="pl-PL"/>
        </a:p>
      </dgm:t>
    </dgm:pt>
    <dgm:pt modelId="{9EB4F210-F3E3-46A7-94DE-2EFB87366906}">
      <dgm:prSet/>
      <dgm:spPr/>
      <dgm:t>
        <a:bodyPr/>
        <a:lstStyle/>
        <a:p>
          <a:r>
            <a:rPr lang="en-GB" dirty="0"/>
            <a:t>Ukraine</a:t>
          </a:r>
        </a:p>
      </dgm:t>
    </dgm:pt>
    <dgm:pt modelId="{A36E6309-9A9D-47A7-80F4-65520264AD97}" type="parTrans" cxnId="{C997B717-880F-4A8F-8492-1CD2C782F248}">
      <dgm:prSet/>
      <dgm:spPr/>
      <dgm:t>
        <a:bodyPr/>
        <a:lstStyle/>
        <a:p>
          <a:endParaRPr lang="pl-PL"/>
        </a:p>
      </dgm:t>
    </dgm:pt>
    <dgm:pt modelId="{CA6EDD18-28FF-4789-985F-01BFE2E0DB0B}" type="sibTrans" cxnId="{C997B717-880F-4A8F-8492-1CD2C782F248}">
      <dgm:prSet/>
      <dgm:spPr/>
      <dgm:t>
        <a:bodyPr/>
        <a:lstStyle/>
        <a:p>
          <a:endParaRPr lang="pl-PL"/>
        </a:p>
      </dgm:t>
    </dgm:pt>
    <dgm:pt modelId="{5C569D6F-75B6-4913-9154-0A8FDD6A8E38}">
      <dgm:prSet/>
      <dgm:spPr/>
      <dgm:t>
        <a:bodyPr/>
        <a:lstStyle/>
        <a:p>
          <a:r>
            <a:rPr lang="en-GB" dirty="0"/>
            <a:t>Local government communities</a:t>
          </a:r>
        </a:p>
      </dgm:t>
    </dgm:pt>
    <dgm:pt modelId="{62E6B8BE-0297-4D7F-B316-F011C7AA50AB}" type="parTrans" cxnId="{D6171696-6464-4EF8-A1EC-5799BA65BB86}">
      <dgm:prSet/>
      <dgm:spPr/>
      <dgm:t>
        <a:bodyPr/>
        <a:lstStyle/>
        <a:p>
          <a:endParaRPr lang="pl-PL"/>
        </a:p>
      </dgm:t>
    </dgm:pt>
    <dgm:pt modelId="{3C7A77A3-7D24-442C-AA07-B3B1DF8EED97}" type="sibTrans" cxnId="{D6171696-6464-4EF8-A1EC-5799BA65BB86}">
      <dgm:prSet/>
      <dgm:spPr/>
      <dgm:t>
        <a:bodyPr/>
        <a:lstStyle/>
        <a:p>
          <a:endParaRPr lang="pl-PL"/>
        </a:p>
      </dgm:t>
    </dgm:pt>
    <dgm:pt modelId="{08C6D223-04D0-4D2A-9960-BD3587764CCC}">
      <dgm:prSet/>
      <dgm:spPr/>
      <dgm:t>
        <a:bodyPr/>
        <a:lstStyle/>
        <a:p>
          <a:r>
            <a:rPr lang="en-GB" dirty="0"/>
            <a:t>State-level organisational units</a:t>
          </a:r>
        </a:p>
      </dgm:t>
    </dgm:pt>
    <dgm:pt modelId="{6AA1AE1D-A282-4355-BA08-2E80A51FF3DD}" type="parTrans" cxnId="{839C4845-138A-4ABE-9485-C67AC00CDED6}">
      <dgm:prSet/>
      <dgm:spPr/>
      <dgm:t>
        <a:bodyPr/>
        <a:lstStyle/>
        <a:p>
          <a:endParaRPr lang="pl-PL"/>
        </a:p>
      </dgm:t>
    </dgm:pt>
    <dgm:pt modelId="{6EB0C0F0-E83A-440A-B68D-8A35CC78F4E3}" type="sibTrans" cxnId="{839C4845-138A-4ABE-9485-C67AC00CDED6}">
      <dgm:prSet/>
      <dgm:spPr/>
      <dgm:t>
        <a:bodyPr/>
        <a:lstStyle/>
        <a:p>
          <a:endParaRPr lang="pl-PL"/>
        </a:p>
      </dgm:t>
    </dgm:pt>
    <dgm:pt modelId="{689BB821-0E80-4170-9A7A-5F22B9F8BAB5}">
      <dgm:prSet/>
      <dgm:spPr/>
      <dgm:t>
        <a:bodyPr/>
        <a:lstStyle/>
        <a:p>
          <a:r>
            <a:rPr lang="en-GB" dirty="0"/>
            <a:t>Associations</a:t>
          </a:r>
        </a:p>
      </dgm:t>
    </dgm:pt>
    <dgm:pt modelId="{883ADEA9-9557-43D2-8E6A-ECE36E493C1D}" type="parTrans" cxnId="{CEEA9582-8BD7-4C0B-A30E-B33721B9983D}">
      <dgm:prSet/>
      <dgm:spPr/>
      <dgm:t>
        <a:bodyPr/>
        <a:lstStyle/>
        <a:p>
          <a:endParaRPr lang="pl-PL"/>
        </a:p>
      </dgm:t>
    </dgm:pt>
    <dgm:pt modelId="{62E4F334-235B-4554-8872-306AEE57569B}" type="sibTrans" cxnId="{CEEA9582-8BD7-4C0B-A30E-B33721B9983D}">
      <dgm:prSet/>
      <dgm:spPr/>
      <dgm:t>
        <a:bodyPr/>
        <a:lstStyle/>
        <a:p>
          <a:endParaRPr lang="pl-PL"/>
        </a:p>
      </dgm:t>
    </dgm:pt>
    <dgm:pt modelId="{07C06CBC-DE75-4452-B432-E595800E8FA2}" type="pres">
      <dgm:prSet presAssocID="{028BA24E-1BBB-4D27-8DA1-0B635465E567}" presName="theList" presStyleCnt="0">
        <dgm:presLayoutVars>
          <dgm:dir/>
          <dgm:animLvl val="lvl"/>
          <dgm:resizeHandles val="exact"/>
        </dgm:presLayoutVars>
      </dgm:prSet>
      <dgm:spPr/>
    </dgm:pt>
    <dgm:pt modelId="{25372012-E7EC-4339-96E3-2B3B0AE1E515}" type="pres">
      <dgm:prSet presAssocID="{94209B13-73B4-4EED-9BCD-08A448B3B66E}" presName="compNode" presStyleCnt="0"/>
      <dgm:spPr/>
    </dgm:pt>
    <dgm:pt modelId="{715D36EA-CB0F-4FED-B085-5DD41AE57D21}" type="pres">
      <dgm:prSet presAssocID="{94209B13-73B4-4EED-9BCD-08A448B3B66E}" presName="aNode" presStyleLbl="bgShp" presStyleIdx="0" presStyleCnt="3"/>
      <dgm:spPr/>
    </dgm:pt>
    <dgm:pt modelId="{432E1185-4F0B-4B1A-8675-6F200543A9BD}" type="pres">
      <dgm:prSet presAssocID="{94209B13-73B4-4EED-9BCD-08A448B3B66E}" presName="textNode" presStyleLbl="bgShp" presStyleIdx="0" presStyleCnt="3"/>
      <dgm:spPr/>
    </dgm:pt>
    <dgm:pt modelId="{88995E8B-0794-4C0F-9E47-5E05356F2393}" type="pres">
      <dgm:prSet presAssocID="{94209B13-73B4-4EED-9BCD-08A448B3B66E}" presName="compChildNode" presStyleCnt="0"/>
      <dgm:spPr/>
    </dgm:pt>
    <dgm:pt modelId="{F6202187-5B19-4EA9-B371-9880355A8771}" type="pres">
      <dgm:prSet presAssocID="{94209B13-73B4-4EED-9BCD-08A448B3B66E}" presName="theInnerList" presStyleCnt="0"/>
      <dgm:spPr/>
    </dgm:pt>
    <dgm:pt modelId="{F333217A-CF48-4752-A8D1-24BECC6A6BFE}" type="pres">
      <dgm:prSet presAssocID="{66708DCB-CFAF-4758-BD6B-B83160266986}" presName="childNode" presStyleLbl="node1" presStyleIdx="0" presStyleCnt="6">
        <dgm:presLayoutVars>
          <dgm:bulletEnabled val="1"/>
        </dgm:presLayoutVars>
      </dgm:prSet>
      <dgm:spPr/>
    </dgm:pt>
    <dgm:pt modelId="{6EE1A58E-2433-4385-84D3-D58084695503}" type="pres">
      <dgm:prSet presAssocID="{66708DCB-CFAF-4758-BD6B-B83160266986}" presName="aSpace2" presStyleCnt="0"/>
      <dgm:spPr/>
    </dgm:pt>
    <dgm:pt modelId="{CCB8134A-D097-4CCB-8707-314677D0B127}" type="pres">
      <dgm:prSet presAssocID="{67CCEDAA-7967-4E6D-8940-2A895AE93095}" presName="childNode" presStyleLbl="node1" presStyleIdx="1" presStyleCnt="6">
        <dgm:presLayoutVars>
          <dgm:bulletEnabled val="1"/>
        </dgm:presLayoutVars>
      </dgm:prSet>
      <dgm:spPr/>
    </dgm:pt>
    <dgm:pt modelId="{BB8C0889-7AB8-40F9-82AF-A679B03E025B}" type="pres">
      <dgm:prSet presAssocID="{94209B13-73B4-4EED-9BCD-08A448B3B66E}" presName="aSpace" presStyleCnt="0"/>
      <dgm:spPr/>
    </dgm:pt>
    <dgm:pt modelId="{88605705-BA09-4700-86DF-CEBED3B6F34D}" type="pres">
      <dgm:prSet presAssocID="{3FCCF25E-3A6F-452A-B8F2-F57FD264E50A}" presName="compNode" presStyleCnt="0"/>
      <dgm:spPr/>
    </dgm:pt>
    <dgm:pt modelId="{64AD33C5-6854-42E8-A839-045E959DB0D1}" type="pres">
      <dgm:prSet presAssocID="{3FCCF25E-3A6F-452A-B8F2-F57FD264E50A}" presName="aNode" presStyleLbl="bgShp" presStyleIdx="1" presStyleCnt="3"/>
      <dgm:spPr/>
    </dgm:pt>
    <dgm:pt modelId="{463B2ACF-FDFA-4EAC-A0CF-E00EFC452FE0}" type="pres">
      <dgm:prSet presAssocID="{3FCCF25E-3A6F-452A-B8F2-F57FD264E50A}" presName="textNode" presStyleLbl="bgShp" presStyleIdx="1" presStyleCnt="3"/>
      <dgm:spPr/>
    </dgm:pt>
    <dgm:pt modelId="{381601DA-8696-4DA7-9D79-FA217C47DF2F}" type="pres">
      <dgm:prSet presAssocID="{3FCCF25E-3A6F-452A-B8F2-F57FD264E50A}" presName="compChildNode" presStyleCnt="0"/>
      <dgm:spPr/>
    </dgm:pt>
    <dgm:pt modelId="{6C45D920-30AA-4FA6-82FD-1C09D5B89D5F}" type="pres">
      <dgm:prSet presAssocID="{3FCCF25E-3A6F-452A-B8F2-F57FD264E50A}" presName="theInnerList" presStyleCnt="0"/>
      <dgm:spPr/>
    </dgm:pt>
    <dgm:pt modelId="{76F8A704-6141-451D-982A-C547A495B968}" type="pres">
      <dgm:prSet presAssocID="{54C3F46F-BDC7-4087-97DC-02F8A77EB9A7}" presName="childNode" presStyleLbl="node1" presStyleIdx="2" presStyleCnt="6">
        <dgm:presLayoutVars>
          <dgm:bulletEnabled val="1"/>
        </dgm:presLayoutVars>
      </dgm:prSet>
      <dgm:spPr/>
    </dgm:pt>
    <dgm:pt modelId="{7E778211-ACE7-4688-B915-FE48356A923B}" type="pres">
      <dgm:prSet presAssocID="{54C3F46F-BDC7-4087-97DC-02F8A77EB9A7}" presName="aSpace2" presStyleCnt="0"/>
      <dgm:spPr/>
    </dgm:pt>
    <dgm:pt modelId="{422AE563-BEF6-4F98-B53C-530A9AC18518}" type="pres">
      <dgm:prSet presAssocID="{08C6D223-04D0-4D2A-9960-BD3587764CCC}" presName="childNode" presStyleLbl="node1" presStyleIdx="3" presStyleCnt="6">
        <dgm:presLayoutVars>
          <dgm:bulletEnabled val="1"/>
        </dgm:presLayoutVars>
      </dgm:prSet>
      <dgm:spPr/>
    </dgm:pt>
    <dgm:pt modelId="{EE0A74E3-9CA5-4C4D-B845-64A0A6949433}" type="pres">
      <dgm:prSet presAssocID="{3FCCF25E-3A6F-452A-B8F2-F57FD264E50A}" presName="aSpace" presStyleCnt="0"/>
      <dgm:spPr/>
    </dgm:pt>
    <dgm:pt modelId="{95E07902-1E81-49E0-AEA7-B442BEE73FE6}" type="pres">
      <dgm:prSet presAssocID="{9EB4F210-F3E3-46A7-94DE-2EFB87366906}" presName="compNode" presStyleCnt="0"/>
      <dgm:spPr/>
    </dgm:pt>
    <dgm:pt modelId="{957671AF-0666-4795-8F42-8E6491F53041}" type="pres">
      <dgm:prSet presAssocID="{9EB4F210-F3E3-46A7-94DE-2EFB87366906}" presName="aNode" presStyleLbl="bgShp" presStyleIdx="2" presStyleCnt="3"/>
      <dgm:spPr/>
    </dgm:pt>
    <dgm:pt modelId="{7505D534-4FE0-49C2-A635-0F893A99AECB}" type="pres">
      <dgm:prSet presAssocID="{9EB4F210-F3E3-46A7-94DE-2EFB87366906}" presName="textNode" presStyleLbl="bgShp" presStyleIdx="2" presStyleCnt="3"/>
      <dgm:spPr/>
    </dgm:pt>
    <dgm:pt modelId="{6420E8CE-2702-46E6-8D87-E4FDA5BF163A}" type="pres">
      <dgm:prSet presAssocID="{9EB4F210-F3E3-46A7-94DE-2EFB87366906}" presName="compChildNode" presStyleCnt="0"/>
      <dgm:spPr/>
    </dgm:pt>
    <dgm:pt modelId="{B0ECADFE-BC40-4767-AE93-0BCD4A73E3C1}" type="pres">
      <dgm:prSet presAssocID="{9EB4F210-F3E3-46A7-94DE-2EFB87366906}" presName="theInnerList" presStyleCnt="0"/>
      <dgm:spPr/>
    </dgm:pt>
    <dgm:pt modelId="{2BC5B3A4-530B-47E6-8692-B01C0E61F9D8}" type="pres">
      <dgm:prSet presAssocID="{5C569D6F-75B6-4913-9154-0A8FDD6A8E38}" presName="childNode" presStyleLbl="node1" presStyleIdx="4" presStyleCnt="6">
        <dgm:presLayoutVars>
          <dgm:bulletEnabled val="1"/>
        </dgm:presLayoutVars>
      </dgm:prSet>
      <dgm:spPr/>
    </dgm:pt>
    <dgm:pt modelId="{E770A326-EF45-4A1D-84F8-B0940186D7F4}" type="pres">
      <dgm:prSet presAssocID="{5C569D6F-75B6-4913-9154-0A8FDD6A8E38}" presName="aSpace2" presStyleCnt="0"/>
      <dgm:spPr/>
    </dgm:pt>
    <dgm:pt modelId="{8BD82FAC-8E0E-4CFA-9762-748B98C5C70A}" type="pres">
      <dgm:prSet presAssocID="{689BB821-0E80-4170-9A7A-5F22B9F8BAB5}" presName="childNode" presStyleLbl="node1" presStyleIdx="5" presStyleCnt="6">
        <dgm:presLayoutVars>
          <dgm:bulletEnabled val="1"/>
        </dgm:presLayoutVars>
      </dgm:prSet>
      <dgm:spPr/>
    </dgm:pt>
  </dgm:ptLst>
  <dgm:cxnLst>
    <dgm:cxn modelId="{D5AFF60C-CC18-4E61-A83D-C974B46EEBED}" type="presOf" srcId="{9EB4F210-F3E3-46A7-94DE-2EFB87366906}" destId="{7505D534-4FE0-49C2-A635-0F893A99AECB}" srcOrd="1" destOrd="0" presId="urn:microsoft.com/office/officeart/2005/8/layout/lProcess2"/>
    <dgm:cxn modelId="{C997B717-880F-4A8F-8492-1CD2C782F248}" srcId="{028BA24E-1BBB-4D27-8DA1-0B635465E567}" destId="{9EB4F210-F3E3-46A7-94DE-2EFB87366906}" srcOrd="2" destOrd="0" parTransId="{A36E6309-9A9D-47A7-80F4-65520264AD97}" sibTransId="{CA6EDD18-28FF-4789-985F-01BFE2E0DB0B}"/>
    <dgm:cxn modelId="{D9BFD22E-67C7-4E87-B47A-F7F7603427CF}" type="presOf" srcId="{028BA24E-1BBB-4D27-8DA1-0B635465E567}" destId="{07C06CBC-DE75-4452-B432-E595800E8FA2}" srcOrd="0" destOrd="0" presId="urn:microsoft.com/office/officeart/2005/8/layout/lProcess2"/>
    <dgm:cxn modelId="{C051585F-99A0-4B2E-8EB4-F8F425B87AC6}" type="presOf" srcId="{3FCCF25E-3A6F-452A-B8F2-F57FD264E50A}" destId="{463B2ACF-FDFA-4EAC-A0CF-E00EFC452FE0}" srcOrd="1" destOrd="0" presId="urn:microsoft.com/office/officeart/2005/8/layout/lProcess2"/>
    <dgm:cxn modelId="{D9275B60-32FB-472B-9148-B900FF504E40}" type="presOf" srcId="{66708DCB-CFAF-4758-BD6B-B83160266986}" destId="{F333217A-CF48-4752-A8D1-24BECC6A6BFE}" srcOrd="0" destOrd="0" presId="urn:microsoft.com/office/officeart/2005/8/layout/lProcess2"/>
    <dgm:cxn modelId="{608D4445-F7C8-4F6B-BDD1-B8B4ED8D8539}" type="presOf" srcId="{94209B13-73B4-4EED-9BCD-08A448B3B66E}" destId="{715D36EA-CB0F-4FED-B085-5DD41AE57D21}" srcOrd="0" destOrd="0" presId="urn:microsoft.com/office/officeart/2005/8/layout/lProcess2"/>
    <dgm:cxn modelId="{839C4845-138A-4ABE-9485-C67AC00CDED6}" srcId="{3FCCF25E-3A6F-452A-B8F2-F57FD264E50A}" destId="{08C6D223-04D0-4D2A-9960-BD3587764CCC}" srcOrd="1" destOrd="0" parTransId="{6AA1AE1D-A282-4355-BA08-2E80A51FF3DD}" sibTransId="{6EB0C0F0-E83A-440A-B68D-8A35CC78F4E3}"/>
    <dgm:cxn modelId="{B29F3249-19E9-4743-81CC-08B1A4ED0B36}" type="presOf" srcId="{3FCCF25E-3A6F-452A-B8F2-F57FD264E50A}" destId="{64AD33C5-6854-42E8-A839-045E959DB0D1}" srcOrd="0" destOrd="0" presId="urn:microsoft.com/office/officeart/2005/8/layout/lProcess2"/>
    <dgm:cxn modelId="{F8FB0254-87FE-4CDB-BC1A-CF624DD35A08}" type="presOf" srcId="{08C6D223-04D0-4D2A-9960-BD3587764CCC}" destId="{422AE563-BEF6-4F98-B53C-530A9AC18518}" srcOrd="0" destOrd="0" presId="urn:microsoft.com/office/officeart/2005/8/layout/lProcess2"/>
    <dgm:cxn modelId="{CEEA9582-8BD7-4C0B-A30E-B33721B9983D}" srcId="{9EB4F210-F3E3-46A7-94DE-2EFB87366906}" destId="{689BB821-0E80-4170-9A7A-5F22B9F8BAB5}" srcOrd="1" destOrd="0" parTransId="{883ADEA9-9557-43D2-8E6A-ECE36E493C1D}" sibTransId="{62E4F334-235B-4554-8872-306AEE57569B}"/>
    <dgm:cxn modelId="{D6171696-6464-4EF8-A1EC-5799BA65BB86}" srcId="{9EB4F210-F3E3-46A7-94DE-2EFB87366906}" destId="{5C569D6F-75B6-4913-9154-0A8FDD6A8E38}" srcOrd="0" destOrd="0" parTransId="{62E6B8BE-0297-4D7F-B316-F011C7AA50AB}" sibTransId="{3C7A77A3-7D24-442C-AA07-B3B1DF8EED97}"/>
    <dgm:cxn modelId="{2BDE039B-D960-4D05-A4FD-8533947FBABE}" type="presOf" srcId="{54C3F46F-BDC7-4087-97DC-02F8A77EB9A7}" destId="{76F8A704-6141-451D-982A-C547A495B968}" srcOrd="0" destOrd="0" presId="urn:microsoft.com/office/officeart/2005/8/layout/lProcess2"/>
    <dgm:cxn modelId="{596C789D-8024-4EFE-95A1-BB58EB34DBB2}" type="presOf" srcId="{67CCEDAA-7967-4E6D-8940-2A895AE93095}" destId="{CCB8134A-D097-4CCB-8707-314677D0B127}" srcOrd="0" destOrd="0" presId="urn:microsoft.com/office/officeart/2005/8/layout/lProcess2"/>
    <dgm:cxn modelId="{1890E5B2-F7D1-4D23-89D6-910260FE48B3}" srcId="{94209B13-73B4-4EED-9BCD-08A448B3B66E}" destId="{66708DCB-CFAF-4758-BD6B-B83160266986}" srcOrd="0" destOrd="0" parTransId="{263562FF-D507-4F94-AFB5-12CAD2930BC5}" sibTransId="{D6D8155A-686E-42AA-9A7F-1F789CDF6D40}"/>
    <dgm:cxn modelId="{55AE0EC7-5D7A-42CA-A807-51B5AA7B7D0E}" srcId="{028BA24E-1BBB-4D27-8DA1-0B635465E567}" destId="{3FCCF25E-3A6F-452A-B8F2-F57FD264E50A}" srcOrd="1" destOrd="0" parTransId="{59B45CC7-C56F-4416-8697-17A90E698BD5}" sibTransId="{EAED4D27-F78F-4E00-AF7F-A239C41B1BFA}"/>
    <dgm:cxn modelId="{C7C514CA-FBBB-4579-9499-371BED5BE50C}" srcId="{028BA24E-1BBB-4D27-8DA1-0B635465E567}" destId="{94209B13-73B4-4EED-9BCD-08A448B3B66E}" srcOrd="0" destOrd="0" parTransId="{6108D8F0-86A7-46AC-8489-EA5B473B8366}" sibTransId="{929A495D-2628-4222-A118-BE5C37FFA374}"/>
    <dgm:cxn modelId="{63669FD3-75BF-4975-84B0-FB8A656CC44F}" srcId="{3FCCF25E-3A6F-452A-B8F2-F57FD264E50A}" destId="{54C3F46F-BDC7-4087-97DC-02F8A77EB9A7}" srcOrd="0" destOrd="0" parTransId="{05B0F941-B125-4053-845C-4DD8613A64B4}" sibTransId="{81DEDB4E-CEA8-4AA7-9C4B-9ABECE024379}"/>
    <dgm:cxn modelId="{CCAE5FD9-AF0A-4316-A44B-0369E93469A4}" type="presOf" srcId="{9EB4F210-F3E3-46A7-94DE-2EFB87366906}" destId="{957671AF-0666-4795-8F42-8E6491F53041}" srcOrd="0" destOrd="0" presId="urn:microsoft.com/office/officeart/2005/8/layout/lProcess2"/>
    <dgm:cxn modelId="{32EAEAE2-311B-4B24-BD0B-54EB105938A9}" type="presOf" srcId="{5C569D6F-75B6-4913-9154-0A8FDD6A8E38}" destId="{2BC5B3A4-530B-47E6-8692-B01C0E61F9D8}" srcOrd="0" destOrd="0" presId="urn:microsoft.com/office/officeart/2005/8/layout/lProcess2"/>
    <dgm:cxn modelId="{457342F7-0F16-42D1-8603-7D0307C997DA}" srcId="{94209B13-73B4-4EED-9BCD-08A448B3B66E}" destId="{67CCEDAA-7967-4E6D-8940-2A895AE93095}" srcOrd="1" destOrd="0" parTransId="{430F4B3F-F444-46C4-998A-EFE3A3DCDC12}" sibTransId="{15001846-D20B-4445-A7A2-4B015BF7C878}"/>
    <dgm:cxn modelId="{5E7DCEF9-DD82-4F41-BF3C-81FC1AD6F5D2}" type="presOf" srcId="{94209B13-73B4-4EED-9BCD-08A448B3B66E}" destId="{432E1185-4F0B-4B1A-8675-6F200543A9BD}" srcOrd="1" destOrd="0" presId="urn:microsoft.com/office/officeart/2005/8/layout/lProcess2"/>
    <dgm:cxn modelId="{64EB7FFF-ACE9-4EAD-9382-3F271305D170}" type="presOf" srcId="{689BB821-0E80-4170-9A7A-5F22B9F8BAB5}" destId="{8BD82FAC-8E0E-4CFA-9762-748B98C5C70A}" srcOrd="0" destOrd="0" presId="urn:microsoft.com/office/officeart/2005/8/layout/lProcess2"/>
    <dgm:cxn modelId="{0F1AF7A1-1A48-4BE2-BC28-77635EA537EC}" type="presParOf" srcId="{07C06CBC-DE75-4452-B432-E595800E8FA2}" destId="{25372012-E7EC-4339-96E3-2B3B0AE1E515}" srcOrd="0" destOrd="0" presId="urn:microsoft.com/office/officeart/2005/8/layout/lProcess2"/>
    <dgm:cxn modelId="{427FD8D8-29C7-4046-9FA2-7154AC99D7C0}" type="presParOf" srcId="{25372012-E7EC-4339-96E3-2B3B0AE1E515}" destId="{715D36EA-CB0F-4FED-B085-5DD41AE57D21}" srcOrd="0" destOrd="0" presId="urn:microsoft.com/office/officeart/2005/8/layout/lProcess2"/>
    <dgm:cxn modelId="{6A4E2304-2073-40A7-8406-C01654B855DF}" type="presParOf" srcId="{25372012-E7EC-4339-96E3-2B3B0AE1E515}" destId="{432E1185-4F0B-4B1A-8675-6F200543A9BD}" srcOrd="1" destOrd="0" presId="urn:microsoft.com/office/officeart/2005/8/layout/lProcess2"/>
    <dgm:cxn modelId="{BC8433EF-CE21-4B20-A8C5-E4849837DDDE}" type="presParOf" srcId="{25372012-E7EC-4339-96E3-2B3B0AE1E515}" destId="{88995E8B-0794-4C0F-9E47-5E05356F2393}" srcOrd="2" destOrd="0" presId="urn:microsoft.com/office/officeart/2005/8/layout/lProcess2"/>
    <dgm:cxn modelId="{655D7163-DD6C-402C-94C6-0DF80EDDA12D}" type="presParOf" srcId="{88995E8B-0794-4C0F-9E47-5E05356F2393}" destId="{F6202187-5B19-4EA9-B371-9880355A8771}" srcOrd="0" destOrd="0" presId="urn:microsoft.com/office/officeart/2005/8/layout/lProcess2"/>
    <dgm:cxn modelId="{979DD98D-62DB-4117-A328-83E73F9C8AE5}" type="presParOf" srcId="{F6202187-5B19-4EA9-B371-9880355A8771}" destId="{F333217A-CF48-4752-A8D1-24BECC6A6BFE}" srcOrd="0" destOrd="0" presId="urn:microsoft.com/office/officeart/2005/8/layout/lProcess2"/>
    <dgm:cxn modelId="{EA8209CE-08EB-4F46-AEB1-CC2D8CCF3589}" type="presParOf" srcId="{F6202187-5B19-4EA9-B371-9880355A8771}" destId="{6EE1A58E-2433-4385-84D3-D58084695503}" srcOrd="1" destOrd="0" presId="urn:microsoft.com/office/officeart/2005/8/layout/lProcess2"/>
    <dgm:cxn modelId="{1F5021A5-794E-4735-ADD2-7F5892F6C325}" type="presParOf" srcId="{F6202187-5B19-4EA9-B371-9880355A8771}" destId="{CCB8134A-D097-4CCB-8707-314677D0B127}" srcOrd="2" destOrd="0" presId="urn:microsoft.com/office/officeart/2005/8/layout/lProcess2"/>
    <dgm:cxn modelId="{C2044DE1-330B-4588-97B9-807FD8693E7A}" type="presParOf" srcId="{07C06CBC-DE75-4452-B432-E595800E8FA2}" destId="{BB8C0889-7AB8-40F9-82AF-A679B03E025B}" srcOrd="1" destOrd="0" presId="urn:microsoft.com/office/officeart/2005/8/layout/lProcess2"/>
    <dgm:cxn modelId="{5C810612-ABDC-49BE-91AA-B9042A753348}" type="presParOf" srcId="{07C06CBC-DE75-4452-B432-E595800E8FA2}" destId="{88605705-BA09-4700-86DF-CEBED3B6F34D}" srcOrd="2" destOrd="0" presId="urn:microsoft.com/office/officeart/2005/8/layout/lProcess2"/>
    <dgm:cxn modelId="{1E54E9EA-3CA6-4B33-9D70-B0EB93B086F1}" type="presParOf" srcId="{88605705-BA09-4700-86DF-CEBED3B6F34D}" destId="{64AD33C5-6854-42E8-A839-045E959DB0D1}" srcOrd="0" destOrd="0" presId="urn:microsoft.com/office/officeart/2005/8/layout/lProcess2"/>
    <dgm:cxn modelId="{24000833-0CA0-483A-AD96-9773C88C59EC}" type="presParOf" srcId="{88605705-BA09-4700-86DF-CEBED3B6F34D}" destId="{463B2ACF-FDFA-4EAC-A0CF-E00EFC452FE0}" srcOrd="1" destOrd="0" presId="urn:microsoft.com/office/officeart/2005/8/layout/lProcess2"/>
    <dgm:cxn modelId="{C77B6B01-7086-43E9-9897-237D12738034}" type="presParOf" srcId="{88605705-BA09-4700-86DF-CEBED3B6F34D}" destId="{381601DA-8696-4DA7-9D79-FA217C47DF2F}" srcOrd="2" destOrd="0" presId="urn:microsoft.com/office/officeart/2005/8/layout/lProcess2"/>
    <dgm:cxn modelId="{CE1CA7FF-88E8-4D27-A79E-A7D987083348}" type="presParOf" srcId="{381601DA-8696-4DA7-9D79-FA217C47DF2F}" destId="{6C45D920-30AA-4FA6-82FD-1C09D5B89D5F}" srcOrd="0" destOrd="0" presId="urn:microsoft.com/office/officeart/2005/8/layout/lProcess2"/>
    <dgm:cxn modelId="{9CE0E246-8944-49D0-99CF-CFFBCFE8B690}" type="presParOf" srcId="{6C45D920-30AA-4FA6-82FD-1C09D5B89D5F}" destId="{76F8A704-6141-451D-982A-C547A495B968}" srcOrd="0" destOrd="0" presId="urn:microsoft.com/office/officeart/2005/8/layout/lProcess2"/>
    <dgm:cxn modelId="{2A03F864-506B-4467-B0F5-69A66F44B4A5}" type="presParOf" srcId="{6C45D920-30AA-4FA6-82FD-1C09D5B89D5F}" destId="{7E778211-ACE7-4688-B915-FE48356A923B}" srcOrd="1" destOrd="0" presId="urn:microsoft.com/office/officeart/2005/8/layout/lProcess2"/>
    <dgm:cxn modelId="{96249B9F-2318-4DA6-8E57-C41412EB059A}" type="presParOf" srcId="{6C45D920-30AA-4FA6-82FD-1C09D5B89D5F}" destId="{422AE563-BEF6-4F98-B53C-530A9AC18518}" srcOrd="2" destOrd="0" presId="urn:microsoft.com/office/officeart/2005/8/layout/lProcess2"/>
    <dgm:cxn modelId="{EC696EB7-CBAD-44AB-816B-9FE4354090C7}" type="presParOf" srcId="{07C06CBC-DE75-4452-B432-E595800E8FA2}" destId="{EE0A74E3-9CA5-4C4D-B845-64A0A6949433}" srcOrd="3" destOrd="0" presId="urn:microsoft.com/office/officeart/2005/8/layout/lProcess2"/>
    <dgm:cxn modelId="{D293465A-BCA6-49B4-B3A7-35CCA7D72CFA}" type="presParOf" srcId="{07C06CBC-DE75-4452-B432-E595800E8FA2}" destId="{95E07902-1E81-49E0-AEA7-B442BEE73FE6}" srcOrd="4" destOrd="0" presId="urn:microsoft.com/office/officeart/2005/8/layout/lProcess2"/>
    <dgm:cxn modelId="{6C20BF47-AA8F-45DF-93CE-8B72FCED906A}" type="presParOf" srcId="{95E07902-1E81-49E0-AEA7-B442BEE73FE6}" destId="{957671AF-0666-4795-8F42-8E6491F53041}" srcOrd="0" destOrd="0" presId="urn:microsoft.com/office/officeart/2005/8/layout/lProcess2"/>
    <dgm:cxn modelId="{409C9F65-C9C7-4DC6-B2F2-787A910077B9}" type="presParOf" srcId="{95E07902-1E81-49E0-AEA7-B442BEE73FE6}" destId="{7505D534-4FE0-49C2-A635-0F893A99AECB}" srcOrd="1" destOrd="0" presId="urn:microsoft.com/office/officeart/2005/8/layout/lProcess2"/>
    <dgm:cxn modelId="{FC1EE942-5661-49C9-B906-E4EFDC5DC5C3}" type="presParOf" srcId="{95E07902-1E81-49E0-AEA7-B442BEE73FE6}" destId="{6420E8CE-2702-46E6-8D87-E4FDA5BF163A}" srcOrd="2" destOrd="0" presId="urn:microsoft.com/office/officeart/2005/8/layout/lProcess2"/>
    <dgm:cxn modelId="{30D36AD9-FF83-4EB7-8119-68CD1042BFB7}" type="presParOf" srcId="{6420E8CE-2702-46E6-8D87-E4FDA5BF163A}" destId="{B0ECADFE-BC40-4767-AE93-0BCD4A73E3C1}" srcOrd="0" destOrd="0" presId="urn:microsoft.com/office/officeart/2005/8/layout/lProcess2"/>
    <dgm:cxn modelId="{AA976659-9B2F-47C1-AF77-7F3BD313E9B4}" type="presParOf" srcId="{B0ECADFE-BC40-4767-AE93-0BCD4A73E3C1}" destId="{2BC5B3A4-530B-47E6-8692-B01C0E61F9D8}" srcOrd="0" destOrd="0" presId="urn:microsoft.com/office/officeart/2005/8/layout/lProcess2"/>
    <dgm:cxn modelId="{EA66730C-5E6C-4465-8FA9-5B6B0C5A0700}" type="presParOf" srcId="{B0ECADFE-BC40-4767-AE93-0BCD4A73E3C1}" destId="{E770A326-EF45-4A1D-84F8-B0940186D7F4}" srcOrd="1" destOrd="0" presId="urn:microsoft.com/office/officeart/2005/8/layout/lProcess2"/>
    <dgm:cxn modelId="{758786C3-333F-4AC7-8399-E8160938B89A}" type="presParOf" srcId="{B0ECADFE-BC40-4767-AE93-0BCD4A73E3C1}" destId="{8BD82FAC-8E0E-4CFA-9762-748B98C5C70A}"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217D54-FB7C-492D-9107-FCEC5F7BFA5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l-PL"/>
        </a:p>
      </dgm:t>
    </dgm:pt>
    <dgm:pt modelId="{473121D2-4C62-41CF-87DB-D1969C7C2EC8}">
      <dgm:prSet phldrT="[Tekst]" custT="1"/>
      <dgm:spPr/>
      <dgm:t>
        <a:bodyPr/>
        <a:lstStyle/>
        <a:p>
          <a:r>
            <a:rPr lang="en-GB" sz="3600" dirty="0"/>
            <a:t>8.14</a:t>
          </a:r>
        </a:p>
      </dgm:t>
    </dgm:pt>
    <dgm:pt modelId="{85257518-BAAA-4D10-88A1-8F1D7E709728}" type="parTrans" cxnId="{444CFE19-8195-43D9-BBA4-354847B2DB87}">
      <dgm:prSet/>
      <dgm:spPr/>
      <dgm:t>
        <a:bodyPr/>
        <a:lstStyle/>
        <a:p>
          <a:endParaRPr lang="pl-PL" sz="1600"/>
        </a:p>
      </dgm:t>
    </dgm:pt>
    <dgm:pt modelId="{E40D8228-9016-4FCB-9CC7-07BCD017B7D2}" type="sibTrans" cxnId="{444CFE19-8195-43D9-BBA4-354847B2DB87}">
      <dgm:prSet/>
      <dgm:spPr/>
      <dgm:t>
        <a:bodyPr/>
        <a:lstStyle/>
        <a:p>
          <a:endParaRPr lang="pl-PL" sz="1600"/>
        </a:p>
      </dgm:t>
    </dgm:pt>
    <dgm:pt modelId="{33A00828-9A86-49E4-A7CA-0D1DFA5EA580}">
      <dgm:prSet phldrT="[Tekst]" custT="1"/>
      <dgm:spPr/>
      <dgm:t>
        <a:bodyPr/>
        <a:lstStyle/>
        <a:p>
          <a:pPr algn="l"/>
          <a:r>
            <a:rPr lang="en-GB" sz="1600" dirty="0"/>
            <a:t>Average rating of the sufficiency of meetings before the outbreak of war in Ukraine</a:t>
          </a:r>
        </a:p>
      </dgm:t>
    </dgm:pt>
    <dgm:pt modelId="{F6E8A83A-AB65-4D7C-979B-EE2793317EB0}" type="parTrans" cxnId="{7008D2DA-D659-4173-9018-B0D7E987A28F}">
      <dgm:prSet/>
      <dgm:spPr/>
      <dgm:t>
        <a:bodyPr/>
        <a:lstStyle/>
        <a:p>
          <a:endParaRPr lang="pl-PL" sz="1600"/>
        </a:p>
      </dgm:t>
    </dgm:pt>
    <dgm:pt modelId="{CDD2D34E-F76F-46F4-8754-DAF5DA1E2C7E}" type="sibTrans" cxnId="{7008D2DA-D659-4173-9018-B0D7E987A28F}">
      <dgm:prSet/>
      <dgm:spPr/>
      <dgm:t>
        <a:bodyPr/>
        <a:lstStyle/>
        <a:p>
          <a:endParaRPr lang="pl-PL" sz="1600"/>
        </a:p>
      </dgm:t>
    </dgm:pt>
    <dgm:pt modelId="{D24BE3E7-3056-4B16-A38D-FD8E32100AFB}" type="pres">
      <dgm:prSet presAssocID="{F1217D54-FB7C-492D-9107-FCEC5F7BFA54}" presName="list" presStyleCnt="0">
        <dgm:presLayoutVars>
          <dgm:dir/>
          <dgm:animLvl val="lvl"/>
        </dgm:presLayoutVars>
      </dgm:prSet>
      <dgm:spPr/>
    </dgm:pt>
    <dgm:pt modelId="{2914263B-1C15-471B-8B28-EAA436A461C7}" type="pres">
      <dgm:prSet presAssocID="{473121D2-4C62-41CF-87DB-D1969C7C2EC8}" presName="posSpace" presStyleCnt="0"/>
      <dgm:spPr/>
    </dgm:pt>
    <dgm:pt modelId="{A3E9FB4E-61B6-4D7A-BF47-DFBEB56FBB89}" type="pres">
      <dgm:prSet presAssocID="{473121D2-4C62-41CF-87DB-D1969C7C2EC8}" presName="vertFlow" presStyleCnt="0"/>
      <dgm:spPr/>
    </dgm:pt>
    <dgm:pt modelId="{997EAED1-FDCD-4605-B2FA-52161B672E03}" type="pres">
      <dgm:prSet presAssocID="{473121D2-4C62-41CF-87DB-D1969C7C2EC8}" presName="topSpace" presStyleCnt="0"/>
      <dgm:spPr/>
    </dgm:pt>
    <dgm:pt modelId="{4D5F7518-2A7C-4906-BE86-BC0E4C07762B}" type="pres">
      <dgm:prSet presAssocID="{473121D2-4C62-41CF-87DB-D1969C7C2EC8}" presName="firstComp" presStyleCnt="0"/>
      <dgm:spPr/>
    </dgm:pt>
    <dgm:pt modelId="{862D8903-F17D-4ABB-89A3-BD27C83819C9}" type="pres">
      <dgm:prSet presAssocID="{473121D2-4C62-41CF-87DB-D1969C7C2EC8}" presName="firstChild" presStyleLbl="bgAccFollowNode1" presStyleIdx="0" presStyleCnt="1" custScaleY="132996"/>
      <dgm:spPr/>
    </dgm:pt>
    <dgm:pt modelId="{68748825-3EB1-4D98-80C5-3B487A7FB99D}" type="pres">
      <dgm:prSet presAssocID="{473121D2-4C62-41CF-87DB-D1969C7C2EC8}" presName="firstChildTx" presStyleLbl="bgAccFollowNode1" presStyleIdx="0" presStyleCnt="1">
        <dgm:presLayoutVars>
          <dgm:bulletEnabled val="1"/>
        </dgm:presLayoutVars>
      </dgm:prSet>
      <dgm:spPr/>
    </dgm:pt>
    <dgm:pt modelId="{34348A62-2B9C-4635-8172-06AD59A70D90}" type="pres">
      <dgm:prSet presAssocID="{473121D2-4C62-41CF-87DB-D1969C7C2EC8}" presName="negSpace" presStyleCnt="0"/>
      <dgm:spPr/>
    </dgm:pt>
    <dgm:pt modelId="{8F78F560-0A6D-4B1F-9990-59AAC2D7FC38}" type="pres">
      <dgm:prSet presAssocID="{473121D2-4C62-41CF-87DB-D1969C7C2EC8}" presName="circle" presStyleLbl="node1" presStyleIdx="0" presStyleCnt="1"/>
      <dgm:spPr/>
    </dgm:pt>
  </dgm:ptLst>
  <dgm:cxnLst>
    <dgm:cxn modelId="{444CFE19-8195-43D9-BBA4-354847B2DB87}" srcId="{F1217D54-FB7C-492D-9107-FCEC5F7BFA54}" destId="{473121D2-4C62-41CF-87DB-D1969C7C2EC8}" srcOrd="0" destOrd="0" parTransId="{85257518-BAAA-4D10-88A1-8F1D7E709728}" sibTransId="{E40D8228-9016-4FCB-9CC7-07BCD017B7D2}"/>
    <dgm:cxn modelId="{DCFF465C-2B08-473D-816E-B045418571B6}" type="presOf" srcId="{33A00828-9A86-49E4-A7CA-0D1DFA5EA580}" destId="{68748825-3EB1-4D98-80C5-3B487A7FB99D}" srcOrd="1" destOrd="0" presId="urn:microsoft.com/office/officeart/2005/8/layout/hList9"/>
    <dgm:cxn modelId="{ECF4836A-4789-4B9A-9EF3-1A46252593CD}" type="presOf" srcId="{F1217D54-FB7C-492D-9107-FCEC5F7BFA54}" destId="{D24BE3E7-3056-4B16-A38D-FD8E32100AFB}" srcOrd="0" destOrd="0" presId="urn:microsoft.com/office/officeart/2005/8/layout/hList9"/>
    <dgm:cxn modelId="{ACEC8758-3E73-4AAA-96FF-3AB7CF588315}" type="presOf" srcId="{473121D2-4C62-41CF-87DB-D1969C7C2EC8}" destId="{8F78F560-0A6D-4B1F-9990-59AAC2D7FC38}" srcOrd="0" destOrd="0" presId="urn:microsoft.com/office/officeart/2005/8/layout/hList9"/>
    <dgm:cxn modelId="{5320AAA1-0761-4185-874F-501ADE9CD57F}" type="presOf" srcId="{33A00828-9A86-49E4-A7CA-0D1DFA5EA580}" destId="{862D8903-F17D-4ABB-89A3-BD27C83819C9}" srcOrd="0" destOrd="0" presId="urn:microsoft.com/office/officeart/2005/8/layout/hList9"/>
    <dgm:cxn modelId="{7008D2DA-D659-4173-9018-B0D7E987A28F}" srcId="{473121D2-4C62-41CF-87DB-D1969C7C2EC8}" destId="{33A00828-9A86-49E4-A7CA-0D1DFA5EA580}" srcOrd="0" destOrd="0" parTransId="{F6E8A83A-AB65-4D7C-979B-EE2793317EB0}" sibTransId="{CDD2D34E-F76F-46F4-8754-DAF5DA1E2C7E}"/>
    <dgm:cxn modelId="{7969DD23-A4C8-4E69-B15C-2CB5E36A735E}" type="presParOf" srcId="{D24BE3E7-3056-4B16-A38D-FD8E32100AFB}" destId="{2914263B-1C15-471B-8B28-EAA436A461C7}" srcOrd="0" destOrd="0" presId="urn:microsoft.com/office/officeart/2005/8/layout/hList9"/>
    <dgm:cxn modelId="{7934EF6F-04C2-4C82-ACB2-73CE1B1A7F05}" type="presParOf" srcId="{D24BE3E7-3056-4B16-A38D-FD8E32100AFB}" destId="{A3E9FB4E-61B6-4D7A-BF47-DFBEB56FBB89}" srcOrd="1" destOrd="0" presId="urn:microsoft.com/office/officeart/2005/8/layout/hList9"/>
    <dgm:cxn modelId="{23BE787A-2E4E-4B2B-AE7B-087DF02157CF}" type="presParOf" srcId="{A3E9FB4E-61B6-4D7A-BF47-DFBEB56FBB89}" destId="{997EAED1-FDCD-4605-B2FA-52161B672E03}" srcOrd="0" destOrd="0" presId="urn:microsoft.com/office/officeart/2005/8/layout/hList9"/>
    <dgm:cxn modelId="{93108451-AF5D-4630-B70C-4DE116F212FB}" type="presParOf" srcId="{A3E9FB4E-61B6-4D7A-BF47-DFBEB56FBB89}" destId="{4D5F7518-2A7C-4906-BE86-BC0E4C07762B}" srcOrd="1" destOrd="0" presId="urn:microsoft.com/office/officeart/2005/8/layout/hList9"/>
    <dgm:cxn modelId="{98082BD2-A61C-4723-AE2A-6852D532ABD8}" type="presParOf" srcId="{4D5F7518-2A7C-4906-BE86-BC0E4C07762B}" destId="{862D8903-F17D-4ABB-89A3-BD27C83819C9}" srcOrd="0" destOrd="0" presId="urn:microsoft.com/office/officeart/2005/8/layout/hList9"/>
    <dgm:cxn modelId="{8DA93173-2A45-429F-88A7-C133E77EB6D0}" type="presParOf" srcId="{4D5F7518-2A7C-4906-BE86-BC0E4C07762B}" destId="{68748825-3EB1-4D98-80C5-3B487A7FB99D}" srcOrd="1" destOrd="0" presId="urn:microsoft.com/office/officeart/2005/8/layout/hList9"/>
    <dgm:cxn modelId="{490D7893-36D6-4988-8BEF-25A68C8B0663}" type="presParOf" srcId="{D24BE3E7-3056-4B16-A38D-FD8E32100AFB}" destId="{34348A62-2B9C-4635-8172-06AD59A70D90}" srcOrd="2" destOrd="0" presId="urn:microsoft.com/office/officeart/2005/8/layout/hList9"/>
    <dgm:cxn modelId="{3ED163F0-FAF4-4F9C-91CD-1BC67A7E3A57}" type="presParOf" srcId="{D24BE3E7-3056-4B16-A38D-FD8E32100AFB}" destId="{8F78F560-0A6D-4B1F-9990-59AAC2D7FC38}"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217D54-FB7C-492D-9107-FCEC5F7BFA5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l-PL"/>
        </a:p>
      </dgm:t>
    </dgm:pt>
    <dgm:pt modelId="{473121D2-4C62-41CF-87DB-D1969C7C2EC8}">
      <dgm:prSet phldrT="[Tekst]" custT="1"/>
      <dgm:spPr/>
      <dgm:t>
        <a:bodyPr/>
        <a:lstStyle/>
        <a:p>
          <a:r>
            <a:rPr lang="en-GB" sz="3600" dirty="0"/>
            <a:t>5.63</a:t>
          </a:r>
        </a:p>
      </dgm:t>
    </dgm:pt>
    <dgm:pt modelId="{85257518-BAAA-4D10-88A1-8F1D7E709728}" type="parTrans" cxnId="{444CFE19-8195-43D9-BBA4-354847B2DB87}">
      <dgm:prSet/>
      <dgm:spPr/>
      <dgm:t>
        <a:bodyPr/>
        <a:lstStyle/>
        <a:p>
          <a:endParaRPr lang="pl-PL" sz="1600"/>
        </a:p>
      </dgm:t>
    </dgm:pt>
    <dgm:pt modelId="{E40D8228-9016-4FCB-9CC7-07BCD017B7D2}" type="sibTrans" cxnId="{444CFE19-8195-43D9-BBA4-354847B2DB87}">
      <dgm:prSet/>
      <dgm:spPr/>
      <dgm:t>
        <a:bodyPr/>
        <a:lstStyle/>
        <a:p>
          <a:endParaRPr lang="pl-PL" sz="1600"/>
        </a:p>
      </dgm:t>
    </dgm:pt>
    <dgm:pt modelId="{33A00828-9A86-49E4-A7CA-0D1DFA5EA580}">
      <dgm:prSet phldrT="[Tekst]" custT="1"/>
      <dgm:spPr/>
      <dgm:t>
        <a:bodyPr/>
        <a:lstStyle/>
        <a:p>
          <a:pPr algn="l"/>
          <a:r>
            <a:rPr lang="en-GB" sz="1600" dirty="0"/>
            <a:t>Average rating of sufficiency of meetings following the outbreak of war in Ukraine</a:t>
          </a:r>
        </a:p>
      </dgm:t>
    </dgm:pt>
    <dgm:pt modelId="{F6E8A83A-AB65-4D7C-979B-EE2793317EB0}" type="parTrans" cxnId="{7008D2DA-D659-4173-9018-B0D7E987A28F}">
      <dgm:prSet/>
      <dgm:spPr/>
      <dgm:t>
        <a:bodyPr/>
        <a:lstStyle/>
        <a:p>
          <a:endParaRPr lang="pl-PL" sz="1600"/>
        </a:p>
      </dgm:t>
    </dgm:pt>
    <dgm:pt modelId="{CDD2D34E-F76F-46F4-8754-DAF5DA1E2C7E}" type="sibTrans" cxnId="{7008D2DA-D659-4173-9018-B0D7E987A28F}">
      <dgm:prSet/>
      <dgm:spPr/>
      <dgm:t>
        <a:bodyPr/>
        <a:lstStyle/>
        <a:p>
          <a:endParaRPr lang="pl-PL" sz="1600"/>
        </a:p>
      </dgm:t>
    </dgm:pt>
    <dgm:pt modelId="{D24BE3E7-3056-4B16-A38D-FD8E32100AFB}" type="pres">
      <dgm:prSet presAssocID="{F1217D54-FB7C-492D-9107-FCEC5F7BFA54}" presName="list" presStyleCnt="0">
        <dgm:presLayoutVars>
          <dgm:dir/>
          <dgm:animLvl val="lvl"/>
        </dgm:presLayoutVars>
      </dgm:prSet>
      <dgm:spPr/>
    </dgm:pt>
    <dgm:pt modelId="{2914263B-1C15-471B-8B28-EAA436A461C7}" type="pres">
      <dgm:prSet presAssocID="{473121D2-4C62-41CF-87DB-D1969C7C2EC8}" presName="posSpace" presStyleCnt="0"/>
      <dgm:spPr/>
    </dgm:pt>
    <dgm:pt modelId="{A3E9FB4E-61B6-4D7A-BF47-DFBEB56FBB89}" type="pres">
      <dgm:prSet presAssocID="{473121D2-4C62-41CF-87DB-D1969C7C2EC8}" presName="vertFlow" presStyleCnt="0"/>
      <dgm:spPr/>
    </dgm:pt>
    <dgm:pt modelId="{997EAED1-FDCD-4605-B2FA-52161B672E03}" type="pres">
      <dgm:prSet presAssocID="{473121D2-4C62-41CF-87DB-D1969C7C2EC8}" presName="topSpace" presStyleCnt="0"/>
      <dgm:spPr/>
    </dgm:pt>
    <dgm:pt modelId="{4D5F7518-2A7C-4906-BE86-BC0E4C07762B}" type="pres">
      <dgm:prSet presAssocID="{473121D2-4C62-41CF-87DB-D1969C7C2EC8}" presName="firstComp" presStyleCnt="0"/>
      <dgm:spPr/>
    </dgm:pt>
    <dgm:pt modelId="{862D8903-F17D-4ABB-89A3-BD27C83819C9}" type="pres">
      <dgm:prSet presAssocID="{473121D2-4C62-41CF-87DB-D1969C7C2EC8}" presName="firstChild" presStyleLbl="bgAccFollowNode1" presStyleIdx="0" presStyleCnt="1" custScaleY="132996"/>
      <dgm:spPr/>
    </dgm:pt>
    <dgm:pt modelId="{68748825-3EB1-4D98-80C5-3B487A7FB99D}" type="pres">
      <dgm:prSet presAssocID="{473121D2-4C62-41CF-87DB-D1969C7C2EC8}" presName="firstChildTx" presStyleLbl="bgAccFollowNode1" presStyleIdx="0" presStyleCnt="1">
        <dgm:presLayoutVars>
          <dgm:bulletEnabled val="1"/>
        </dgm:presLayoutVars>
      </dgm:prSet>
      <dgm:spPr/>
    </dgm:pt>
    <dgm:pt modelId="{34348A62-2B9C-4635-8172-06AD59A70D90}" type="pres">
      <dgm:prSet presAssocID="{473121D2-4C62-41CF-87DB-D1969C7C2EC8}" presName="negSpace" presStyleCnt="0"/>
      <dgm:spPr/>
    </dgm:pt>
    <dgm:pt modelId="{8F78F560-0A6D-4B1F-9990-59AAC2D7FC38}" type="pres">
      <dgm:prSet presAssocID="{473121D2-4C62-41CF-87DB-D1969C7C2EC8}" presName="circle" presStyleLbl="node1" presStyleIdx="0" presStyleCnt="1"/>
      <dgm:spPr/>
    </dgm:pt>
  </dgm:ptLst>
  <dgm:cxnLst>
    <dgm:cxn modelId="{444CFE19-8195-43D9-BBA4-354847B2DB87}" srcId="{F1217D54-FB7C-492D-9107-FCEC5F7BFA54}" destId="{473121D2-4C62-41CF-87DB-D1969C7C2EC8}" srcOrd="0" destOrd="0" parTransId="{85257518-BAAA-4D10-88A1-8F1D7E709728}" sibTransId="{E40D8228-9016-4FCB-9CC7-07BCD017B7D2}"/>
    <dgm:cxn modelId="{DCFF465C-2B08-473D-816E-B045418571B6}" type="presOf" srcId="{33A00828-9A86-49E4-A7CA-0D1DFA5EA580}" destId="{68748825-3EB1-4D98-80C5-3B487A7FB99D}" srcOrd="1" destOrd="0" presId="urn:microsoft.com/office/officeart/2005/8/layout/hList9"/>
    <dgm:cxn modelId="{ECF4836A-4789-4B9A-9EF3-1A46252593CD}" type="presOf" srcId="{F1217D54-FB7C-492D-9107-FCEC5F7BFA54}" destId="{D24BE3E7-3056-4B16-A38D-FD8E32100AFB}" srcOrd="0" destOrd="0" presId="urn:microsoft.com/office/officeart/2005/8/layout/hList9"/>
    <dgm:cxn modelId="{ACEC8758-3E73-4AAA-96FF-3AB7CF588315}" type="presOf" srcId="{473121D2-4C62-41CF-87DB-D1969C7C2EC8}" destId="{8F78F560-0A6D-4B1F-9990-59AAC2D7FC38}" srcOrd="0" destOrd="0" presId="urn:microsoft.com/office/officeart/2005/8/layout/hList9"/>
    <dgm:cxn modelId="{5320AAA1-0761-4185-874F-501ADE9CD57F}" type="presOf" srcId="{33A00828-9A86-49E4-A7CA-0D1DFA5EA580}" destId="{862D8903-F17D-4ABB-89A3-BD27C83819C9}" srcOrd="0" destOrd="0" presId="urn:microsoft.com/office/officeart/2005/8/layout/hList9"/>
    <dgm:cxn modelId="{7008D2DA-D659-4173-9018-B0D7E987A28F}" srcId="{473121D2-4C62-41CF-87DB-D1969C7C2EC8}" destId="{33A00828-9A86-49E4-A7CA-0D1DFA5EA580}" srcOrd="0" destOrd="0" parTransId="{F6E8A83A-AB65-4D7C-979B-EE2793317EB0}" sibTransId="{CDD2D34E-F76F-46F4-8754-DAF5DA1E2C7E}"/>
    <dgm:cxn modelId="{7969DD23-A4C8-4E69-B15C-2CB5E36A735E}" type="presParOf" srcId="{D24BE3E7-3056-4B16-A38D-FD8E32100AFB}" destId="{2914263B-1C15-471B-8B28-EAA436A461C7}" srcOrd="0" destOrd="0" presId="urn:microsoft.com/office/officeart/2005/8/layout/hList9"/>
    <dgm:cxn modelId="{7934EF6F-04C2-4C82-ACB2-73CE1B1A7F05}" type="presParOf" srcId="{D24BE3E7-3056-4B16-A38D-FD8E32100AFB}" destId="{A3E9FB4E-61B6-4D7A-BF47-DFBEB56FBB89}" srcOrd="1" destOrd="0" presId="urn:microsoft.com/office/officeart/2005/8/layout/hList9"/>
    <dgm:cxn modelId="{23BE787A-2E4E-4B2B-AE7B-087DF02157CF}" type="presParOf" srcId="{A3E9FB4E-61B6-4D7A-BF47-DFBEB56FBB89}" destId="{997EAED1-FDCD-4605-B2FA-52161B672E03}" srcOrd="0" destOrd="0" presId="urn:microsoft.com/office/officeart/2005/8/layout/hList9"/>
    <dgm:cxn modelId="{93108451-AF5D-4630-B70C-4DE116F212FB}" type="presParOf" srcId="{A3E9FB4E-61B6-4D7A-BF47-DFBEB56FBB89}" destId="{4D5F7518-2A7C-4906-BE86-BC0E4C07762B}" srcOrd="1" destOrd="0" presId="urn:microsoft.com/office/officeart/2005/8/layout/hList9"/>
    <dgm:cxn modelId="{98082BD2-A61C-4723-AE2A-6852D532ABD8}" type="presParOf" srcId="{4D5F7518-2A7C-4906-BE86-BC0E4C07762B}" destId="{862D8903-F17D-4ABB-89A3-BD27C83819C9}" srcOrd="0" destOrd="0" presId="urn:microsoft.com/office/officeart/2005/8/layout/hList9"/>
    <dgm:cxn modelId="{8DA93173-2A45-429F-88A7-C133E77EB6D0}" type="presParOf" srcId="{4D5F7518-2A7C-4906-BE86-BC0E4C07762B}" destId="{68748825-3EB1-4D98-80C5-3B487A7FB99D}" srcOrd="1" destOrd="0" presId="urn:microsoft.com/office/officeart/2005/8/layout/hList9"/>
    <dgm:cxn modelId="{490D7893-36D6-4988-8BEF-25A68C8B0663}" type="presParOf" srcId="{D24BE3E7-3056-4B16-A38D-FD8E32100AFB}" destId="{34348A62-2B9C-4635-8172-06AD59A70D90}" srcOrd="2" destOrd="0" presId="urn:microsoft.com/office/officeart/2005/8/layout/hList9"/>
    <dgm:cxn modelId="{3ED163F0-FAF4-4F9C-91CD-1BC67A7E3A57}" type="presParOf" srcId="{D24BE3E7-3056-4B16-A38D-FD8E32100AFB}" destId="{8F78F560-0A6D-4B1F-9990-59AAC2D7FC38}" srcOrd="3"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217D54-FB7C-492D-9107-FCEC5F7BFA5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l-PL"/>
        </a:p>
      </dgm:t>
    </dgm:pt>
    <dgm:pt modelId="{473121D2-4C62-41CF-87DB-D1969C7C2EC8}">
      <dgm:prSet phldrT="[Tekst]" custT="1"/>
      <dgm:spPr/>
      <dgm:t>
        <a:bodyPr/>
        <a:lstStyle/>
        <a:p>
          <a:r>
            <a:rPr lang="en-GB" sz="3600" dirty="0"/>
            <a:t>8.37</a:t>
          </a:r>
        </a:p>
      </dgm:t>
    </dgm:pt>
    <dgm:pt modelId="{85257518-BAAA-4D10-88A1-8F1D7E709728}" type="parTrans" cxnId="{444CFE19-8195-43D9-BBA4-354847B2DB87}">
      <dgm:prSet/>
      <dgm:spPr/>
      <dgm:t>
        <a:bodyPr/>
        <a:lstStyle/>
        <a:p>
          <a:endParaRPr lang="pl-PL" sz="1600"/>
        </a:p>
      </dgm:t>
    </dgm:pt>
    <dgm:pt modelId="{E40D8228-9016-4FCB-9CC7-07BCD017B7D2}" type="sibTrans" cxnId="{444CFE19-8195-43D9-BBA4-354847B2DB87}">
      <dgm:prSet/>
      <dgm:spPr/>
      <dgm:t>
        <a:bodyPr/>
        <a:lstStyle/>
        <a:p>
          <a:endParaRPr lang="pl-PL" sz="1600"/>
        </a:p>
      </dgm:t>
    </dgm:pt>
    <dgm:pt modelId="{33A00828-9A86-49E4-A7CA-0D1DFA5EA580}">
      <dgm:prSet phldrT="[Tekst]" custT="1"/>
      <dgm:spPr/>
      <dgm:t>
        <a:bodyPr/>
        <a:lstStyle/>
        <a:p>
          <a:pPr algn="l"/>
          <a:r>
            <a:rPr lang="en-GB" sz="1600" dirty="0"/>
            <a:t>Average level of satisfaction with cooperation with partners before the outbreak of war in Ukraine</a:t>
          </a:r>
        </a:p>
      </dgm:t>
    </dgm:pt>
    <dgm:pt modelId="{F6E8A83A-AB65-4D7C-979B-EE2793317EB0}" type="parTrans" cxnId="{7008D2DA-D659-4173-9018-B0D7E987A28F}">
      <dgm:prSet/>
      <dgm:spPr/>
      <dgm:t>
        <a:bodyPr/>
        <a:lstStyle/>
        <a:p>
          <a:endParaRPr lang="pl-PL" sz="1600"/>
        </a:p>
      </dgm:t>
    </dgm:pt>
    <dgm:pt modelId="{CDD2D34E-F76F-46F4-8754-DAF5DA1E2C7E}" type="sibTrans" cxnId="{7008D2DA-D659-4173-9018-B0D7E987A28F}">
      <dgm:prSet/>
      <dgm:spPr/>
      <dgm:t>
        <a:bodyPr/>
        <a:lstStyle/>
        <a:p>
          <a:endParaRPr lang="pl-PL" sz="1600"/>
        </a:p>
      </dgm:t>
    </dgm:pt>
    <dgm:pt modelId="{D24BE3E7-3056-4B16-A38D-FD8E32100AFB}" type="pres">
      <dgm:prSet presAssocID="{F1217D54-FB7C-492D-9107-FCEC5F7BFA54}" presName="list" presStyleCnt="0">
        <dgm:presLayoutVars>
          <dgm:dir/>
          <dgm:animLvl val="lvl"/>
        </dgm:presLayoutVars>
      </dgm:prSet>
      <dgm:spPr/>
    </dgm:pt>
    <dgm:pt modelId="{2914263B-1C15-471B-8B28-EAA436A461C7}" type="pres">
      <dgm:prSet presAssocID="{473121D2-4C62-41CF-87DB-D1969C7C2EC8}" presName="posSpace" presStyleCnt="0"/>
      <dgm:spPr/>
    </dgm:pt>
    <dgm:pt modelId="{A3E9FB4E-61B6-4D7A-BF47-DFBEB56FBB89}" type="pres">
      <dgm:prSet presAssocID="{473121D2-4C62-41CF-87DB-D1969C7C2EC8}" presName="vertFlow" presStyleCnt="0"/>
      <dgm:spPr/>
    </dgm:pt>
    <dgm:pt modelId="{997EAED1-FDCD-4605-B2FA-52161B672E03}" type="pres">
      <dgm:prSet presAssocID="{473121D2-4C62-41CF-87DB-D1969C7C2EC8}" presName="topSpace" presStyleCnt="0"/>
      <dgm:spPr/>
    </dgm:pt>
    <dgm:pt modelId="{4D5F7518-2A7C-4906-BE86-BC0E4C07762B}" type="pres">
      <dgm:prSet presAssocID="{473121D2-4C62-41CF-87DB-D1969C7C2EC8}" presName="firstComp" presStyleCnt="0"/>
      <dgm:spPr/>
    </dgm:pt>
    <dgm:pt modelId="{862D8903-F17D-4ABB-89A3-BD27C83819C9}" type="pres">
      <dgm:prSet presAssocID="{473121D2-4C62-41CF-87DB-D1969C7C2EC8}" presName="firstChild" presStyleLbl="bgAccFollowNode1" presStyleIdx="0" presStyleCnt="1" custScaleY="151131"/>
      <dgm:spPr/>
    </dgm:pt>
    <dgm:pt modelId="{68748825-3EB1-4D98-80C5-3B487A7FB99D}" type="pres">
      <dgm:prSet presAssocID="{473121D2-4C62-41CF-87DB-D1969C7C2EC8}" presName="firstChildTx" presStyleLbl="bgAccFollowNode1" presStyleIdx="0" presStyleCnt="1">
        <dgm:presLayoutVars>
          <dgm:bulletEnabled val="1"/>
        </dgm:presLayoutVars>
      </dgm:prSet>
      <dgm:spPr/>
    </dgm:pt>
    <dgm:pt modelId="{34348A62-2B9C-4635-8172-06AD59A70D90}" type="pres">
      <dgm:prSet presAssocID="{473121D2-4C62-41CF-87DB-D1969C7C2EC8}" presName="negSpace" presStyleCnt="0"/>
      <dgm:spPr/>
    </dgm:pt>
    <dgm:pt modelId="{8F78F560-0A6D-4B1F-9990-59AAC2D7FC38}" type="pres">
      <dgm:prSet presAssocID="{473121D2-4C62-41CF-87DB-D1969C7C2EC8}" presName="circle" presStyleLbl="node1" presStyleIdx="0" presStyleCnt="1"/>
      <dgm:spPr/>
    </dgm:pt>
  </dgm:ptLst>
  <dgm:cxnLst>
    <dgm:cxn modelId="{444CFE19-8195-43D9-BBA4-354847B2DB87}" srcId="{F1217D54-FB7C-492D-9107-FCEC5F7BFA54}" destId="{473121D2-4C62-41CF-87DB-D1969C7C2EC8}" srcOrd="0" destOrd="0" parTransId="{85257518-BAAA-4D10-88A1-8F1D7E709728}" sibTransId="{E40D8228-9016-4FCB-9CC7-07BCD017B7D2}"/>
    <dgm:cxn modelId="{DCFF465C-2B08-473D-816E-B045418571B6}" type="presOf" srcId="{33A00828-9A86-49E4-A7CA-0D1DFA5EA580}" destId="{68748825-3EB1-4D98-80C5-3B487A7FB99D}" srcOrd="1" destOrd="0" presId="urn:microsoft.com/office/officeart/2005/8/layout/hList9"/>
    <dgm:cxn modelId="{ECF4836A-4789-4B9A-9EF3-1A46252593CD}" type="presOf" srcId="{F1217D54-FB7C-492D-9107-FCEC5F7BFA54}" destId="{D24BE3E7-3056-4B16-A38D-FD8E32100AFB}" srcOrd="0" destOrd="0" presId="urn:microsoft.com/office/officeart/2005/8/layout/hList9"/>
    <dgm:cxn modelId="{ACEC8758-3E73-4AAA-96FF-3AB7CF588315}" type="presOf" srcId="{473121D2-4C62-41CF-87DB-D1969C7C2EC8}" destId="{8F78F560-0A6D-4B1F-9990-59AAC2D7FC38}" srcOrd="0" destOrd="0" presId="urn:microsoft.com/office/officeart/2005/8/layout/hList9"/>
    <dgm:cxn modelId="{5320AAA1-0761-4185-874F-501ADE9CD57F}" type="presOf" srcId="{33A00828-9A86-49E4-A7CA-0D1DFA5EA580}" destId="{862D8903-F17D-4ABB-89A3-BD27C83819C9}" srcOrd="0" destOrd="0" presId="urn:microsoft.com/office/officeart/2005/8/layout/hList9"/>
    <dgm:cxn modelId="{7008D2DA-D659-4173-9018-B0D7E987A28F}" srcId="{473121D2-4C62-41CF-87DB-D1969C7C2EC8}" destId="{33A00828-9A86-49E4-A7CA-0D1DFA5EA580}" srcOrd="0" destOrd="0" parTransId="{F6E8A83A-AB65-4D7C-979B-EE2793317EB0}" sibTransId="{CDD2D34E-F76F-46F4-8754-DAF5DA1E2C7E}"/>
    <dgm:cxn modelId="{7969DD23-A4C8-4E69-B15C-2CB5E36A735E}" type="presParOf" srcId="{D24BE3E7-3056-4B16-A38D-FD8E32100AFB}" destId="{2914263B-1C15-471B-8B28-EAA436A461C7}" srcOrd="0" destOrd="0" presId="urn:microsoft.com/office/officeart/2005/8/layout/hList9"/>
    <dgm:cxn modelId="{7934EF6F-04C2-4C82-ACB2-73CE1B1A7F05}" type="presParOf" srcId="{D24BE3E7-3056-4B16-A38D-FD8E32100AFB}" destId="{A3E9FB4E-61B6-4D7A-BF47-DFBEB56FBB89}" srcOrd="1" destOrd="0" presId="urn:microsoft.com/office/officeart/2005/8/layout/hList9"/>
    <dgm:cxn modelId="{23BE787A-2E4E-4B2B-AE7B-087DF02157CF}" type="presParOf" srcId="{A3E9FB4E-61B6-4D7A-BF47-DFBEB56FBB89}" destId="{997EAED1-FDCD-4605-B2FA-52161B672E03}" srcOrd="0" destOrd="0" presId="urn:microsoft.com/office/officeart/2005/8/layout/hList9"/>
    <dgm:cxn modelId="{93108451-AF5D-4630-B70C-4DE116F212FB}" type="presParOf" srcId="{A3E9FB4E-61B6-4D7A-BF47-DFBEB56FBB89}" destId="{4D5F7518-2A7C-4906-BE86-BC0E4C07762B}" srcOrd="1" destOrd="0" presId="urn:microsoft.com/office/officeart/2005/8/layout/hList9"/>
    <dgm:cxn modelId="{98082BD2-A61C-4723-AE2A-6852D532ABD8}" type="presParOf" srcId="{4D5F7518-2A7C-4906-BE86-BC0E4C07762B}" destId="{862D8903-F17D-4ABB-89A3-BD27C83819C9}" srcOrd="0" destOrd="0" presId="urn:microsoft.com/office/officeart/2005/8/layout/hList9"/>
    <dgm:cxn modelId="{8DA93173-2A45-429F-88A7-C133E77EB6D0}" type="presParOf" srcId="{4D5F7518-2A7C-4906-BE86-BC0E4C07762B}" destId="{68748825-3EB1-4D98-80C5-3B487A7FB99D}" srcOrd="1" destOrd="0" presId="urn:microsoft.com/office/officeart/2005/8/layout/hList9"/>
    <dgm:cxn modelId="{490D7893-36D6-4988-8BEF-25A68C8B0663}" type="presParOf" srcId="{D24BE3E7-3056-4B16-A38D-FD8E32100AFB}" destId="{34348A62-2B9C-4635-8172-06AD59A70D90}" srcOrd="2" destOrd="0" presId="urn:microsoft.com/office/officeart/2005/8/layout/hList9"/>
    <dgm:cxn modelId="{3ED163F0-FAF4-4F9C-91CD-1BC67A7E3A57}" type="presParOf" srcId="{D24BE3E7-3056-4B16-A38D-FD8E32100AFB}" destId="{8F78F560-0A6D-4B1F-9990-59AAC2D7FC38}"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217D54-FB7C-492D-9107-FCEC5F7BFA5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l-PL"/>
        </a:p>
      </dgm:t>
    </dgm:pt>
    <dgm:pt modelId="{473121D2-4C62-41CF-87DB-D1969C7C2EC8}">
      <dgm:prSet phldrT="[Tekst]" custT="1"/>
      <dgm:spPr/>
      <dgm:t>
        <a:bodyPr/>
        <a:lstStyle/>
        <a:p>
          <a:r>
            <a:rPr lang="en-GB" sz="3600" dirty="0"/>
            <a:t>6.6</a:t>
          </a:r>
        </a:p>
      </dgm:t>
    </dgm:pt>
    <dgm:pt modelId="{85257518-BAAA-4D10-88A1-8F1D7E709728}" type="parTrans" cxnId="{444CFE19-8195-43D9-BBA4-354847B2DB87}">
      <dgm:prSet/>
      <dgm:spPr/>
      <dgm:t>
        <a:bodyPr/>
        <a:lstStyle/>
        <a:p>
          <a:endParaRPr lang="pl-PL" sz="1600"/>
        </a:p>
      </dgm:t>
    </dgm:pt>
    <dgm:pt modelId="{E40D8228-9016-4FCB-9CC7-07BCD017B7D2}" type="sibTrans" cxnId="{444CFE19-8195-43D9-BBA4-354847B2DB87}">
      <dgm:prSet/>
      <dgm:spPr/>
      <dgm:t>
        <a:bodyPr/>
        <a:lstStyle/>
        <a:p>
          <a:endParaRPr lang="pl-PL" sz="1600"/>
        </a:p>
      </dgm:t>
    </dgm:pt>
    <dgm:pt modelId="{33A00828-9A86-49E4-A7CA-0D1DFA5EA580}">
      <dgm:prSet phldrT="[Tekst]" custT="1"/>
      <dgm:spPr/>
      <dgm:t>
        <a:bodyPr/>
        <a:lstStyle/>
        <a:p>
          <a:pPr algn="l"/>
          <a:r>
            <a:rPr lang="en-GB" sz="1600" dirty="0"/>
            <a:t>Average level of satisfaction with cooperation with partners following the outbreak of war in Ukraine</a:t>
          </a:r>
        </a:p>
      </dgm:t>
    </dgm:pt>
    <dgm:pt modelId="{F6E8A83A-AB65-4D7C-979B-EE2793317EB0}" type="parTrans" cxnId="{7008D2DA-D659-4173-9018-B0D7E987A28F}">
      <dgm:prSet/>
      <dgm:spPr/>
      <dgm:t>
        <a:bodyPr/>
        <a:lstStyle/>
        <a:p>
          <a:endParaRPr lang="pl-PL" sz="1600"/>
        </a:p>
      </dgm:t>
    </dgm:pt>
    <dgm:pt modelId="{CDD2D34E-F76F-46F4-8754-DAF5DA1E2C7E}" type="sibTrans" cxnId="{7008D2DA-D659-4173-9018-B0D7E987A28F}">
      <dgm:prSet/>
      <dgm:spPr/>
      <dgm:t>
        <a:bodyPr/>
        <a:lstStyle/>
        <a:p>
          <a:endParaRPr lang="pl-PL" sz="1600"/>
        </a:p>
      </dgm:t>
    </dgm:pt>
    <dgm:pt modelId="{D24BE3E7-3056-4B16-A38D-FD8E32100AFB}" type="pres">
      <dgm:prSet presAssocID="{F1217D54-FB7C-492D-9107-FCEC5F7BFA54}" presName="list" presStyleCnt="0">
        <dgm:presLayoutVars>
          <dgm:dir/>
          <dgm:animLvl val="lvl"/>
        </dgm:presLayoutVars>
      </dgm:prSet>
      <dgm:spPr/>
    </dgm:pt>
    <dgm:pt modelId="{2914263B-1C15-471B-8B28-EAA436A461C7}" type="pres">
      <dgm:prSet presAssocID="{473121D2-4C62-41CF-87DB-D1969C7C2EC8}" presName="posSpace" presStyleCnt="0"/>
      <dgm:spPr/>
    </dgm:pt>
    <dgm:pt modelId="{A3E9FB4E-61B6-4D7A-BF47-DFBEB56FBB89}" type="pres">
      <dgm:prSet presAssocID="{473121D2-4C62-41CF-87DB-D1969C7C2EC8}" presName="vertFlow" presStyleCnt="0"/>
      <dgm:spPr/>
    </dgm:pt>
    <dgm:pt modelId="{997EAED1-FDCD-4605-B2FA-52161B672E03}" type="pres">
      <dgm:prSet presAssocID="{473121D2-4C62-41CF-87DB-D1969C7C2EC8}" presName="topSpace" presStyleCnt="0"/>
      <dgm:spPr/>
    </dgm:pt>
    <dgm:pt modelId="{4D5F7518-2A7C-4906-BE86-BC0E4C07762B}" type="pres">
      <dgm:prSet presAssocID="{473121D2-4C62-41CF-87DB-D1969C7C2EC8}" presName="firstComp" presStyleCnt="0"/>
      <dgm:spPr/>
    </dgm:pt>
    <dgm:pt modelId="{862D8903-F17D-4ABB-89A3-BD27C83819C9}" type="pres">
      <dgm:prSet presAssocID="{473121D2-4C62-41CF-87DB-D1969C7C2EC8}" presName="firstChild" presStyleLbl="bgAccFollowNode1" presStyleIdx="0" presStyleCnt="1" custScaleY="132996"/>
      <dgm:spPr/>
    </dgm:pt>
    <dgm:pt modelId="{68748825-3EB1-4D98-80C5-3B487A7FB99D}" type="pres">
      <dgm:prSet presAssocID="{473121D2-4C62-41CF-87DB-D1969C7C2EC8}" presName="firstChildTx" presStyleLbl="bgAccFollowNode1" presStyleIdx="0" presStyleCnt="1">
        <dgm:presLayoutVars>
          <dgm:bulletEnabled val="1"/>
        </dgm:presLayoutVars>
      </dgm:prSet>
      <dgm:spPr/>
    </dgm:pt>
    <dgm:pt modelId="{34348A62-2B9C-4635-8172-06AD59A70D90}" type="pres">
      <dgm:prSet presAssocID="{473121D2-4C62-41CF-87DB-D1969C7C2EC8}" presName="negSpace" presStyleCnt="0"/>
      <dgm:spPr/>
    </dgm:pt>
    <dgm:pt modelId="{8F78F560-0A6D-4B1F-9990-59AAC2D7FC38}" type="pres">
      <dgm:prSet presAssocID="{473121D2-4C62-41CF-87DB-D1969C7C2EC8}" presName="circle" presStyleLbl="node1" presStyleIdx="0" presStyleCnt="1"/>
      <dgm:spPr/>
    </dgm:pt>
  </dgm:ptLst>
  <dgm:cxnLst>
    <dgm:cxn modelId="{444CFE19-8195-43D9-BBA4-354847B2DB87}" srcId="{F1217D54-FB7C-492D-9107-FCEC5F7BFA54}" destId="{473121D2-4C62-41CF-87DB-D1969C7C2EC8}" srcOrd="0" destOrd="0" parTransId="{85257518-BAAA-4D10-88A1-8F1D7E709728}" sibTransId="{E40D8228-9016-4FCB-9CC7-07BCD017B7D2}"/>
    <dgm:cxn modelId="{DCFF465C-2B08-473D-816E-B045418571B6}" type="presOf" srcId="{33A00828-9A86-49E4-A7CA-0D1DFA5EA580}" destId="{68748825-3EB1-4D98-80C5-3B487A7FB99D}" srcOrd="1" destOrd="0" presId="urn:microsoft.com/office/officeart/2005/8/layout/hList9"/>
    <dgm:cxn modelId="{ECF4836A-4789-4B9A-9EF3-1A46252593CD}" type="presOf" srcId="{F1217D54-FB7C-492D-9107-FCEC5F7BFA54}" destId="{D24BE3E7-3056-4B16-A38D-FD8E32100AFB}" srcOrd="0" destOrd="0" presId="urn:microsoft.com/office/officeart/2005/8/layout/hList9"/>
    <dgm:cxn modelId="{ACEC8758-3E73-4AAA-96FF-3AB7CF588315}" type="presOf" srcId="{473121D2-4C62-41CF-87DB-D1969C7C2EC8}" destId="{8F78F560-0A6D-4B1F-9990-59AAC2D7FC38}" srcOrd="0" destOrd="0" presId="urn:microsoft.com/office/officeart/2005/8/layout/hList9"/>
    <dgm:cxn modelId="{5320AAA1-0761-4185-874F-501ADE9CD57F}" type="presOf" srcId="{33A00828-9A86-49E4-A7CA-0D1DFA5EA580}" destId="{862D8903-F17D-4ABB-89A3-BD27C83819C9}" srcOrd="0" destOrd="0" presId="urn:microsoft.com/office/officeart/2005/8/layout/hList9"/>
    <dgm:cxn modelId="{7008D2DA-D659-4173-9018-B0D7E987A28F}" srcId="{473121D2-4C62-41CF-87DB-D1969C7C2EC8}" destId="{33A00828-9A86-49E4-A7CA-0D1DFA5EA580}" srcOrd="0" destOrd="0" parTransId="{F6E8A83A-AB65-4D7C-979B-EE2793317EB0}" sibTransId="{CDD2D34E-F76F-46F4-8754-DAF5DA1E2C7E}"/>
    <dgm:cxn modelId="{7969DD23-A4C8-4E69-B15C-2CB5E36A735E}" type="presParOf" srcId="{D24BE3E7-3056-4B16-A38D-FD8E32100AFB}" destId="{2914263B-1C15-471B-8B28-EAA436A461C7}" srcOrd="0" destOrd="0" presId="urn:microsoft.com/office/officeart/2005/8/layout/hList9"/>
    <dgm:cxn modelId="{7934EF6F-04C2-4C82-ACB2-73CE1B1A7F05}" type="presParOf" srcId="{D24BE3E7-3056-4B16-A38D-FD8E32100AFB}" destId="{A3E9FB4E-61B6-4D7A-BF47-DFBEB56FBB89}" srcOrd="1" destOrd="0" presId="urn:microsoft.com/office/officeart/2005/8/layout/hList9"/>
    <dgm:cxn modelId="{23BE787A-2E4E-4B2B-AE7B-087DF02157CF}" type="presParOf" srcId="{A3E9FB4E-61B6-4D7A-BF47-DFBEB56FBB89}" destId="{997EAED1-FDCD-4605-B2FA-52161B672E03}" srcOrd="0" destOrd="0" presId="urn:microsoft.com/office/officeart/2005/8/layout/hList9"/>
    <dgm:cxn modelId="{93108451-AF5D-4630-B70C-4DE116F212FB}" type="presParOf" srcId="{A3E9FB4E-61B6-4D7A-BF47-DFBEB56FBB89}" destId="{4D5F7518-2A7C-4906-BE86-BC0E4C07762B}" srcOrd="1" destOrd="0" presId="urn:microsoft.com/office/officeart/2005/8/layout/hList9"/>
    <dgm:cxn modelId="{98082BD2-A61C-4723-AE2A-6852D532ABD8}" type="presParOf" srcId="{4D5F7518-2A7C-4906-BE86-BC0E4C07762B}" destId="{862D8903-F17D-4ABB-89A3-BD27C83819C9}" srcOrd="0" destOrd="0" presId="urn:microsoft.com/office/officeart/2005/8/layout/hList9"/>
    <dgm:cxn modelId="{8DA93173-2A45-429F-88A7-C133E77EB6D0}" type="presParOf" srcId="{4D5F7518-2A7C-4906-BE86-BC0E4C07762B}" destId="{68748825-3EB1-4D98-80C5-3B487A7FB99D}" srcOrd="1" destOrd="0" presId="urn:microsoft.com/office/officeart/2005/8/layout/hList9"/>
    <dgm:cxn modelId="{490D7893-36D6-4988-8BEF-25A68C8B0663}" type="presParOf" srcId="{D24BE3E7-3056-4B16-A38D-FD8E32100AFB}" destId="{34348A62-2B9C-4635-8172-06AD59A70D90}" srcOrd="2" destOrd="0" presId="urn:microsoft.com/office/officeart/2005/8/layout/hList9"/>
    <dgm:cxn modelId="{3ED163F0-FAF4-4F9C-91CD-1BC67A7E3A57}" type="presParOf" srcId="{D24BE3E7-3056-4B16-A38D-FD8E32100AFB}" destId="{8F78F560-0A6D-4B1F-9990-59AAC2D7FC38}" srcOrd="3"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8F068-33BD-4FE8-BB05-4066669CB080}">
      <dsp:nvSpPr>
        <dsp:cNvPr id="0" name=""/>
        <dsp:cNvSpPr/>
      </dsp:nvSpPr>
      <dsp:spPr>
        <a:xfrm>
          <a:off x="2881" y="593557"/>
          <a:ext cx="2440862" cy="122092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Desk research</a:t>
          </a:r>
        </a:p>
      </dsp:txBody>
      <dsp:txXfrm>
        <a:off x="2881" y="593557"/>
        <a:ext cx="2440862" cy="1220929"/>
      </dsp:txXfrm>
    </dsp:sp>
    <dsp:sp modelId="{0E0E7C33-4933-4DA1-82FF-C210A0339F20}">
      <dsp:nvSpPr>
        <dsp:cNvPr id="0" name=""/>
        <dsp:cNvSpPr/>
      </dsp:nvSpPr>
      <dsp:spPr>
        <a:xfrm>
          <a:off x="2647231" y="593557"/>
          <a:ext cx="2440862" cy="122092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CAWI/CATI</a:t>
          </a:r>
        </a:p>
      </dsp:txBody>
      <dsp:txXfrm>
        <a:off x="2647231" y="593557"/>
        <a:ext cx="2440862" cy="1220929"/>
      </dsp:txXfrm>
    </dsp:sp>
    <dsp:sp modelId="{7C113D77-B1F5-4CBE-8FF0-040D28BD5F51}">
      <dsp:nvSpPr>
        <dsp:cNvPr id="0" name=""/>
        <dsp:cNvSpPr/>
      </dsp:nvSpPr>
      <dsp:spPr>
        <a:xfrm>
          <a:off x="5291582" y="593557"/>
          <a:ext cx="2440862" cy="122092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In-depth interviews </a:t>
          </a:r>
        </a:p>
      </dsp:txBody>
      <dsp:txXfrm>
        <a:off x="5291582" y="593557"/>
        <a:ext cx="2440862" cy="1220929"/>
      </dsp:txXfrm>
    </dsp:sp>
    <dsp:sp modelId="{77DB4754-4DF3-453F-996E-0BA960D59A64}">
      <dsp:nvSpPr>
        <dsp:cNvPr id="0" name=""/>
        <dsp:cNvSpPr/>
      </dsp:nvSpPr>
      <dsp:spPr>
        <a:xfrm>
          <a:off x="7935932" y="593557"/>
          <a:ext cx="2440862" cy="122092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Case studies</a:t>
          </a:r>
        </a:p>
      </dsp:txBody>
      <dsp:txXfrm>
        <a:off x="7935932" y="593557"/>
        <a:ext cx="2440862" cy="1220929"/>
      </dsp:txXfrm>
    </dsp:sp>
    <dsp:sp modelId="{2ECA563A-4A6E-4EBE-883A-BD0289A5972A}">
      <dsp:nvSpPr>
        <dsp:cNvPr id="0" name=""/>
        <dsp:cNvSpPr/>
      </dsp:nvSpPr>
      <dsp:spPr>
        <a:xfrm>
          <a:off x="2881" y="2017975"/>
          <a:ext cx="2440862" cy="122092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Delphi method</a:t>
          </a:r>
        </a:p>
      </dsp:txBody>
      <dsp:txXfrm>
        <a:off x="2881" y="2017975"/>
        <a:ext cx="2440862" cy="1220929"/>
      </dsp:txXfrm>
    </dsp:sp>
    <dsp:sp modelId="{88B5499A-1D33-4F7F-97FD-F8D4FAED83C0}">
      <dsp:nvSpPr>
        <dsp:cNvPr id="0" name=""/>
        <dsp:cNvSpPr/>
      </dsp:nvSpPr>
      <dsp:spPr>
        <a:xfrm>
          <a:off x="2647231" y="2017975"/>
          <a:ext cx="2440862" cy="122092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Network analysis</a:t>
          </a:r>
        </a:p>
      </dsp:txBody>
      <dsp:txXfrm>
        <a:off x="2647231" y="2017975"/>
        <a:ext cx="2440862" cy="1220929"/>
      </dsp:txXfrm>
    </dsp:sp>
    <dsp:sp modelId="{7A93DFA9-85AB-4D5A-8C09-825AD7E9B20F}">
      <dsp:nvSpPr>
        <dsp:cNvPr id="0" name=""/>
        <dsp:cNvSpPr/>
      </dsp:nvSpPr>
      <dsp:spPr>
        <a:xfrm>
          <a:off x="5291582" y="2017975"/>
          <a:ext cx="2440862" cy="122092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Media query</a:t>
          </a:r>
        </a:p>
      </dsp:txBody>
      <dsp:txXfrm>
        <a:off x="5291582" y="2017975"/>
        <a:ext cx="2440862" cy="1220929"/>
      </dsp:txXfrm>
    </dsp:sp>
    <dsp:sp modelId="{16728976-2286-401C-AFBC-33E673A1A88F}">
      <dsp:nvSpPr>
        <dsp:cNvPr id="0" name=""/>
        <dsp:cNvSpPr/>
      </dsp:nvSpPr>
      <dsp:spPr>
        <a:xfrm>
          <a:off x="7935932" y="2017975"/>
          <a:ext cx="2440862" cy="122092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Measurement of outcome indicators</a:t>
          </a:r>
        </a:p>
      </dsp:txBody>
      <dsp:txXfrm>
        <a:off x="7935932" y="2017975"/>
        <a:ext cx="2440862" cy="1220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D36EA-CB0F-4FED-B085-5DD41AE57D21}">
      <dsp:nvSpPr>
        <dsp:cNvPr id="0" name=""/>
        <dsp:cNvSpPr/>
      </dsp:nvSpPr>
      <dsp:spPr>
        <a:xfrm>
          <a:off x="1041" y="0"/>
          <a:ext cx="2708467" cy="310849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Poland</a:t>
          </a:r>
        </a:p>
      </dsp:txBody>
      <dsp:txXfrm>
        <a:off x="1041" y="0"/>
        <a:ext cx="2708467" cy="932549"/>
      </dsp:txXfrm>
    </dsp:sp>
    <dsp:sp modelId="{F333217A-CF48-4752-A8D1-24BECC6A6BFE}">
      <dsp:nvSpPr>
        <dsp:cNvPr id="0" name=""/>
        <dsp:cNvSpPr/>
      </dsp:nvSpPr>
      <dsp:spPr>
        <a:xfrm>
          <a:off x="271888" y="933459"/>
          <a:ext cx="2166774" cy="93725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Local government communities</a:t>
          </a:r>
        </a:p>
      </dsp:txBody>
      <dsp:txXfrm>
        <a:off x="299339" y="960910"/>
        <a:ext cx="2111872" cy="882352"/>
      </dsp:txXfrm>
    </dsp:sp>
    <dsp:sp modelId="{CCB8134A-D097-4CCB-8707-314677D0B127}">
      <dsp:nvSpPr>
        <dsp:cNvPr id="0" name=""/>
        <dsp:cNvSpPr/>
      </dsp:nvSpPr>
      <dsp:spPr>
        <a:xfrm>
          <a:off x="271888" y="2014907"/>
          <a:ext cx="2166774" cy="93725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Gmina-level government organisational units</a:t>
          </a:r>
        </a:p>
      </dsp:txBody>
      <dsp:txXfrm>
        <a:off x="299339" y="2042358"/>
        <a:ext cx="2111872" cy="882352"/>
      </dsp:txXfrm>
    </dsp:sp>
    <dsp:sp modelId="{64AD33C5-6854-42E8-A839-045E959DB0D1}">
      <dsp:nvSpPr>
        <dsp:cNvPr id="0" name=""/>
        <dsp:cNvSpPr/>
      </dsp:nvSpPr>
      <dsp:spPr>
        <a:xfrm>
          <a:off x="2912644" y="0"/>
          <a:ext cx="2708467" cy="310849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Belarus</a:t>
          </a:r>
        </a:p>
      </dsp:txBody>
      <dsp:txXfrm>
        <a:off x="2912644" y="0"/>
        <a:ext cx="2708467" cy="932549"/>
      </dsp:txXfrm>
    </dsp:sp>
    <dsp:sp modelId="{76F8A704-6141-451D-982A-C547A495B968}">
      <dsp:nvSpPr>
        <dsp:cNvPr id="0" name=""/>
        <dsp:cNvSpPr/>
      </dsp:nvSpPr>
      <dsp:spPr>
        <a:xfrm>
          <a:off x="3183491" y="933459"/>
          <a:ext cx="2166774" cy="93725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Local government communities</a:t>
          </a:r>
        </a:p>
      </dsp:txBody>
      <dsp:txXfrm>
        <a:off x="3210942" y="960910"/>
        <a:ext cx="2111872" cy="882352"/>
      </dsp:txXfrm>
    </dsp:sp>
    <dsp:sp modelId="{422AE563-BEF6-4F98-B53C-530A9AC18518}">
      <dsp:nvSpPr>
        <dsp:cNvPr id="0" name=""/>
        <dsp:cNvSpPr/>
      </dsp:nvSpPr>
      <dsp:spPr>
        <a:xfrm>
          <a:off x="3183491" y="2014907"/>
          <a:ext cx="2166774" cy="93725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State-level organisational units</a:t>
          </a:r>
        </a:p>
      </dsp:txBody>
      <dsp:txXfrm>
        <a:off x="3210942" y="2042358"/>
        <a:ext cx="2111872" cy="882352"/>
      </dsp:txXfrm>
    </dsp:sp>
    <dsp:sp modelId="{957671AF-0666-4795-8F42-8E6491F53041}">
      <dsp:nvSpPr>
        <dsp:cNvPr id="0" name=""/>
        <dsp:cNvSpPr/>
      </dsp:nvSpPr>
      <dsp:spPr>
        <a:xfrm>
          <a:off x="5824247" y="0"/>
          <a:ext cx="2708467" cy="310849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Ukraine</a:t>
          </a:r>
        </a:p>
      </dsp:txBody>
      <dsp:txXfrm>
        <a:off x="5824247" y="0"/>
        <a:ext cx="2708467" cy="932549"/>
      </dsp:txXfrm>
    </dsp:sp>
    <dsp:sp modelId="{2BC5B3A4-530B-47E6-8692-B01C0E61F9D8}">
      <dsp:nvSpPr>
        <dsp:cNvPr id="0" name=""/>
        <dsp:cNvSpPr/>
      </dsp:nvSpPr>
      <dsp:spPr>
        <a:xfrm>
          <a:off x="6095094" y="933459"/>
          <a:ext cx="2166774" cy="93725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Local government communities</a:t>
          </a:r>
        </a:p>
      </dsp:txBody>
      <dsp:txXfrm>
        <a:off x="6122545" y="960910"/>
        <a:ext cx="2111872" cy="882352"/>
      </dsp:txXfrm>
    </dsp:sp>
    <dsp:sp modelId="{8BD82FAC-8E0E-4CFA-9762-748B98C5C70A}">
      <dsp:nvSpPr>
        <dsp:cNvPr id="0" name=""/>
        <dsp:cNvSpPr/>
      </dsp:nvSpPr>
      <dsp:spPr>
        <a:xfrm>
          <a:off x="6095094" y="2014907"/>
          <a:ext cx="2166774" cy="93725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Associations</a:t>
          </a:r>
        </a:p>
      </dsp:txBody>
      <dsp:txXfrm>
        <a:off x="6122545" y="2042358"/>
        <a:ext cx="2111872" cy="882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D8903-F17D-4ABB-89A3-BD27C83819C9}">
      <dsp:nvSpPr>
        <dsp:cNvPr id="0" name=""/>
        <dsp:cNvSpPr/>
      </dsp:nvSpPr>
      <dsp:spPr>
        <a:xfrm>
          <a:off x="956197" y="1216315"/>
          <a:ext cx="1791611" cy="15893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t>Average rating of the sufficiency of meetings before the outbreak of war in Ukraine</a:t>
          </a:r>
        </a:p>
      </dsp:txBody>
      <dsp:txXfrm>
        <a:off x="1242855" y="1216315"/>
        <a:ext cx="1504953" cy="1589308"/>
      </dsp:txXfrm>
    </dsp:sp>
    <dsp:sp modelId="{8F78F560-0A6D-4B1F-9990-59AAC2D7FC38}">
      <dsp:nvSpPr>
        <dsp:cNvPr id="0" name=""/>
        <dsp:cNvSpPr/>
      </dsp:nvSpPr>
      <dsp:spPr>
        <a:xfrm>
          <a:off x="671" y="738552"/>
          <a:ext cx="1194407" cy="11944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GB" sz="3600" kern="1200" dirty="0"/>
            <a:t>8.14</a:t>
          </a:r>
        </a:p>
      </dsp:txBody>
      <dsp:txXfrm>
        <a:off x="175588" y="913469"/>
        <a:ext cx="844573" cy="8445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D8903-F17D-4ABB-89A3-BD27C83819C9}">
      <dsp:nvSpPr>
        <dsp:cNvPr id="0" name=""/>
        <dsp:cNvSpPr/>
      </dsp:nvSpPr>
      <dsp:spPr>
        <a:xfrm>
          <a:off x="956197" y="1216315"/>
          <a:ext cx="1791611" cy="15893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t>Average rating of sufficiency of meetings following the outbreak of war in Ukraine</a:t>
          </a:r>
        </a:p>
      </dsp:txBody>
      <dsp:txXfrm>
        <a:off x="1242855" y="1216315"/>
        <a:ext cx="1504953" cy="1589308"/>
      </dsp:txXfrm>
    </dsp:sp>
    <dsp:sp modelId="{8F78F560-0A6D-4B1F-9990-59AAC2D7FC38}">
      <dsp:nvSpPr>
        <dsp:cNvPr id="0" name=""/>
        <dsp:cNvSpPr/>
      </dsp:nvSpPr>
      <dsp:spPr>
        <a:xfrm>
          <a:off x="671" y="738552"/>
          <a:ext cx="1194407" cy="11944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GB" sz="3600" kern="1200" dirty="0"/>
            <a:t>5.63</a:t>
          </a:r>
        </a:p>
      </dsp:txBody>
      <dsp:txXfrm>
        <a:off x="175588" y="913469"/>
        <a:ext cx="844573" cy="8445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D8903-F17D-4ABB-89A3-BD27C83819C9}">
      <dsp:nvSpPr>
        <dsp:cNvPr id="0" name=""/>
        <dsp:cNvSpPr/>
      </dsp:nvSpPr>
      <dsp:spPr>
        <a:xfrm>
          <a:off x="956197" y="1107958"/>
          <a:ext cx="1791611" cy="18060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t>Average level of satisfaction with cooperation with partners before the outbreak of war in Ukraine</a:t>
          </a:r>
        </a:p>
      </dsp:txBody>
      <dsp:txXfrm>
        <a:off x="1242855" y="1107958"/>
        <a:ext cx="1504953" cy="1806023"/>
      </dsp:txXfrm>
    </dsp:sp>
    <dsp:sp modelId="{8F78F560-0A6D-4B1F-9990-59AAC2D7FC38}">
      <dsp:nvSpPr>
        <dsp:cNvPr id="0" name=""/>
        <dsp:cNvSpPr/>
      </dsp:nvSpPr>
      <dsp:spPr>
        <a:xfrm>
          <a:off x="671" y="630194"/>
          <a:ext cx="1194407" cy="11944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GB" sz="3600" kern="1200" dirty="0"/>
            <a:t>8.37</a:t>
          </a:r>
        </a:p>
      </dsp:txBody>
      <dsp:txXfrm>
        <a:off x="175588" y="805111"/>
        <a:ext cx="844573" cy="8445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D8903-F17D-4ABB-89A3-BD27C83819C9}">
      <dsp:nvSpPr>
        <dsp:cNvPr id="0" name=""/>
        <dsp:cNvSpPr/>
      </dsp:nvSpPr>
      <dsp:spPr>
        <a:xfrm>
          <a:off x="956197" y="1216315"/>
          <a:ext cx="1791611" cy="15893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t>Average level of satisfaction with cooperation with partners following the outbreak of war in Ukraine</a:t>
          </a:r>
        </a:p>
      </dsp:txBody>
      <dsp:txXfrm>
        <a:off x="1242855" y="1216315"/>
        <a:ext cx="1504953" cy="1589308"/>
      </dsp:txXfrm>
    </dsp:sp>
    <dsp:sp modelId="{8F78F560-0A6D-4B1F-9990-59AAC2D7FC38}">
      <dsp:nvSpPr>
        <dsp:cNvPr id="0" name=""/>
        <dsp:cNvSpPr/>
      </dsp:nvSpPr>
      <dsp:spPr>
        <a:xfrm>
          <a:off x="671" y="738552"/>
          <a:ext cx="1194407" cy="11944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GB" sz="3600" kern="1200" dirty="0"/>
            <a:t>6.6</a:t>
          </a:r>
        </a:p>
      </dsp:txBody>
      <dsp:txXfrm>
        <a:off x="175588" y="913469"/>
        <a:ext cx="844573" cy="8445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0.03547</cdr:x>
      <cdr:y>0.04297</cdr:y>
    </cdr:from>
    <cdr:to>
      <cdr:x>0.46738</cdr:x>
      <cdr:y>0.441</cdr:y>
    </cdr:to>
    <cdr:sp macro="" textlink="">
      <cdr:nvSpPr>
        <cdr:cNvPr id="2" name="pole tekstowe 6">
          <a:extLst xmlns:a="http://schemas.openxmlformats.org/drawingml/2006/main">
            <a:ext uri="{FF2B5EF4-FFF2-40B4-BE49-F238E27FC236}">
              <a16:creationId xmlns:a16="http://schemas.microsoft.com/office/drawing/2014/main" id="{711ED435-D2EC-0E92-E3E2-378D9CD13275}"/>
            </a:ext>
          </a:extLst>
        </cdr:cNvPr>
        <cdr:cNvSpPr txBox="1"/>
      </cdr:nvSpPr>
      <cdr:spPr>
        <a:xfrm xmlns:a="http://schemas.openxmlformats.org/drawingml/2006/main">
          <a:off x="202986" y="172759"/>
          <a:ext cx="2471634" cy="1600438"/>
        </a:xfrm>
        <a:prstGeom xmlns:a="http://schemas.openxmlformats.org/drawingml/2006/main" prst="rect">
          <a:avLst/>
        </a:prstGeom>
        <a:noFill xmlns:a="http://schemas.openxmlformats.org/drawingml/2006/main"/>
      </cdr:spPr>
      <cdr:txBody>
        <a:bodyPr xmlns:a="http://schemas.openxmlformats.org/drawingml/2006/main" wrap="square" anchor="ctr">
          <a:spAutoFit/>
        </a:bodyPr>
        <a:lstStyle xmlns:a="http://schemas.openxmlformats.org/drawingml/2006/main">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solidFill>
                <a:srgbClr val="404040"/>
              </a:solidFill>
              <a:ea typeface="Times New Roman" panose="02020603050405020304" pitchFamily="18" charset="0"/>
            </a:rPr>
            <a:t>The </a:t>
          </a:r>
          <a:r>
            <a:rPr lang="pl-PL" sz="1600" dirty="0">
              <a:solidFill>
                <a:srgbClr val="404040"/>
              </a:solidFill>
              <a:ea typeface="Times New Roman" panose="02020603050405020304" pitchFamily="18" charset="0"/>
            </a:rPr>
            <a:t>outcomes</a:t>
          </a:r>
          <a:r>
            <a:rPr lang="en-US" sz="1600" dirty="0">
              <a:solidFill>
                <a:srgbClr val="404040"/>
              </a:solidFill>
              <a:ea typeface="Times New Roman" panose="02020603050405020304" pitchFamily="18" charset="0"/>
            </a:rPr>
            <a:t> will continue for some time, but will diminish without the implementation of further projects</a:t>
          </a:r>
          <a:endParaRPr lang="pl-PL" sz="1600" dirty="0">
            <a:solidFill>
              <a:srgbClr val="404040"/>
            </a:solidFill>
            <a:effectLst/>
            <a:ea typeface="Times New Roman" panose="02020603050405020304" pitchFamily="18" charset="0"/>
          </a:endParaRPr>
        </a:p>
        <a:p xmlns:a="http://schemas.openxmlformats.org/drawingml/2006/main">
          <a:pPr algn="ctr"/>
          <a:r>
            <a:rPr lang="pl-PL" sz="1600" dirty="0">
              <a:solidFill>
                <a:srgbClr val="404040"/>
              </a:solidFill>
              <a:effectLst/>
              <a:ea typeface="Times New Roman" panose="02020603050405020304" pitchFamily="18" charset="0"/>
            </a:rPr>
            <a:t>26%</a:t>
          </a:r>
        </a:p>
      </cdr:txBody>
    </cdr:sp>
  </cdr:relSizeAnchor>
  <cdr:relSizeAnchor xmlns:cdr="http://schemas.openxmlformats.org/drawingml/2006/chartDrawing">
    <cdr:from>
      <cdr:x>0.56809</cdr:x>
      <cdr:y>0.4627</cdr:y>
    </cdr:from>
    <cdr:to>
      <cdr:x>1</cdr:x>
      <cdr:y>0.7306</cdr:y>
    </cdr:to>
    <cdr:sp macro="" textlink="">
      <cdr:nvSpPr>
        <cdr:cNvPr id="3" name="pole tekstowe 9">
          <a:extLst xmlns:a="http://schemas.openxmlformats.org/drawingml/2006/main">
            <a:ext uri="{FF2B5EF4-FFF2-40B4-BE49-F238E27FC236}">
              <a16:creationId xmlns:a16="http://schemas.microsoft.com/office/drawing/2014/main" id="{B52A3FF5-AB1D-58C6-CEC7-A33945698F67}"/>
            </a:ext>
          </a:extLst>
        </cdr:cNvPr>
        <cdr:cNvSpPr txBox="1"/>
      </cdr:nvSpPr>
      <cdr:spPr>
        <a:xfrm xmlns:a="http://schemas.openxmlformats.org/drawingml/2006/main">
          <a:off x="3250963" y="1860459"/>
          <a:ext cx="2471657" cy="1077218"/>
        </a:xfrm>
        <a:prstGeom xmlns:a="http://schemas.openxmlformats.org/drawingml/2006/main" prst="rect">
          <a:avLst/>
        </a:prstGeom>
        <a:noFill xmlns:a="http://schemas.openxmlformats.org/drawingml/2006/main"/>
      </cdr:spPr>
      <cdr:txBody>
        <a:bodyPr xmlns:a="http://schemas.openxmlformats.org/drawingml/2006/main" wrap="square" anchor="ctr">
          <a:spAutoFit/>
        </a:bodyPr>
        <a:lstStyle xmlns:a="http://schemas.openxmlformats.org/drawingml/2006/main">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solidFill>
                <a:srgbClr val="404040"/>
              </a:solidFill>
              <a:ea typeface="Times New Roman" panose="02020603050405020304" pitchFamily="18" charset="0"/>
            </a:rPr>
            <a:t>The outcomes will continue long after the project has ended</a:t>
          </a:r>
          <a:endParaRPr lang="pl-PL" sz="1600" dirty="0">
            <a:solidFill>
              <a:srgbClr val="404040"/>
            </a:solidFill>
            <a:effectLst/>
            <a:ea typeface="Times New Roman" panose="02020603050405020304" pitchFamily="18" charset="0"/>
          </a:endParaRPr>
        </a:p>
        <a:p xmlns:a="http://schemas.openxmlformats.org/drawingml/2006/main">
          <a:pPr algn="ctr"/>
          <a:r>
            <a:rPr lang="pl-PL" sz="1600" dirty="0">
              <a:solidFill>
                <a:srgbClr val="404040"/>
              </a:solidFill>
              <a:effectLst/>
              <a:ea typeface="Times New Roman" panose="02020603050405020304" pitchFamily="18" charset="0"/>
            </a:rPr>
            <a:t>74%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04D0A-5870-4FE4-B9EA-528CB180CEEF}" type="datetimeFigureOut">
              <a:rPr lang="pl-PL" smtClean="0"/>
              <a:t>12.01.2024</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BE9C7-9644-4210-B169-9DD06F48C443}" type="slidenum">
              <a:rPr lang="pl-PL" smtClean="0"/>
              <a:t>‹#›</a:t>
            </a:fld>
            <a:endParaRPr lang="pl-PL" dirty="0"/>
          </a:p>
        </p:txBody>
      </p:sp>
    </p:spTree>
    <p:extLst>
      <p:ext uri="{BB962C8B-B14F-4D97-AF65-F5344CB8AC3E}">
        <p14:creationId xmlns:p14="http://schemas.microsoft.com/office/powerpoint/2010/main" val="9208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1EBE9C7-9644-4210-B169-9DD06F48C443}" type="slidenum">
              <a:rPr lang="pl-PL" smtClean="0"/>
              <a:t>1</a:t>
            </a:fld>
            <a:endParaRPr lang="pl-PL" dirty="0"/>
          </a:p>
        </p:txBody>
      </p:sp>
    </p:spTree>
    <p:extLst>
      <p:ext uri="{BB962C8B-B14F-4D97-AF65-F5344CB8AC3E}">
        <p14:creationId xmlns:p14="http://schemas.microsoft.com/office/powerpoint/2010/main" val="4169594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8CACE4-3FEE-60F9-7E4F-C9ACAC729193}"/>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AAE9B36D-3AAB-3985-DB33-FBAAE7918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E16869A9-BCB8-0B7F-37F2-DDFFEAEDE7AE}"/>
              </a:ext>
            </a:extLst>
          </p:cNvPr>
          <p:cNvSpPr>
            <a:spLocks noGrp="1"/>
          </p:cNvSpPr>
          <p:nvPr>
            <p:ph type="dt" sz="half" idx="10"/>
          </p:nvPr>
        </p:nvSpPr>
        <p:spPr/>
        <p:txBody>
          <a:bodyPr/>
          <a:lstStyle/>
          <a:p>
            <a:fld id="{4FA89CEC-B0F9-4307-AC52-D44FFE120F2E}" type="datetimeFigureOut">
              <a:rPr lang="pl-PL" smtClean="0"/>
              <a:t>12.01.2024</a:t>
            </a:fld>
            <a:endParaRPr lang="pl-PL" dirty="0"/>
          </a:p>
        </p:txBody>
      </p:sp>
      <p:sp>
        <p:nvSpPr>
          <p:cNvPr id="5" name="Symbol zastępczy stopki 4">
            <a:extLst>
              <a:ext uri="{FF2B5EF4-FFF2-40B4-BE49-F238E27FC236}">
                <a16:creationId xmlns:a16="http://schemas.microsoft.com/office/drawing/2014/main" id="{212BF9F1-34DE-5663-8BEC-6CFE9C02EB1F}"/>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3AC59521-DADE-17AE-F8DB-7891AFAE475D}"/>
              </a:ext>
            </a:extLst>
          </p:cNvPr>
          <p:cNvSpPr>
            <a:spLocks noGrp="1"/>
          </p:cNvSpPr>
          <p:nvPr>
            <p:ph type="sldNum" sz="quarter" idx="12"/>
          </p:nvPr>
        </p:nvSpPr>
        <p:spPr/>
        <p:txBody>
          <a:bodyPr/>
          <a:lstStyle/>
          <a:p>
            <a:fld id="{19C06F85-8FD5-42F3-8453-299344D70864}" type="slidenum">
              <a:rPr lang="pl-PL" smtClean="0"/>
              <a:t>‹#›</a:t>
            </a:fld>
            <a:endParaRPr lang="pl-PL" dirty="0"/>
          </a:p>
        </p:txBody>
      </p:sp>
    </p:spTree>
    <p:extLst>
      <p:ext uri="{BB962C8B-B14F-4D97-AF65-F5344CB8AC3E}">
        <p14:creationId xmlns:p14="http://schemas.microsoft.com/office/powerpoint/2010/main" val="174651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17A934-A7E0-6B65-CB21-7333FB4FCF06}"/>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37F2B837-8E09-6D50-6995-D45663696BD0}"/>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78FC36C-BFF5-68B0-7627-BA31ED3FDEEE}"/>
              </a:ext>
            </a:extLst>
          </p:cNvPr>
          <p:cNvSpPr>
            <a:spLocks noGrp="1"/>
          </p:cNvSpPr>
          <p:nvPr>
            <p:ph type="dt" sz="half" idx="10"/>
          </p:nvPr>
        </p:nvSpPr>
        <p:spPr/>
        <p:txBody>
          <a:bodyPr/>
          <a:lstStyle/>
          <a:p>
            <a:fld id="{4FA89CEC-B0F9-4307-AC52-D44FFE120F2E}" type="datetimeFigureOut">
              <a:rPr lang="pl-PL" smtClean="0"/>
              <a:t>12.01.2024</a:t>
            </a:fld>
            <a:endParaRPr lang="pl-PL" dirty="0"/>
          </a:p>
        </p:txBody>
      </p:sp>
      <p:sp>
        <p:nvSpPr>
          <p:cNvPr id="5" name="Symbol zastępczy stopki 4">
            <a:extLst>
              <a:ext uri="{FF2B5EF4-FFF2-40B4-BE49-F238E27FC236}">
                <a16:creationId xmlns:a16="http://schemas.microsoft.com/office/drawing/2014/main" id="{1D1FA204-E7DA-1A12-77A4-E68E11B9252C}"/>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49C819CB-ADB2-838F-4B54-E891334C4505}"/>
              </a:ext>
            </a:extLst>
          </p:cNvPr>
          <p:cNvSpPr>
            <a:spLocks noGrp="1"/>
          </p:cNvSpPr>
          <p:nvPr>
            <p:ph type="sldNum" sz="quarter" idx="12"/>
          </p:nvPr>
        </p:nvSpPr>
        <p:spPr/>
        <p:txBody>
          <a:bodyPr/>
          <a:lstStyle/>
          <a:p>
            <a:fld id="{19C06F85-8FD5-42F3-8453-299344D70864}" type="slidenum">
              <a:rPr lang="pl-PL" smtClean="0"/>
              <a:t>‹#›</a:t>
            </a:fld>
            <a:endParaRPr lang="pl-PL" dirty="0"/>
          </a:p>
        </p:txBody>
      </p:sp>
    </p:spTree>
    <p:extLst>
      <p:ext uri="{BB962C8B-B14F-4D97-AF65-F5344CB8AC3E}">
        <p14:creationId xmlns:p14="http://schemas.microsoft.com/office/powerpoint/2010/main" val="158728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4F38C5CD-A907-F6D4-65B2-97C8B93F773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0ECD1DAF-BCA4-2129-E54B-3FCA6AB1742C}"/>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07FC4C9-3839-732B-ACFB-60D927675AEC}"/>
              </a:ext>
            </a:extLst>
          </p:cNvPr>
          <p:cNvSpPr>
            <a:spLocks noGrp="1"/>
          </p:cNvSpPr>
          <p:nvPr>
            <p:ph type="dt" sz="half" idx="10"/>
          </p:nvPr>
        </p:nvSpPr>
        <p:spPr/>
        <p:txBody>
          <a:bodyPr/>
          <a:lstStyle/>
          <a:p>
            <a:fld id="{4FA89CEC-B0F9-4307-AC52-D44FFE120F2E}" type="datetimeFigureOut">
              <a:rPr lang="pl-PL" smtClean="0"/>
              <a:t>12.01.2024</a:t>
            </a:fld>
            <a:endParaRPr lang="pl-PL" dirty="0"/>
          </a:p>
        </p:txBody>
      </p:sp>
      <p:sp>
        <p:nvSpPr>
          <p:cNvPr id="5" name="Symbol zastępczy stopki 4">
            <a:extLst>
              <a:ext uri="{FF2B5EF4-FFF2-40B4-BE49-F238E27FC236}">
                <a16:creationId xmlns:a16="http://schemas.microsoft.com/office/drawing/2014/main" id="{3289A206-C94D-2FCC-AC3D-2B932BB7121B}"/>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23F42D7C-D2B8-6287-F24C-225D8122C125}"/>
              </a:ext>
            </a:extLst>
          </p:cNvPr>
          <p:cNvSpPr>
            <a:spLocks noGrp="1"/>
          </p:cNvSpPr>
          <p:nvPr>
            <p:ph type="sldNum" sz="quarter" idx="12"/>
          </p:nvPr>
        </p:nvSpPr>
        <p:spPr/>
        <p:txBody>
          <a:bodyPr/>
          <a:lstStyle/>
          <a:p>
            <a:fld id="{19C06F85-8FD5-42F3-8453-299344D70864}" type="slidenum">
              <a:rPr lang="pl-PL" smtClean="0"/>
              <a:t>‹#›</a:t>
            </a:fld>
            <a:endParaRPr lang="pl-PL" dirty="0"/>
          </a:p>
        </p:txBody>
      </p:sp>
    </p:spTree>
    <p:extLst>
      <p:ext uri="{BB962C8B-B14F-4D97-AF65-F5344CB8AC3E}">
        <p14:creationId xmlns:p14="http://schemas.microsoft.com/office/powerpoint/2010/main" val="142037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1E58B6-77C3-ACEF-013F-B8F6B182074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B5E14BA-69B5-763B-9F2D-B2C85473371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04928FA-87B1-429E-FE19-F352BA2E2AF7}"/>
              </a:ext>
            </a:extLst>
          </p:cNvPr>
          <p:cNvSpPr>
            <a:spLocks noGrp="1"/>
          </p:cNvSpPr>
          <p:nvPr>
            <p:ph type="dt" sz="half" idx="10"/>
          </p:nvPr>
        </p:nvSpPr>
        <p:spPr/>
        <p:txBody>
          <a:bodyPr/>
          <a:lstStyle/>
          <a:p>
            <a:fld id="{4FA89CEC-B0F9-4307-AC52-D44FFE120F2E}" type="datetimeFigureOut">
              <a:rPr lang="pl-PL" smtClean="0"/>
              <a:t>12.01.2024</a:t>
            </a:fld>
            <a:endParaRPr lang="pl-PL" dirty="0"/>
          </a:p>
        </p:txBody>
      </p:sp>
      <p:sp>
        <p:nvSpPr>
          <p:cNvPr id="5" name="Symbol zastępczy stopki 4">
            <a:extLst>
              <a:ext uri="{FF2B5EF4-FFF2-40B4-BE49-F238E27FC236}">
                <a16:creationId xmlns:a16="http://schemas.microsoft.com/office/drawing/2014/main" id="{1DA6E880-085A-FB96-3F07-A854E01C2737}"/>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883F55C5-B228-4E3B-EEB1-C0EE9669B678}"/>
              </a:ext>
            </a:extLst>
          </p:cNvPr>
          <p:cNvSpPr>
            <a:spLocks noGrp="1"/>
          </p:cNvSpPr>
          <p:nvPr>
            <p:ph type="sldNum" sz="quarter" idx="12"/>
          </p:nvPr>
        </p:nvSpPr>
        <p:spPr/>
        <p:txBody>
          <a:bodyPr/>
          <a:lstStyle/>
          <a:p>
            <a:fld id="{19C06F85-8FD5-42F3-8453-299344D70864}" type="slidenum">
              <a:rPr lang="pl-PL" smtClean="0"/>
              <a:t>‹#›</a:t>
            </a:fld>
            <a:endParaRPr lang="pl-PL" dirty="0"/>
          </a:p>
        </p:txBody>
      </p:sp>
    </p:spTree>
    <p:extLst>
      <p:ext uri="{BB962C8B-B14F-4D97-AF65-F5344CB8AC3E}">
        <p14:creationId xmlns:p14="http://schemas.microsoft.com/office/powerpoint/2010/main" val="162401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8E846A-64E6-1C85-E807-7F9BE9B06769}"/>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5A896B19-1CEA-D077-7128-B3D0498013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BD210327-5231-A2CE-46B0-466262170B94}"/>
              </a:ext>
            </a:extLst>
          </p:cNvPr>
          <p:cNvSpPr>
            <a:spLocks noGrp="1"/>
          </p:cNvSpPr>
          <p:nvPr>
            <p:ph type="dt" sz="half" idx="10"/>
          </p:nvPr>
        </p:nvSpPr>
        <p:spPr/>
        <p:txBody>
          <a:bodyPr/>
          <a:lstStyle/>
          <a:p>
            <a:fld id="{4FA89CEC-B0F9-4307-AC52-D44FFE120F2E}" type="datetimeFigureOut">
              <a:rPr lang="pl-PL" smtClean="0"/>
              <a:t>12.01.2024</a:t>
            </a:fld>
            <a:endParaRPr lang="pl-PL" dirty="0"/>
          </a:p>
        </p:txBody>
      </p:sp>
      <p:sp>
        <p:nvSpPr>
          <p:cNvPr id="5" name="Symbol zastępczy stopki 4">
            <a:extLst>
              <a:ext uri="{FF2B5EF4-FFF2-40B4-BE49-F238E27FC236}">
                <a16:creationId xmlns:a16="http://schemas.microsoft.com/office/drawing/2014/main" id="{5A7245F0-9E43-6045-3017-86BAF0FC8E93}"/>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8235A98C-861A-D25F-EDAC-FC60E2547C40}"/>
              </a:ext>
            </a:extLst>
          </p:cNvPr>
          <p:cNvSpPr>
            <a:spLocks noGrp="1"/>
          </p:cNvSpPr>
          <p:nvPr>
            <p:ph type="sldNum" sz="quarter" idx="12"/>
          </p:nvPr>
        </p:nvSpPr>
        <p:spPr/>
        <p:txBody>
          <a:bodyPr/>
          <a:lstStyle/>
          <a:p>
            <a:fld id="{19C06F85-8FD5-42F3-8453-299344D70864}" type="slidenum">
              <a:rPr lang="pl-PL" smtClean="0"/>
              <a:t>‹#›</a:t>
            </a:fld>
            <a:endParaRPr lang="pl-PL" dirty="0"/>
          </a:p>
        </p:txBody>
      </p:sp>
    </p:spTree>
    <p:extLst>
      <p:ext uri="{BB962C8B-B14F-4D97-AF65-F5344CB8AC3E}">
        <p14:creationId xmlns:p14="http://schemas.microsoft.com/office/powerpoint/2010/main" val="268551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EC7886-DB02-6DE7-05BA-F3B5D655F57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AF61716-F667-6253-5FE3-531789C53EBD}"/>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613BB55F-E870-EC57-8E18-22639665AB0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EB759005-822E-C1E6-AECB-00842B72E6C3}"/>
              </a:ext>
            </a:extLst>
          </p:cNvPr>
          <p:cNvSpPr>
            <a:spLocks noGrp="1"/>
          </p:cNvSpPr>
          <p:nvPr>
            <p:ph type="dt" sz="half" idx="10"/>
          </p:nvPr>
        </p:nvSpPr>
        <p:spPr/>
        <p:txBody>
          <a:bodyPr/>
          <a:lstStyle/>
          <a:p>
            <a:fld id="{4FA89CEC-B0F9-4307-AC52-D44FFE120F2E}" type="datetimeFigureOut">
              <a:rPr lang="pl-PL" smtClean="0"/>
              <a:t>12.01.2024</a:t>
            </a:fld>
            <a:endParaRPr lang="pl-PL" dirty="0"/>
          </a:p>
        </p:txBody>
      </p:sp>
      <p:sp>
        <p:nvSpPr>
          <p:cNvPr id="6" name="Symbol zastępczy stopki 5">
            <a:extLst>
              <a:ext uri="{FF2B5EF4-FFF2-40B4-BE49-F238E27FC236}">
                <a16:creationId xmlns:a16="http://schemas.microsoft.com/office/drawing/2014/main" id="{58AABAA7-DCDA-A46D-6FD9-883D8A5B4134}"/>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B33AB744-375C-1C2F-C2AA-8FCCE55BC730}"/>
              </a:ext>
            </a:extLst>
          </p:cNvPr>
          <p:cNvSpPr>
            <a:spLocks noGrp="1"/>
          </p:cNvSpPr>
          <p:nvPr>
            <p:ph type="sldNum" sz="quarter" idx="12"/>
          </p:nvPr>
        </p:nvSpPr>
        <p:spPr/>
        <p:txBody>
          <a:bodyPr/>
          <a:lstStyle/>
          <a:p>
            <a:fld id="{19C06F85-8FD5-42F3-8453-299344D70864}" type="slidenum">
              <a:rPr lang="pl-PL" smtClean="0"/>
              <a:t>‹#›</a:t>
            </a:fld>
            <a:endParaRPr lang="pl-PL" dirty="0"/>
          </a:p>
        </p:txBody>
      </p:sp>
    </p:spTree>
    <p:extLst>
      <p:ext uri="{BB962C8B-B14F-4D97-AF65-F5344CB8AC3E}">
        <p14:creationId xmlns:p14="http://schemas.microsoft.com/office/powerpoint/2010/main" val="304351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ABF7F4-2B23-AFEB-F8BF-0BD38F4F7206}"/>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61DF4F3D-96B0-9FD9-5F25-F8B0400A9E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713BBF90-9DE0-AD4B-B023-4F5F42A95199}"/>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25BE864A-1A8F-3A41-DD64-80E70473FD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83C51D2-5BEF-0041-9069-3C8D94663831}"/>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2C6B8E8-346F-B297-3B3F-B1190171CD48}"/>
              </a:ext>
            </a:extLst>
          </p:cNvPr>
          <p:cNvSpPr>
            <a:spLocks noGrp="1"/>
          </p:cNvSpPr>
          <p:nvPr>
            <p:ph type="dt" sz="half" idx="10"/>
          </p:nvPr>
        </p:nvSpPr>
        <p:spPr/>
        <p:txBody>
          <a:bodyPr/>
          <a:lstStyle/>
          <a:p>
            <a:fld id="{4FA89CEC-B0F9-4307-AC52-D44FFE120F2E}" type="datetimeFigureOut">
              <a:rPr lang="pl-PL" smtClean="0"/>
              <a:t>12.01.2024</a:t>
            </a:fld>
            <a:endParaRPr lang="pl-PL" dirty="0"/>
          </a:p>
        </p:txBody>
      </p:sp>
      <p:sp>
        <p:nvSpPr>
          <p:cNvPr id="8" name="Symbol zastępczy stopki 7">
            <a:extLst>
              <a:ext uri="{FF2B5EF4-FFF2-40B4-BE49-F238E27FC236}">
                <a16:creationId xmlns:a16="http://schemas.microsoft.com/office/drawing/2014/main" id="{E02537DD-54E2-B180-6149-1E4C06DAE5B0}"/>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a16="http://schemas.microsoft.com/office/drawing/2014/main" id="{B1F3EA53-5440-19B1-B5C8-61FE62C04BE5}"/>
              </a:ext>
            </a:extLst>
          </p:cNvPr>
          <p:cNvSpPr>
            <a:spLocks noGrp="1"/>
          </p:cNvSpPr>
          <p:nvPr>
            <p:ph type="sldNum" sz="quarter" idx="12"/>
          </p:nvPr>
        </p:nvSpPr>
        <p:spPr/>
        <p:txBody>
          <a:bodyPr/>
          <a:lstStyle/>
          <a:p>
            <a:fld id="{19C06F85-8FD5-42F3-8453-299344D70864}" type="slidenum">
              <a:rPr lang="pl-PL" smtClean="0"/>
              <a:t>‹#›</a:t>
            </a:fld>
            <a:endParaRPr lang="pl-PL" dirty="0"/>
          </a:p>
        </p:txBody>
      </p:sp>
    </p:spTree>
    <p:extLst>
      <p:ext uri="{BB962C8B-B14F-4D97-AF65-F5344CB8AC3E}">
        <p14:creationId xmlns:p14="http://schemas.microsoft.com/office/powerpoint/2010/main" val="182905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F42F24-6AB4-DAFE-749D-0D2535DB11A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D35E5B0B-C4E5-1D93-5B5A-EF2894E93926}"/>
              </a:ext>
            </a:extLst>
          </p:cNvPr>
          <p:cNvSpPr>
            <a:spLocks noGrp="1"/>
          </p:cNvSpPr>
          <p:nvPr>
            <p:ph type="dt" sz="half" idx="10"/>
          </p:nvPr>
        </p:nvSpPr>
        <p:spPr/>
        <p:txBody>
          <a:bodyPr/>
          <a:lstStyle/>
          <a:p>
            <a:fld id="{4FA89CEC-B0F9-4307-AC52-D44FFE120F2E}" type="datetimeFigureOut">
              <a:rPr lang="pl-PL" smtClean="0"/>
              <a:t>12.01.2024</a:t>
            </a:fld>
            <a:endParaRPr lang="pl-PL" dirty="0"/>
          </a:p>
        </p:txBody>
      </p:sp>
      <p:sp>
        <p:nvSpPr>
          <p:cNvPr id="4" name="Symbol zastępczy stopki 3">
            <a:extLst>
              <a:ext uri="{FF2B5EF4-FFF2-40B4-BE49-F238E27FC236}">
                <a16:creationId xmlns:a16="http://schemas.microsoft.com/office/drawing/2014/main" id="{4C2B7188-33D4-6E09-536B-012644295391}"/>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id="{6E2E5705-3AB2-9989-FD1B-81245C67B7C7}"/>
              </a:ext>
            </a:extLst>
          </p:cNvPr>
          <p:cNvSpPr>
            <a:spLocks noGrp="1"/>
          </p:cNvSpPr>
          <p:nvPr>
            <p:ph type="sldNum" sz="quarter" idx="12"/>
          </p:nvPr>
        </p:nvSpPr>
        <p:spPr/>
        <p:txBody>
          <a:bodyPr/>
          <a:lstStyle/>
          <a:p>
            <a:fld id="{19C06F85-8FD5-42F3-8453-299344D70864}" type="slidenum">
              <a:rPr lang="pl-PL" smtClean="0"/>
              <a:t>‹#›</a:t>
            </a:fld>
            <a:endParaRPr lang="pl-PL" dirty="0"/>
          </a:p>
        </p:txBody>
      </p:sp>
    </p:spTree>
    <p:extLst>
      <p:ext uri="{BB962C8B-B14F-4D97-AF65-F5344CB8AC3E}">
        <p14:creationId xmlns:p14="http://schemas.microsoft.com/office/powerpoint/2010/main" val="2200952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B0527E08-EEAE-443E-12D9-A66F12A95697}"/>
              </a:ext>
            </a:extLst>
          </p:cNvPr>
          <p:cNvSpPr>
            <a:spLocks noGrp="1"/>
          </p:cNvSpPr>
          <p:nvPr>
            <p:ph type="dt" sz="half" idx="10"/>
          </p:nvPr>
        </p:nvSpPr>
        <p:spPr/>
        <p:txBody>
          <a:bodyPr/>
          <a:lstStyle/>
          <a:p>
            <a:fld id="{4FA89CEC-B0F9-4307-AC52-D44FFE120F2E}" type="datetimeFigureOut">
              <a:rPr lang="pl-PL" smtClean="0"/>
              <a:t>12.01.2024</a:t>
            </a:fld>
            <a:endParaRPr lang="pl-PL" dirty="0"/>
          </a:p>
        </p:txBody>
      </p:sp>
      <p:sp>
        <p:nvSpPr>
          <p:cNvPr id="3" name="Symbol zastępczy stopki 2">
            <a:extLst>
              <a:ext uri="{FF2B5EF4-FFF2-40B4-BE49-F238E27FC236}">
                <a16:creationId xmlns:a16="http://schemas.microsoft.com/office/drawing/2014/main" id="{31C7B82D-60DF-0B87-4C3A-8B9BC7889B60}"/>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0FF0D06-394F-F424-6563-0365DC3AEC9E}"/>
              </a:ext>
            </a:extLst>
          </p:cNvPr>
          <p:cNvSpPr>
            <a:spLocks noGrp="1"/>
          </p:cNvSpPr>
          <p:nvPr>
            <p:ph type="sldNum" sz="quarter" idx="12"/>
          </p:nvPr>
        </p:nvSpPr>
        <p:spPr/>
        <p:txBody>
          <a:bodyPr/>
          <a:lstStyle/>
          <a:p>
            <a:fld id="{19C06F85-8FD5-42F3-8453-299344D70864}" type="slidenum">
              <a:rPr lang="pl-PL" smtClean="0"/>
              <a:t>‹#›</a:t>
            </a:fld>
            <a:endParaRPr lang="pl-PL" dirty="0"/>
          </a:p>
        </p:txBody>
      </p:sp>
    </p:spTree>
    <p:extLst>
      <p:ext uri="{BB962C8B-B14F-4D97-AF65-F5344CB8AC3E}">
        <p14:creationId xmlns:p14="http://schemas.microsoft.com/office/powerpoint/2010/main" val="175269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796E08-1229-4745-3C5C-3CFD281D04A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0214BB4-6049-022D-5BC5-A7C6BAF1DD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B956358-C841-F890-9495-70D4AAA36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FDD7B11-D3A3-B749-E12E-433D9EA1AD41}"/>
              </a:ext>
            </a:extLst>
          </p:cNvPr>
          <p:cNvSpPr>
            <a:spLocks noGrp="1"/>
          </p:cNvSpPr>
          <p:nvPr>
            <p:ph type="dt" sz="half" idx="10"/>
          </p:nvPr>
        </p:nvSpPr>
        <p:spPr/>
        <p:txBody>
          <a:bodyPr/>
          <a:lstStyle/>
          <a:p>
            <a:fld id="{4FA89CEC-B0F9-4307-AC52-D44FFE120F2E}" type="datetimeFigureOut">
              <a:rPr lang="pl-PL" smtClean="0"/>
              <a:t>12.01.2024</a:t>
            </a:fld>
            <a:endParaRPr lang="pl-PL" dirty="0"/>
          </a:p>
        </p:txBody>
      </p:sp>
      <p:sp>
        <p:nvSpPr>
          <p:cNvPr id="6" name="Symbol zastępczy stopki 5">
            <a:extLst>
              <a:ext uri="{FF2B5EF4-FFF2-40B4-BE49-F238E27FC236}">
                <a16:creationId xmlns:a16="http://schemas.microsoft.com/office/drawing/2014/main" id="{523C3CF9-CF61-2593-E6C1-BCA707618B78}"/>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63B71DF2-4A72-7B95-D421-5441518A5302}"/>
              </a:ext>
            </a:extLst>
          </p:cNvPr>
          <p:cNvSpPr>
            <a:spLocks noGrp="1"/>
          </p:cNvSpPr>
          <p:nvPr>
            <p:ph type="sldNum" sz="quarter" idx="12"/>
          </p:nvPr>
        </p:nvSpPr>
        <p:spPr/>
        <p:txBody>
          <a:bodyPr/>
          <a:lstStyle/>
          <a:p>
            <a:fld id="{19C06F85-8FD5-42F3-8453-299344D70864}" type="slidenum">
              <a:rPr lang="pl-PL" smtClean="0"/>
              <a:t>‹#›</a:t>
            </a:fld>
            <a:endParaRPr lang="pl-PL" dirty="0"/>
          </a:p>
        </p:txBody>
      </p:sp>
    </p:spTree>
    <p:extLst>
      <p:ext uri="{BB962C8B-B14F-4D97-AF65-F5344CB8AC3E}">
        <p14:creationId xmlns:p14="http://schemas.microsoft.com/office/powerpoint/2010/main" val="328761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4A4367-9C24-A535-7742-37E560B0A2E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3585E560-682B-4D13-609B-B61E805DFD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a16="http://schemas.microsoft.com/office/drawing/2014/main" id="{48077199-50DA-63DC-829A-16E99D46D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585482C-AD7D-00A0-A2FF-13296893EBAD}"/>
              </a:ext>
            </a:extLst>
          </p:cNvPr>
          <p:cNvSpPr>
            <a:spLocks noGrp="1"/>
          </p:cNvSpPr>
          <p:nvPr>
            <p:ph type="dt" sz="half" idx="10"/>
          </p:nvPr>
        </p:nvSpPr>
        <p:spPr/>
        <p:txBody>
          <a:bodyPr/>
          <a:lstStyle/>
          <a:p>
            <a:fld id="{4FA89CEC-B0F9-4307-AC52-D44FFE120F2E}" type="datetimeFigureOut">
              <a:rPr lang="pl-PL" smtClean="0"/>
              <a:t>12.01.2024</a:t>
            </a:fld>
            <a:endParaRPr lang="pl-PL" dirty="0"/>
          </a:p>
        </p:txBody>
      </p:sp>
      <p:sp>
        <p:nvSpPr>
          <p:cNvPr id="6" name="Symbol zastępczy stopki 5">
            <a:extLst>
              <a:ext uri="{FF2B5EF4-FFF2-40B4-BE49-F238E27FC236}">
                <a16:creationId xmlns:a16="http://schemas.microsoft.com/office/drawing/2014/main" id="{19F6266F-F78A-1AF1-C9AA-1542983B5C97}"/>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AA788E1F-38B0-403B-7826-48936C409868}"/>
              </a:ext>
            </a:extLst>
          </p:cNvPr>
          <p:cNvSpPr>
            <a:spLocks noGrp="1"/>
          </p:cNvSpPr>
          <p:nvPr>
            <p:ph type="sldNum" sz="quarter" idx="12"/>
          </p:nvPr>
        </p:nvSpPr>
        <p:spPr/>
        <p:txBody>
          <a:bodyPr/>
          <a:lstStyle/>
          <a:p>
            <a:fld id="{19C06F85-8FD5-42F3-8453-299344D70864}" type="slidenum">
              <a:rPr lang="pl-PL" smtClean="0"/>
              <a:t>‹#›</a:t>
            </a:fld>
            <a:endParaRPr lang="pl-PL" dirty="0"/>
          </a:p>
        </p:txBody>
      </p:sp>
    </p:spTree>
    <p:extLst>
      <p:ext uri="{BB962C8B-B14F-4D97-AF65-F5344CB8AC3E}">
        <p14:creationId xmlns:p14="http://schemas.microsoft.com/office/powerpoint/2010/main" val="384008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05924C6A-43A1-981D-1549-852866D4D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B3D07334-19E7-F48A-C5FE-374252878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627EC88-F0F5-955D-173E-C620A653D8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89CEC-B0F9-4307-AC52-D44FFE120F2E}" type="datetimeFigureOut">
              <a:rPr lang="pl-PL" smtClean="0"/>
              <a:t>12.01.2024</a:t>
            </a:fld>
            <a:endParaRPr lang="pl-PL" dirty="0"/>
          </a:p>
        </p:txBody>
      </p:sp>
      <p:sp>
        <p:nvSpPr>
          <p:cNvPr id="5" name="Symbol zastępczy stopki 4">
            <a:extLst>
              <a:ext uri="{FF2B5EF4-FFF2-40B4-BE49-F238E27FC236}">
                <a16:creationId xmlns:a16="http://schemas.microsoft.com/office/drawing/2014/main" id="{12D396C9-181A-2C07-03CA-2EDCA37D7D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a:extLst>
              <a:ext uri="{FF2B5EF4-FFF2-40B4-BE49-F238E27FC236}">
                <a16:creationId xmlns:a16="http://schemas.microsoft.com/office/drawing/2014/main" id="{32A4B363-F751-6E3C-6D6E-417EA147C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06F85-8FD5-42F3-8453-299344D70864}" type="slidenum">
              <a:rPr lang="pl-PL" smtClean="0"/>
              <a:t>‹#›</a:t>
            </a:fld>
            <a:endParaRPr lang="pl-PL" dirty="0"/>
          </a:p>
        </p:txBody>
      </p:sp>
    </p:spTree>
    <p:extLst>
      <p:ext uri="{BB962C8B-B14F-4D97-AF65-F5344CB8AC3E}">
        <p14:creationId xmlns:p14="http://schemas.microsoft.com/office/powerpoint/2010/main" val="1654409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D331A0-37C6-3853-5436-C0186DEE8370}"/>
              </a:ext>
            </a:extLst>
          </p:cNvPr>
          <p:cNvSpPr>
            <a:spLocks noGrp="1"/>
          </p:cNvSpPr>
          <p:nvPr>
            <p:ph type="ctrTitle"/>
          </p:nvPr>
        </p:nvSpPr>
        <p:spPr>
          <a:xfrm>
            <a:off x="1524000" y="1526224"/>
            <a:ext cx="9144000" cy="2387600"/>
          </a:xfrm>
        </p:spPr>
        <p:txBody>
          <a:bodyPr>
            <a:normAutofit/>
          </a:bodyPr>
          <a:lstStyle/>
          <a:p>
            <a:r>
              <a:rPr lang="en-GB" sz="3200" b="1" dirty="0">
                <a:solidFill>
                  <a:srgbClr val="002060"/>
                </a:solidFill>
                <a:latin typeface="Bahnschrift" panose="020B0502040204020203" pitchFamily="34" charset="0"/>
                <a:ea typeface="Calibri" panose="020F0502020204030204" pitchFamily="34" charset="0"/>
                <a:cs typeface="Calibri" panose="020F0502020204030204" pitchFamily="34" charset="0"/>
              </a:rPr>
              <a:t>EVALUATION</a:t>
            </a:r>
            <a:br>
              <a:rPr lang="en-GB" sz="3200" b="1" dirty="0">
                <a:solidFill>
                  <a:srgbClr val="002060"/>
                </a:solidFill>
                <a:latin typeface="Bahnschrift" panose="020B0502040204020203" pitchFamily="34" charset="0"/>
                <a:ea typeface="Calibri" panose="020F0502020204030204" pitchFamily="34" charset="0"/>
                <a:cs typeface="Calibri" panose="020F0502020204030204" pitchFamily="34" charset="0"/>
              </a:rPr>
            </a:br>
            <a:r>
              <a:rPr lang="en-GB" sz="3200" b="1" dirty="0">
                <a:solidFill>
                  <a:srgbClr val="002060"/>
                </a:solidFill>
                <a:latin typeface="Bahnschrift" panose="020B0502040204020203" pitchFamily="34" charset="0"/>
                <a:ea typeface="Calibri" panose="020F0502020204030204" pitchFamily="34" charset="0"/>
                <a:cs typeface="Calibri" panose="020F0502020204030204" pitchFamily="34" charset="0"/>
              </a:rPr>
              <a:t>OF THE IMPACT OF THE CROSS-BORDER COOPERATION PROGRAMME POLAND-BELARUS-UKRAINE 2014-2020</a:t>
            </a:r>
            <a:br>
              <a:rPr lang="en-GB" sz="3200" b="1" dirty="0">
                <a:solidFill>
                  <a:srgbClr val="002060"/>
                </a:solidFill>
                <a:latin typeface="Bahnschrift" panose="020B0502040204020203" pitchFamily="34" charset="0"/>
                <a:ea typeface="Calibri" panose="020F0502020204030204" pitchFamily="34" charset="0"/>
                <a:cs typeface="Calibri" panose="020F0502020204030204" pitchFamily="34" charset="0"/>
              </a:rPr>
            </a:br>
            <a:r>
              <a:rPr lang="en-GB" sz="3200" b="1" dirty="0">
                <a:solidFill>
                  <a:srgbClr val="002060"/>
                </a:solidFill>
                <a:latin typeface="Bahnschrift" panose="020B0502040204020203" pitchFamily="34" charset="0"/>
                <a:ea typeface="Calibri" panose="020F0502020204030204" pitchFamily="34" charset="0"/>
                <a:cs typeface="Calibri" panose="020F0502020204030204" pitchFamily="34" charset="0"/>
              </a:rPr>
              <a:t>ON THE SUPPORT AREA</a:t>
            </a:r>
          </a:p>
        </p:txBody>
      </p:sp>
      <p:sp>
        <p:nvSpPr>
          <p:cNvPr id="4" name="Prostokąt 3">
            <a:extLst>
              <a:ext uri="{FF2B5EF4-FFF2-40B4-BE49-F238E27FC236}">
                <a16:creationId xmlns:a16="http://schemas.microsoft.com/office/drawing/2014/main" id="{CF8E0520-0E59-5CCA-AD36-2470B4D6739A}"/>
              </a:ext>
              <a:ext uri="{C183D7F6-B498-43B3-948B-1728B52AA6E4}">
                <adec:decorative xmlns:adec="http://schemas.microsoft.com/office/drawing/2017/decorative" val="1"/>
              </a:ext>
            </a:extLst>
          </p:cNvPr>
          <p:cNvSpPr/>
          <p:nvPr/>
        </p:nvSpPr>
        <p:spPr>
          <a:xfrm>
            <a:off x="-1" y="4578222"/>
            <a:ext cx="5857103" cy="565082"/>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5" name="Pole tekstowe 2">
            <a:extLst>
              <a:ext uri="{FF2B5EF4-FFF2-40B4-BE49-F238E27FC236}">
                <a16:creationId xmlns:a16="http://schemas.microsoft.com/office/drawing/2014/main" id="{8F8AA459-0FED-E220-627E-EB49BBA3F07B}"/>
              </a:ext>
              <a:ext uri="{C183D7F6-B498-43B3-948B-1728B52AA6E4}">
                <adec:decorative xmlns:adec="http://schemas.microsoft.com/office/drawing/2017/decorative" val="1"/>
              </a:ext>
            </a:extLst>
          </p:cNvPr>
          <p:cNvSpPr txBox="1">
            <a:spLocks noChangeArrowheads="1"/>
          </p:cNvSpPr>
          <p:nvPr/>
        </p:nvSpPr>
        <p:spPr bwMode="auto">
          <a:xfrm>
            <a:off x="636586" y="4649583"/>
            <a:ext cx="5220516" cy="422360"/>
          </a:xfrm>
          <a:prstGeom prst="rect">
            <a:avLst/>
          </a:prstGeom>
          <a:noFill/>
          <a:ln w="9525">
            <a:noFill/>
            <a:miter lim="800000"/>
            <a:headEnd/>
            <a:tailEnd/>
          </a:ln>
        </p:spPr>
        <p:txBody>
          <a:bodyPr rot="0" vert="horz" wrap="square" lIns="91440" tIns="45720" rIns="91440" bIns="45720" anchor="t" anchorCtr="0">
            <a:spAutoFit/>
          </a:bodyPr>
          <a:lstStyle/>
          <a:p>
            <a:pPr algn="just">
              <a:lnSpc>
                <a:spcPct val="115000"/>
              </a:lnSpc>
              <a:spcAft>
                <a:spcPts val="600"/>
              </a:spcAft>
            </a:pPr>
            <a:r>
              <a:rPr lang="en-GB" sz="2000" b="1" dirty="0">
                <a:solidFill>
                  <a:srgbClr val="FFFFFF"/>
                </a:solidFill>
                <a:latin typeface="Bahnschrift" panose="020B0502040204020203" pitchFamily="34" charset="0"/>
                <a:ea typeface="Calibri" panose="020F0502020204030204" pitchFamily="34" charset="0"/>
                <a:cs typeface="Times New Roman" panose="02020603050405020304" pitchFamily="18" charset="0"/>
              </a:rPr>
              <a:t>PRESENTATION OF THE STUDY RESULTS</a:t>
            </a:r>
          </a:p>
        </p:txBody>
      </p:sp>
      <p:pic>
        <p:nvPicPr>
          <p:cNvPr id="11" name="Obraz 10" descr="logotypy">
            <a:extLst>
              <a:ext uri="{FF2B5EF4-FFF2-40B4-BE49-F238E27FC236}">
                <a16:creationId xmlns:a16="http://schemas.microsoft.com/office/drawing/2014/main" id="{51A9F7E5-1A73-1B3A-26FD-AE74D028C7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4047" y="54104"/>
            <a:ext cx="8486111" cy="1245530"/>
          </a:xfrm>
          <a:prstGeom prst="rect">
            <a:avLst/>
          </a:prstGeom>
          <a:noFill/>
          <a:ln>
            <a:noFill/>
          </a:ln>
        </p:spPr>
      </p:pic>
      <p:pic>
        <p:nvPicPr>
          <p:cNvPr id="12" name="Obraz 11" descr="Ecorys - Jobs.ps">
            <a:extLst>
              <a:ext uri="{FF2B5EF4-FFF2-40B4-BE49-F238E27FC236}">
                <a16:creationId xmlns:a16="http://schemas.microsoft.com/office/drawing/2014/main" id="{D685222A-D044-37B5-FFDE-1A3437BADCA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Tree>
    <p:extLst>
      <p:ext uri="{BB962C8B-B14F-4D97-AF65-F5344CB8AC3E}">
        <p14:creationId xmlns:p14="http://schemas.microsoft.com/office/powerpoint/2010/main" val="11554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E90AF62-0BEA-04AA-3FDF-FDABDB9E1EC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2" name="Tytuł 1">
            <a:extLst>
              <a:ext uri="{FF2B5EF4-FFF2-40B4-BE49-F238E27FC236}">
                <a16:creationId xmlns:a16="http://schemas.microsoft.com/office/drawing/2014/main" id="{AF99470E-9380-E2C1-F1C6-F2CFECC48D44}"/>
              </a:ext>
            </a:extLst>
          </p:cNvPr>
          <p:cNvSpPr>
            <a:spLocks noGrp="1"/>
          </p:cNvSpPr>
          <p:nvPr>
            <p:ph type="title"/>
          </p:nvPr>
        </p:nvSpPr>
        <p:spPr>
          <a:xfrm>
            <a:off x="0" y="365125"/>
            <a:ext cx="7216346" cy="1325563"/>
          </a:xfrm>
        </p:spPr>
        <p:txBody>
          <a:bodyPr>
            <a:normAutofit/>
          </a:bodyPr>
          <a:lstStyle/>
          <a:p>
            <a:pPr algn="ctr"/>
            <a:r>
              <a:rPr lang="en-GB" b="1" dirty="0">
                <a:solidFill>
                  <a:schemeClr val="bg1"/>
                </a:solidFill>
              </a:rPr>
              <a:t>SATISFACTION WITH COOPERATION WITH PARTNERS </a:t>
            </a:r>
          </a:p>
        </p:txBody>
      </p:sp>
      <p:pic>
        <p:nvPicPr>
          <p:cNvPr id="6" name="Obraz 5" descr="Ecorys - Jobs.ps">
            <a:extLst>
              <a:ext uri="{FF2B5EF4-FFF2-40B4-BE49-F238E27FC236}">
                <a16:creationId xmlns:a16="http://schemas.microsoft.com/office/drawing/2014/main" id="{A3C9E46C-3F30-01D6-2A0D-FEEED67304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
        <p:nvSpPr>
          <p:cNvPr id="5" name="Symbol zastępczy zawartości 2">
            <a:extLst>
              <a:ext uri="{FF2B5EF4-FFF2-40B4-BE49-F238E27FC236}">
                <a16:creationId xmlns:a16="http://schemas.microsoft.com/office/drawing/2014/main" id="{B42E22E9-79DC-988D-F0ED-1AA72B4820FB}"/>
              </a:ext>
            </a:extLst>
          </p:cNvPr>
          <p:cNvSpPr>
            <a:spLocks noGrp="1"/>
          </p:cNvSpPr>
          <p:nvPr>
            <p:ph idx="1"/>
          </p:nvPr>
        </p:nvSpPr>
        <p:spPr>
          <a:xfrm>
            <a:off x="699903" y="2581367"/>
            <a:ext cx="7455877" cy="2001807"/>
          </a:xfrm>
        </p:spPr>
        <p:txBody>
          <a:bodyPr>
            <a:normAutofit/>
          </a:bodyPr>
          <a:lstStyle/>
          <a:p>
            <a:pPr marL="0" indent="0" algn="l">
              <a:lnSpc>
                <a:spcPct val="115000"/>
              </a:lnSpc>
              <a:spcAft>
                <a:spcPts val="6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Although the intensity of cooperation dropped very sharply, satisfaction with the cooperation did not fall as significantly. The average rating before the outbreak of conflict in Ukraine was 8.37, and after the outbreak of conflict it was 6.60. Thus, the decline in satisfaction with cooperation is less than the decrease in the intensity of cooperation itself.</a:t>
            </a:r>
          </a:p>
        </p:txBody>
      </p:sp>
      <p:graphicFrame>
        <p:nvGraphicFramePr>
          <p:cNvPr id="9" name="Diagram 8">
            <a:extLst>
              <a:ext uri="{FF2B5EF4-FFF2-40B4-BE49-F238E27FC236}">
                <a16:creationId xmlns:a16="http://schemas.microsoft.com/office/drawing/2014/main" id="{4EB38219-427C-ABAD-F16D-708BE0A8BC5F}"/>
              </a:ext>
            </a:extLst>
          </p:cNvPr>
          <p:cNvGraphicFramePr/>
          <p:nvPr>
            <p:extLst>
              <p:ext uri="{D42A27DB-BD31-4B8C-83A1-F6EECF244321}">
                <p14:modId xmlns:p14="http://schemas.microsoft.com/office/powerpoint/2010/main" val="2670009456"/>
              </p:ext>
            </p:extLst>
          </p:nvPr>
        </p:nvGraphicFramePr>
        <p:xfrm>
          <a:off x="8925510" y="319332"/>
          <a:ext cx="2748480" cy="354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03099727-FB01-3D1C-94CC-6776FE48EF1F}"/>
              </a:ext>
            </a:extLst>
          </p:cNvPr>
          <p:cNvGraphicFramePr/>
          <p:nvPr>
            <p:extLst>
              <p:ext uri="{D42A27DB-BD31-4B8C-83A1-F6EECF244321}">
                <p14:modId xmlns:p14="http://schemas.microsoft.com/office/powerpoint/2010/main" val="2504360661"/>
              </p:ext>
            </p:extLst>
          </p:nvPr>
        </p:nvGraphicFramePr>
        <p:xfrm>
          <a:off x="8925510" y="2811086"/>
          <a:ext cx="2748480" cy="3544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1552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E90AF62-0BEA-04AA-3FDF-FDABDB9E1EC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2" name="Tytuł 1">
            <a:extLst>
              <a:ext uri="{FF2B5EF4-FFF2-40B4-BE49-F238E27FC236}">
                <a16:creationId xmlns:a16="http://schemas.microsoft.com/office/drawing/2014/main" id="{AF99470E-9380-E2C1-F1C6-F2CFECC48D44}"/>
              </a:ext>
            </a:extLst>
          </p:cNvPr>
          <p:cNvSpPr>
            <a:spLocks noGrp="1"/>
          </p:cNvSpPr>
          <p:nvPr>
            <p:ph type="title"/>
          </p:nvPr>
        </p:nvSpPr>
        <p:spPr>
          <a:xfrm>
            <a:off x="0" y="365125"/>
            <a:ext cx="7216346" cy="1325563"/>
          </a:xfrm>
        </p:spPr>
        <p:txBody>
          <a:bodyPr>
            <a:normAutofit/>
          </a:bodyPr>
          <a:lstStyle/>
          <a:p>
            <a:pPr algn="ctr"/>
            <a:r>
              <a:rPr lang="en-GB" b="1" dirty="0">
                <a:solidFill>
                  <a:schemeClr val="bg1"/>
                </a:solidFill>
              </a:rPr>
              <a:t>FURTHER PROJECT PLANS</a:t>
            </a:r>
          </a:p>
        </p:txBody>
      </p:sp>
      <p:pic>
        <p:nvPicPr>
          <p:cNvPr id="6" name="Obraz 5" descr="Ecorys - Jobs.ps">
            <a:extLst>
              <a:ext uri="{FF2B5EF4-FFF2-40B4-BE49-F238E27FC236}">
                <a16:creationId xmlns:a16="http://schemas.microsoft.com/office/drawing/2014/main" id="{A3C9E46C-3F30-01D6-2A0D-FEEED67304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
        <p:nvSpPr>
          <p:cNvPr id="5" name="Symbol zastępczy zawartości 2">
            <a:extLst>
              <a:ext uri="{FF2B5EF4-FFF2-40B4-BE49-F238E27FC236}">
                <a16:creationId xmlns:a16="http://schemas.microsoft.com/office/drawing/2014/main" id="{B42E22E9-79DC-988D-F0ED-1AA72B4820FB}"/>
              </a:ext>
            </a:extLst>
          </p:cNvPr>
          <p:cNvSpPr>
            <a:spLocks noGrp="1"/>
          </p:cNvSpPr>
          <p:nvPr>
            <p:ph idx="1"/>
          </p:nvPr>
        </p:nvSpPr>
        <p:spPr>
          <a:xfrm>
            <a:off x="699903" y="1916723"/>
            <a:ext cx="5396097" cy="4478453"/>
          </a:xfrm>
        </p:spPr>
        <p:txBody>
          <a:bodyPr>
            <a:normAutofit fontScale="92500" lnSpcReduction="20000"/>
          </a:bodyPr>
          <a:lstStyle/>
          <a:p>
            <a:pPr marL="0" indent="0" algn="l">
              <a:lnSpc>
                <a:spcPct val="115000"/>
              </a:lnSpc>
              <a:spcAft>
                <a:spcPts val="6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The chart presents the responses of the surveyed beneficiaries and project partners to the question ‘Do you plan to implement a project as part of any Territorial Cooperation Programme that is carried out in the financial perspective 2021-2027?’.</a:t>
            </a:r>
          </a:p>
          <a:p>
            <a:pPr marL="0" indent="0">
              <a:lnSpc>
                <a:spcPct val="115000"/>
              </a:lnSpc>
              <a:spcAft>
                <a:spcPts val="6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The factors which determine the choice of a programme by potential beneficiaries include the alignment of the planned investment with the subject-matter activities implemented under the programme in question, and experience obtained from projects implemented under the selected programme. Knowing the partners and positive experience of past cooperation in other projects is important in deciding whether to apply as part of a programme. Geographical proximity to the prospective partner is another factor that scored highly among those surveyed. </a:t>
            </a:r>
          </a:p>
        </p:txBody>
      </p:sp>
      <p:graphicFrame>
        <p:nvGraphicFramePr>
          <p:cNvPr id="3" name="Wykres 2" descr="Wykres przedstawiający rozkład odpowiedzi ankietowanych na pytanie Czy planują Państwo realizację projektu w ramach któregokolwiek Programu Współpracy Terytorialnej, który jest realizowany w perspektywie finansowej 2021-2027?&#10;Tak 64%&#10;Nie 1%&#10;Jeszcze o tym nie myśleliśmy 35%">
            <a:extLst>
              <a:ext uri="{FF2B5EF4-FFF2-40B4-BE49-F238E27FC236}">
                <a16:creationId xmlns:a16="http://schemas.microsoft.com/office/drawing/2014/main" id="{65A52128-BF70-128F-603E-9A60E3EB1E7E}"/>
              </a:ext>
            </a:extLst>
          </p:cNvPr>
          <p:cNvGraphicFramePr/>
          <p:nvPr>
            <p:extLst>
              <p:ext uri="{D42A27DB-BD31-4B8C-83A1-F6EECF244321}">
                <p14:modId xmlns:p14="http://schemas.microsoft.com/office/powerpoint/2010/main" val="2167080455"/>
              </p:ext>
            </p:extLst>
          </p:nvPr>
        </p:nvGraphicFramePr>
        <p:xfrm>
          <a:off x="6096000" y="2157632"/>
          <a:ext cx="5737860" cy="3557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5436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E90AF62-0BEA-04AA-3FDF-FDABDB9E1EC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2" name="Tytuł 1">
            <a:extLst>
              <a:ext uri="{FF2B5EF4-FFF2-40B4-BE49-F238E27FC236}">
                <a16:creationId xmlns:a16="http://schemas.microsoft.com/office/drawing/2014/main" id="{AF99470E-9380-E2C1-F1C6-F2CFECC48D44}"/>
              </a:ext>
            </a:extLst>
          </p:cNvPr>
          <p:cNvSpPr>
            <a:spLocks noGrp="1"/>
          </p:cNvSpPr>
          <p:nvPr>
            <p:ph type="title"/>
          </p:nvPr>
        </p:nvSpPr>
        <p:spPr>
          <a:xfrm>
            <a:off x="0" y="365125"/>
            <a:ext cx="7216346" cy="1325563"/>
          </a:xfrm>
        </p:spPr>
        <p:txBody>
          <a:bodyPr>
            <a:normAutofit/>
          </a:bodyPr>
          <a:lstStyle/>
          <a:p>
            <a:pPr algn="ctr"/>
            <a:r>
              <a:rPr lang="en-GB" b="1" dirty="0">
                <a:solidFill>
                  <a:schemeClr val="bg1"/>
                </a:solidFill>
              </a:rPr>
              <a:t>DETERMINANTS OF PARTNERSHIP COMPOSITION</a:t>
            </a:r>
          </a:p>
        </p:txBody>
      </p:sp>
      <p:pic>
        <p:nvPicPr>
          <p:cNvPr id="6" name="Obraz 5" descr="Ecorys - Jobs.ps">
            <a:extLst>
              <a:ext uri="{FF2B5EF4-FFF2-40B4-BE49-F238E27FC236}">
                <a16:creationId xmlns:a16="http://schemas.microsoft.com/office/drawing/2014/main" id="{A3C9E46C-3F30-01D6-2A0D-FEEED67304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
        <p:nvSpPr>
          <p:cNvPr id="5" name="Symbol zastępczy zawartości 2">
            <a:extLst>
              <a:ext uri="{FF2B5EF4-FFF2-40B4-BE49-F238E27FC236}">
                <a16:creationId xmlns:a16="http://schemas.microsoft.com/office/drawing/2014/main" id="{B42E22E9-79DC-988D-F0ED-1AA72B4820FB}"/>
              </a:ext>
            </a:extLst>
          </p:cNvPr>
          <p:cNvSpPr>
            <a:spLocks noGrp="1"/>
          </p:cNvSpPr>
          <p:nvPr>
            <p:ph idx="1"/>
          </p:nvPr>
        </p:nvSpPr>
        <p:spPr>
          <a:xfrm>
            <a:off x="699903" y="1916723"/>
            <a:ext cx="5396097" cy="4478453"/>
          </a:xfrm>
        </p:spPr>
        <p:txBody>
          <a:bodyPr>
            <a:normAutofit/>
          </a:bodyPr>
          <a:lstStyle/>
          <a:p>
            <a:pPr marL="0" indent="0" algn="l">
              <a:lnSpc>
                <a:spcPct val="115000"/>
              </a:lnSpc>
              <a:spcAft>
                <a:spcPts val="6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When analysing the factors which influenced the establishment of partnerships as part of the evaluated Programme in the 2014-2020 perspective, it should be noted that partners considered factors such as, among others, knowing the partner, making it easy to establish cooperation, followed by positive experience with previous cooperation, receiving a proposal for cooperation and geographical proximity to the partner. Other factors included establishing partnerships as a result of searches for the purpose of applying for support under the Programme.</a:t>
            </a:r>
          </a:p>
        </p:txBody>
      </p:sp>
      <p:graphicFrame>
        <p:nvGraphicFramePr>
          <p:cNvPr id="7" name="Wykres 6" descr="Wykres 37. Czynniki decydujące o składzie partnerstwa w ramach realizowanych projektów w opinii polskich i ukraińskich partnerów ">
            <a:extLst>
              <a:ext uri="{FF2B5EF4-FFF2-40B4-BE49-F238E27FC236}">
                <a16:creationId xmlns:a16="http://schemas.microsoft.com/office/drawing/2014/main" id="{CEED045A-1E16-F4F0-A6F0-3F730FA35D27}"/>
              </a:ext>
            </a:extLst>
          </p:cNvPr>
          <p:cNvGraphicFramePr/>
          <p:nvPr>
            <p:extLst>
              <p:ext uri="{D42A27DB-BD31-4B8C-83A1-F6EECF244321}">
                <p14:modId xmlns:p14="http://schemas.microsoft.com/office/powerpoint/2010/main" val="3386234073"/>
              </p:ext>
            </p:extLst>
          </p:nvPr>
        </p:nvGraphicFramePr>
        <p:xfrm>
          <a:off x="5932976" y="1507523"/>
          <a:ext cx="5760720" cy="4596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0463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E90AF62-0BEA-04AA-3FDF-FDABDB9E1EC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2" name="Tytuł 1">
            <a:extLst>
              <a:ext uri="{FF2B5EF4-FFF2-40B4-BE49-F238E27FC236}">
                <a16:creationId xmlns:a16="http://schemas.microsoft.com/office/drawing/2014/main" id="{AF99470E-9380-E2C1-F1C6-F2CFECC48D44}"/>
              </a:ext>
            </a:extLst>
          </p:cNvPr>
          <p:cNvSpPr>
            <a:spLocks noGrp="1"/>
          </p:cNvSpPr>
          <p:nvPr>
            <p:ph type="title"/>
          </p:nvPr>
        </p:nvSpPr>
        <p:spPr>
          <a:xfrm>
            <a:off x="0" y="365125"/>
            <a:ext cx="7216346" cy="1325563"/>
          </a:xfrm>
        </p:spPr>
        <p:txBody>
          <a:bodyPr>
            <a:normAutofit/>
          </a:bodyPr>
          <a:lstStyle/>
          <a:p>
            <a:pPr algn="ctr"/>
            <a:r>
              <a:rPr lang="en-GB" b="1" dirty="0">
                <a:solidFill>
                  <a:schemeClr val="bg1"/>
                </a:solidFill>
              </a:rPr>
              <a:t>SUSTAINABILITY OF PROJECT OUTCOMES</a:t>
            </a:r>
          </a:p>
        </p:txBody>
      </p:sp>
      <p:pic>
        <p:nvPicPr>
          <p:cNvPr id="6" name="Obraz 5" descr="Ecorys - Jobs.ps">
            <a:extLst>
              <a:ext uri="{FF2B5EF4-FFF2-40B4-BE49-F238E27FC236}">
                <a16:creationId xmlns:a16="http://schemas.microsoft.com/office/drawing/2014/main" id="{A3C9E46C-3F30-01D6-2A0D-FEEED67304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
        <p:nvSpPr>
          <p:cNvPr id="5" name="Symbol zastępczy zawartości 2">
            <a:extLst>
              <a:ext uri="{FF2B5EF4-FFF2-40B4-BE49-F238E27FC236}">
                <a16:creationId xmlns:a16="http://schemas.microsoft.com/office/drawing/2014/main" id="{B42E22E9-79DC-988D-F0ED-1AA72B4820FB}"/>
              </a:ext>
            </a:extLst>
          </p:cNvPr>
          <p:cNvSpPr>
            <a:spLocks noGrp="1"/>
          </p:cNvSpPr>
          <p:nvPr>
            <p:ph idx="1"/>
          </p:nvPr>
        </p:nvSpPr>
        <p:spPr>
          <a:xfrm>
            <a:off x="245305" y="1916723"/>
            <a:ext cx="5850695" cy="4478453"/>
          </a:xfrm>
        </p:spPr>
        <p:txBody>
          <a:bodyPr>
            <a:normAutofit/>
          </a:bodyPr>
          <a:lstStyle/>
          <a:p>
            <a:pPr marL="0" indent="0" algn="l">
              <a:lnSpc>
                <a:spcPct val="115000"/>
              </a:lnSpc>
              <a:spcAft>
                <a:spcPts val="6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Project beneficiaries were very positive about the sustainability of the outcomes of their project. None of the beneficiaries taking part in the survey said that the outcomes were unlikely to be sustained beyond the end of the project.</a:t>
            </a:r>
          </a:p>
        </p:txBody>
      </p:sp>
      <p:graphicFrame>
        <p:nvGraphicFramePr>
          <p:cNvPr id="3" name="Wykres 2" descr="Wykres przedstawia odpowiedzi uczestników badania ilościowego na pytanie Jak oceniają Państwo trwałość uzyskanych w projekcie rezultatów? Proszę wybrać zdanie, które najlepiej opisuje tę trwałość w przypadku Państwa projektu.">
            <a:extLst>
              <a:ext uri="{FF2B5EF4-FFF2-40B4-BE49-F238E27FC236}">
                <a16:creationId xmlns:a16="http://schemas.microsoft.com/office/drawing/2014/main" id="{8A89B9DF-A377-08B6-D59E-ECF1DC8577F1}"/>
              </a:ext>
            </a:extLst>
          </p:cNvPr>
          <p:cNvGraphicFramePr/>
          <p:nvPr>
            <p:extLst>
              <p:ext uri="{D42A27DB-BD31-4B8C-83A1-F6EECF244321}">
                <p14:modId xmlns:p14="http://schemas.microsoft.com/office/powerpoint/2010/main" val="230924698"/>
              </p:ext>
            </p:extLst>
          </p:nvPr>
        </p:nvGraphicFramePr>
        <p:xfrm>
          <a:off x="6224075" y="1869948"/>
          <a:ext cx="5722620" cy="4020897"/>
        </p:xfrm>
        <a:graphic>
          <a:graphicData uri="http://schemas.openxmlformats.org/drawingml/2006/chart">
            <c:chart xmlns:c="http://schemas.openxmlformats.org/drawingml/2006/chart" xmlns:r="http://schemas.openxmlformats.org/officeDocument/2006/relationships" r:id="rId3"/>
          </a:graphicData>
        </a:graphic>
      </p:graphicFrame>
      <p:sp>
        <p:nvSpPr>
          <p:cNvPr id="9" name="pole tekstowe 8">
            <a:extLst>
              <a:ext uri="{FF2B5EF4-FFF2-40B4-BE49-F238E27FC236}">
                <a16:creationId xmlns:a16="http://schemas.microsoft.com/office/drawing/2014/main" id="{D1AA8D50-78B0-1842-5794-C82D38357EEE}"/>
              </a:ext>
            </a:extLst>
          </p:cNvPr>
          <p:cNvSpPr txBox="1"/>
          <p:nvPr/>
        </p:nvSpPr>
        <p:spPr>
          <a:xfrm>
            <a:off x="1385703" y="3815903"/>
            <a:ext cx="6093068" cy="1408142"/>
          </a:xfrm>
          <a:prstGeom prst="rect">
            <a:avLst/>
          </a:prstGeom>
          <a:noFill/>
        </p:spPr>
        <p:txBody>
          <a:bodyPr wrap="square">
            <a:spAutoFit/>
          </a:bodyPr>
          <a:lstStyle/>
          <a:p>
            <a:pPr marL="547370" marR="547370" algn="l">
              <a:lnSpc>
                <a:spcPct val="115000"/>
              </a:lnSpc>
              <a:spcAft>
                <a:spcPts val="600"/>
              </a:spcAft>
            </a:pPr>
            <a:r>
              <a:rPr lang="en-GB" sz="1800" i="1" dirty="0">
                <a:solidFill>
                  <a:srgbClr val="4472C4"/>
                </a:solidFill>
                <a:latin typeface="Calibri" panose="020F0502020204030204" pitchFamily="34" charset="0"/>
                <a:ea typeface="Calibri" panose="020F0502020204030204" pitchFamily="34" charset="0"/>
                <a:cs typeface="Times New Roman" panose="02020603050405020304" pitchFamily="18" charset="0"/>
              </a:rPr>
              <a:t>There is no threat to the sustainability of the Project or the sustainability of its outcomes. The warranty period for the completed works is 7 years. </a:t>
            </a:r>
          </a:p>
          <a:p>
            <a:pPr algn="l">
              <a:lnSpc>
                <a:spcPct val="107000"/>
              </a:lnSpc>
              <a:spcAft>
                <a:spcPts val="800"/>
              </a:spcAft>
            </a:pPr>
            <a:r>
              <a:rPr lang="en-GB" sz="1800" i="1" dirty="0">
                <a:solidFill>
                  <a:srgbClr val="595959"/>
                </a:solidFill>
                <a:latin typeface="Calibri" panose="020F0502020204030204" pitchFamily="34" charset="0"/>
                <a:ea typeface="Calibri" panose="020F0502020204030204" pitchFamily="34" charset="0"/>
                <a:cs typeface="Times New Roman" panose="02020603050405020304" pitchFamily="18" charset="0"/>
              </a:rPr>
              <a:t>Personal in-depth interviews.</a:t>
            </a:r>
          </a:p>
        </p:txBody>
      </p:sp>
    </p:spTree>
    <p:extLst>
      <p:ext uri="{BB962C8B-B14F-4D97-AF65-F5344CB8AC3E}">
        <p14:creationId xmlns:p14="http://schemas.microsoft.com/office/powerpoint/2010/main" val="4083197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descr="Projekty komplementarne do przedsięwzięć Interreg Polska-Białoruś-Ukraina wg powiatów">
            <a:extLst>
              <a:ext uri="{FF2B5EF4-FFF2-40B4-BE49-F238E27FC236}">
                <a16:creationId xmlns:a16="http://schemas.microsoft.com/office/drawing/2014/main" id="{1B41F69C-02E9-6A08-3E4E-03CC2D09EB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9416" y="687998"/>
            <a:ext cx="4400550" cy="5416240"/>
          </a:xfrm>
          <a:prstGeom prst="rect">
            <a:avLst/>
          </a:prstGeom>
          <a:noFill/>
          <a:ln>
            <a:noFill/>
          </a:ln>
        </p:spPr>
      </p:pic>
      <p:sp>
        <p:nvSpPr>
          <p:cNvPr id="4" name="Prostokąt 3">
            <a:extLst>
              <a:ext uri="{FF2B5EF4-FFF2-40B4-BE49-F238E27FC236}">
                <a16:creationId xmlns:a16="http://schemas.microsoft.com/office/drawing/2014/main" id="{1E90AF62-0BEA-04AA-3FDF-FDABDB9E1EC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2" name="Tytuł 1">
            <a:extLst>
              <a:ext uri="{FF2B5EF4-FFF2-40B4-BE49-F238E27FC236}">
                <a16:creationId xmlns:a16="http://schemas.microsoft.com/office/drawing/2014/main" id="{AF99470E-9380-E2C1-F1C6-F2CFECC48D44}"/>
              </a:ext>
            </a:extLst>
          </p:cNvPr>
          <p:cNvSpPr>
            <a:spLocks noGrp="1"/>
          </p:cNvSpPr>
          <p:nvPr>
            <p:ph type="title"/>
          </p:nvPr>
        </p:nvSpPr>
        <p:spPr>
          <a:xfrm>
            <a:off x="0" y="365125"/>
            <a:ext cx="7216346" cy="1325563"/>
          </a:xfrm>
        </p:spPr>
        <p:txBody>
          <a:bodyPr>
            <a:normAutofit/>
          </a:bodyPr>
          <a:lstStyle/>
          <a:p>
            <a:pPr algn="ctr"/>
            <a:r>
              <a:rPr lang="en-GB" b="1" dirty="0">
                <a:solidFill>
                  <a:schemeClr val="bg1"/>
                </a:solidFill>
              </a:rPr>
              <a:t>COMPLEMENTARITY OF PROJECTS</a:t>
            </a:r>
          </a:p>
        </p:txBody>
      </p:sp>
      <p:pic>
        <p:nvPicPr>
          <p:cNvPr id="6" name="Obraz 5" descr="Ecorys - Jobs.ps">
            <a:extLst>
              <a:ext uri="{FF2B5EF4-FFF2-40B4-BE49-F238E27FC236}">
                <a16:creationId xmlns:a16="http://schemas.microsoft.com/office/drawing/2014/main" id="{A3C9E46C-3F30-01D6-2A0D-FEEED67304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
        <p:nvSpPr>
          <p:cNvPr id="5" name="Symbol zastępczy zawartości 2">
            <a:extLst>
              <a:ext uri="{FF2B5EF4-FFF2-40B4-BE49-F238E27FC236}">
                <a16:creationId xmlns:a16="http://schemas.microsoft.com/office/drawing/2014/main" id="{B42E22E9-79DC-988D-F0ED-1AA72B4820FB}"/>
              </a:ext>
            </a:extLst>
          </p:cNvPr>
          <p:cNvSpPr>
            <a:spLocks noGrp="1"/>
          </p:cNvSpPr>
          <p:nvPr>
            <p:ph idx="1"/>
          </p:nvPr>
        </p:nvSpPr>
        <p:spPr>
          <a:xfrm>
            <a:off x="245306" y="1916723"/>
            <a:ext cx="5487280" cy="4478453"/>
          </a:xfrm>
        </p:spPr>
        <p:txBody>
          <a:bodyPr>
            <a:normAutofit/>
          </a:bodyPr>
          <a:lstStyle/>
          <a:p>
            <a:pPr marL="0" indent="0" algn="l">
              <a:lnSpc>
                <a:spcPct val="115000"/>
              </a:lnSpc>
              <a:spcAft>
                <a:spcPts val="600"/>
              </a:spcAft>
              <a:buNone/>
            </a:pPr>
            <a:r>
              <a:rPr lang="en-GB" sz="1800" b="1" dirty="0">
                <a:latin typeface="Calibri" panose="020F0502020204030204" pitchFamily="34" charset="0"/>
                <a:ea typeface="Calibri" panose="020F0502020204030204" pitchFamily="34" charset="0"/>
                <a:cs typeface="Times New Roman" panose="02020603050405020304" pitchFamily="18" charset="0"/>
              </a:rPr>
              <a:t>Projects implemented as part of the evaluated Programme were usually complementary to projects implemented using ROP funds</a:t>
            </a:r>
            <a:r>
              <a:rPr lang="en-GB" sz="1800" dirty="0">
                <a:latin typeface="Calibri" panose="020F0502020204030204" pitchFamily="34" charset="0"/>
                <a:ea typeface="Calibri" panose="020F0502020204030204" pitchFamily="34" charset="0"/>
                <a:cs typeface="Times New Roman" panose="02020603050405020304" pitchFamily="18" charset="0"/>
              </a:rPr>
              <a:t>. This is because of the relatively extensive use of these funds by the entities also benefiting from Programme funds. Furthermore, as pointed out in interviews with beneficiaries in the case studies, the ROP funds are perceived by the beneficiaries as relatively easier to obtain, e.g. because the application can be prepared in Polish. </a:t>
            </a:r>
            <a:r>
              <a:rPr lang="en-GB" sz="1800" b="1" dirty="0">
                <a:latin typeface="Calibri" panose="020F0502020204030204" pitchFamily="34" charset="0"/>
                <a:ea typeface="Calibri" panose="020F0502020204030204" pitchFamily="34" charset="0"/>
                <a:cs typeface="Times New Roman" panose="02020603050405020304" pitchFamily="18" charset="0"/>
              </a:rPr>
              <a:t>All beneficiaries of the Cross-border cooperation programme Poland-Belarus-Ukraine 2014-2020 who implemented projects using other funds also benefited from the ROP</a:t>
            </a:r>
            <a:r>
              <a:rPr lang="en-GB" sz="18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 name="pole tekstowe 2">
            <a:extLst>
              <a:ext uri="{FF2B5EF4-FFF2-40B4-BE49-F238E27FC236}">
                <a16:creationId xmlns:a16="http://schemas.microsoft.com/office/drawing/2014/main" id="{71E8BFCC-B34A-5ADD-D542-2042748A5221}"/>
              </a:ext>
            </a:extLst>
          </p:cNvPr>
          <p:cNvSpPr txBox="1"/>
          <p:nvPr/>
        </p:nvSpPr>
        <p:spPr>
          <a:xfrm>
            <a:off x="6548884" y="4027177"/>
            <a:ext cx="2274104" cy="276999"/>
          </a:xfrm>
          <a:prstGeom prst="rect">
            <a:avLst/>
          </a:prstGeom>
          <a:solidFill>
            <a:schemeClr val="bg1"/>
          </a:solidFill>
        </p:spPr>
        <p:txBody>
          <a:bodyPr wrap="square">
            <a:spAutoFit/>
          </a:bodyPr>
          <a:lstStyle/>
          <a:p>
            <a:r>
              <a:rPr lang="pl-PL" sz="1200">
                <a:effectLst/>
                <a:latin typeface="Arial" panose="020B0604020202020204" pitchFamily="34" charset="0"/>
                <a:ea typeface="Times New Roman" panose="02020603050405020304" pitchFamily="18" charset="0"/>
              </a:rPr>
              <a:t>LEGEND</a:t>
            </a:r>
            <a:endParaRPr lang="pl-PL" sz="1000" dirty="0">
              <a:effectLst/>
              <a:latin typeface="Arial" panose="020B0604020202020204" pitchFamily="34" charset="0"/>
              <a:ea typeface="Times New Roman" panose="02020603050405020304" pitchFamily="18" charset="0"/>
            </a:endParaRPr>
          </a:p>
        </p:txBody>
      </p:sp>
      <p:sp>
        <p:nvSpPr>
          <p:cNvPr id="8" name="pole tekstowe 7">
            <a:extLst>
              <a:ext uri="{FF2B5EF4-FFF2-40B4-BE49-F238E27FC236}">
                <a16:creationId xmlns:a16="http://schemas.microsoft.com/office/drawing/2014/main" id="{62E5936E-55CC-B91B-B70C-757022BCFF90}"/>
              </a:ext>
            </a:extLst>
          </p:cNvPr>
          <p:cNvSpPr txBox="1"/>
          <p:nvPr/>
        </p:nvSpPr>
        <p:spPr>
          <a:xfrm>
            <a:off x="6879115" y="4365719"/>
            <a:ext cx="2469165" cy="1297791"/>
          </a:xfrm>
          <a:prstGeom prst="rect">
            <a:avLst/>
          </a:prstGeom>
          <a:solidFill>
            <a:schemeClr val="bg1"/>
          </a:solidFill>
        </p:spPr>
        <p:txBody>
          <a:bodyPr wrap="square">
            <a:spAutoFit/>
          </a:bodyPr>
          <a:lstStyle/>
          <a:p>
            <a:pPr>
              <a:spcAft>
                <a:spcPts val="1000"/>
              </a:spcAft>
            </a:pPr>
            <a:r>
              <a:rPr lang="pl-PL" sz="900" dirty="0">
                <a:effectLst/>
                <a:latin typeface="Arial" panose="020B0604020202020204" pitchFamily="34" charset="0"/>
                <a:ea typeface="Times New Roman" panose="02020603050405020304" pitchFamily="18" charset="0"/>
              </a:rPr>
              <a:t>1-2 complementary projects</a:t>
            </a:r>
            <a:endParaRPr lang="pl-PL" sz="700" dirty="0">
              <a:effectLst/>
              <a:latin typeface="Arial" panose="020B0604020202020204" pitchFamily="34" charset="0"/>
              <a:ea typeface="Times New Roman" panose="02020603050405020304" pitchFamily="18" charset="0"/>
            </a:endParaRPr>
          </a:p>
          <a:p>
            <a:pPr>
              <a:spcAft>
                <a:spcPts val="1000"/>
              </a:spcAft>
            </a:pPr>
            <a:r>
              <a:rPr lang="pl-PL" sz="900" dirty="0">
                <a:effectLst/>
                <a:latin typeface="Arial" panose="020B0604020202020204" pitchFamily="34" charset="0"/>
                <a:ea typeface="Times New Roman" panose="02020603050405020304" pitchFamily="18" charset="0"/>
              </a:rPr>
              <a:t>3-4 complementary projects</a:t>
            </a:r>
            <a:endParaRPr lang="pl-PL" sz="700" dirty="0">
              <a:effectLst/>
              <a:latin typeface="Arial" panose="020B0604020202020204" pitchFamily="34" charset="0"/>
              <a:ea typeface="Times New Roman" panose="02020603050405020304" pitchFamily="18" charset="0"/>
            </a:endParaRPr>
          </a:p>
          <a:p>
            <a:pPr>
              <a:spcAft>
                <a:spcPts val="1000"/>
              </a:spcAft>
            </a:pPr>
            <a:r>
              <a:rPr lang="pl-PL" sz="900" dirty="0">
                <a:effectLst/>
                <a:latin typeface="Arial" panose="020B0604020202020204" pitchFamily="34" charset="0"/>
                <a:ea typeface="Times New Roman" panose="02020603050405020304" pitchFamily="18" charset="0"/>
              </a:rPr>
              <a:t>5-6 complementary projects</a:t>
            </a:r>
            <a:endParaRPr lang="pl-PL" sz="700" dirty="0">
              <a:effectLst/>
              <a:latin typeface="Arial" panose="020B0604020202020204" pitchFamily="34" charset="0"/>
              <a:ea typeface="Times New Roman" panose="02020603050405020304" pitchFamily="18" charset="0"/>
            </a:endParaRPr>
          </a:p>
          <a:p>
            <a:pPr>
              <a:spcAft>
                <a:spcPts val="1000"/>
              </a:spcAft>
            </a:pPr>
            <a:r>
              <a:rPr lang="pl-PL" sz="900" dirty="0">
                <a:effectLst/>
                <a:latin typeface="Arial" panose="020B0604020202020204" pitchFamily="34" charset="0"/>
                <a:ea typeface="Times New Roman" panose="02020603050405020304" pitchFamily="18" charset="0"/>
              </a:rPr>
              <a:t>Area covered by the Programme</a:t>
            </a:r>
            <a:endParaRPr lang="pl-PL" sz="700" dirty="0">
              <a:effectLst/>
              <a:latin typeface="Arial" panose="020B0604020202020204" pitchFamily="34" charset="0"/>
              <a:ea typeface="Times New Roman" panose="02020603050405020304" pitchFamily="18" charset="0"/>
            </a:endParaRPr>
          </a:p>
          <a:p>
            <a:pPr>
              <a:spcAft>
                <a:spcPts val="100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Adjacent area covered by the Programme</a:t>
            </a:r>
            <a:endParaRPr lang="pl-PL" sz="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3740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E90AF62-0BEA-04AA-3FDF-FDABDB9E1EC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2" name="Tytuł 1">
            <a:extLst>
              <a:ext uri="{FF2B5EF4-FFF2-40B4-BE49-F238E27FC236}">
                <a16:creationId xmlns:a16="http://schemas.microsoft.com/office/drawing/2014/main" id="{AF99470E-9380-E2C1-F1C6-F2CFECC48D44}"/>
              </a:ext>
            </a:extLst>
          </p:cNvPr>
          <p:cNvSpPr>
            <a:spLocks noGrp="1"/>
          </p:cNvSpPr>
          <p:nvPr>
            <p:ph type="title"/>
          </p:nvPr>
        </p:nvSpPr>
        <p:spPr>
          <a:xfrm>
            <a:off x="0" y="365125"/>
            <a:ext cx="7216346" cy="1325563"/>
          </a:xfrm>
        </p:spPr>
        <p:txBody>
          <a:bodyPr>
            <a:normAutofit/>
          </a:bodyPr>
          <a:lstStyle/>
          <a:p>
            <a:pPr algn="ctr"/>
            <a:r>
              <a:rPr lang="en-GB" b="1" dirty="0">
                <a:solidFill>
                  <a:schemeClr val="bg1"/>
                </a:solidFill>
              </a:rPr>
              <a:t>HORIZONTAL PRINCIPLES</a:t>
            </a:r>
          </a:p>
        </p:txBody>
      </p:sp>
      <p:pic>
        <p:nvPicPr>
          <p:cNvPr id="6" name="Obraz 5" descr="Ecorys - Jobs.ps">
            <a:extLst>
              <a:ext uri="{FF2B5EF4-FFF2-40B4-BE49-F238E27FC236}">
                <a16:creationId xmlns:a16="http://schemas.microsoft.com/office/drawing/2014/main" id="{A3C9E46C-3F30-01D6-2A0D-FEEED67304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
        <p:nvSpPr>
          <p:cNvPr id="5" name="Symbol zastępczy zawartości 2">
            <a:extLst>
              <a:ext uri="{FF2B5EF4-FFF2-40B4-BE49-F238E27FC236}">
                <a16:creationId xmlns:a16="http://schemas.microsoft.com/office/drawing/2014/main" id="{B42E22E9-79DC-988D-F0ED-1AA72B4820FB}"/>
              </a:ext>
            </a:extLst>
          </p:cNvPr>
          <p:cNvSpPr>
            <a:spLocks noGrp="1"/>
          </p:cNvSpPr>
          <p:nvPr>
            <p:ph idx="1"/>
          </p:nvPr>
        </p:nvSpPr>
        <p:spPr>
          <a:xfrm>
            <a:off x="245306" y="1916723"/>
            <a:ext cx="5487280" cy="4478453"/>
          </a:xfrm>
        </p:spPr>
        <p:txBody>
          <a:bodyPr>
            <a:normAutofit/>
          </a:bodyPr>
          <a:lstStyle/>
          <a:p>
            <a:pPr marL="0" indent="0" algn="l">
              <a:lnSpc>
                <a:spcPct val="115000"/>
              </a:lnSpc>
              <a:spcAft>
                <a:spcPts val="6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When analysing the results of CAWI among Polish and Ukrainian beneficiaries and project partners regarding the project's reference to individual horizontal principles, it must be noted that the distribution of responses was comparable. However, the Ukrainian partners attached greater importance to ensuring that their activities had a positive impact on the horizontal principles.</a:t>
            </a:r>
          </a:p>
          <a:p>
            <a:pPr marL="0" indent="0" algn="l">
              <a:lnSpc>
                <a:spcPct val="115000"/>
              </a:lnSpc>
              <a:spcAft>
                <a:spcPts val="600"/>
              </a:spcAft>
              <a:buNone/>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lnSpc>
                <a:spcPct val="115000"/>
              </a:lnSpc>
              <a:spcAft>
                <a:spcPts val="6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No difficulties were reported by beneficiaries having to refer to the horizontal principles.</a:t>
            </a:r>
          </a:p>
        </p:txBody>
      </p:sp>
      <p:graphicFrame>
        <p:nvGraphicFramePr>
          <p:cNvPr id="3" name="Wykres 2" descr="Wykres 38. W jaki sposób realizowany przez Państwa projekt odnosił się do poszczególnych zasad horyzontalnych?">
            <a:extLst>
              <a:ext uri="{FF2B5EF4-FFF2-40B4-BE49-F238E27FC236}">
                <a16:creationId xmlns:a16="http://schemas.microsoft.com/office/drawing/2014/main" id="{31E43DC3-3D0C-299E-8ECF-27D80E233603}"/>
              </a:ext>
            </a:extLst>
          </p:cNvPr>
          <p:cNvGraphicFramePr/>
          <p:nvPr>
            <p:extLst>
              <p:ext uri="{D42A27DB-BD31-4B8C-83A1-F6EECF244321}">
                <p14:modId xmlns:p14="http://schemas.microsoft.com/office/powerpoint/2010/main" val="1471281036"/>
              </p:ext>
            </p:extLst>
          </p:nvPr>
        </p:nvGraphicFramePr>
        <p:xfrm>
          <a:off x="5867106" y="1642888"/>
          <a:ext cx="6226340" cy="22948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Wykres 7" descr="Wykres 39. W jaki sposób realizowany przez Państwa projekt odnosił się do poszczególnych zasad horyzontalnych?">
            <a:extLst>
              <a:ext uri="{FF2B5EF4-FFF2-40B4-BE49-F238E27FC236}">
                <a16:creationId xmlns:a16="http://schemas.microsoft.com/office/drawing/2014/main" id="{C89BF8D9-D9B1-816B-1719-097262664D50}"/>
              </a:ext>
            </a:extLst>
          </p:cNvPr>
          <p:cNvGraphicFramePr/>
          <p:nvPr>
            <p:extLst>
              <p:ext uri="{D42A27DB-BD31-4B8C-83A1-F6EECF244321}">
                <p14:modId xmlns:p14="http://schemas.microsoft.com/office/powerpoint/2010/main" val="304449238"/>
              </p:ext>
            </p:extLst>
          </p:nvPr>
        </p:nvGraphicFramePr>
        <p:xfrm>
          <a:off x="5950926" y="3937705"/>
          <a:ext cx="6142520" cy="2796728"/>
        </p:xfrm>
        <a:graphic>
          <a:graphicData uri="http://schemas.openxmlformats.org/drawingml/2006/chart">
            <c:chart xmlns:c="http://schemas.openxmlformats.org/drawingml/2006/chart" xmlns:r="http://schemas.openxmlformats.org/officeDocument/2006/relationships" r:id="rId4"/>
          </a:graphicData>
        </a:graphic>
      </p:graphicFrame>
      <p:sp>
        <p:nvSpPr>
          <p:cNvPr id="9" name="Symbol zastępczy zawartości 2">
            <a:extLst>
              <a:ext uri="{FF2B5EF4-FFF2-40B4-BE49-F238E27FC236}">
                <a16:creationId xmlns:a16="http://schemas.microsoft.com/office/drawing/2014/main" id="{017048F3-EEA8-0312-3705-1A0028692841}"/>
              </a:ext>
            </a:extLst>
          </p:cNvPr>
          <p:cNvSpPr txBox="1">
            <a:spLocks/>
          </p:cNvSpPr>
          <p:nvPr/>
        </p:nvSpPr>
        <p:spPr>
          <a:xfrm>
            <a:off x="6401389" y="1476876"/>
            <a:ext cx="5487280" cy="30337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600"/>
              </a:spcAft>
              <a:buFont typeface="Arial" panose="020B0604020202020204" pitchFamily="34" charset="0"/>
              <a:buNone/>
            </a:pPr>
            <a:r>
              <a:rPr lang="en-GB" sz="18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RESPONSES FROM POLISH BENEFICIARIES</a:t>
            </a:r>
          </a:p>
        </p:txBody>
      </p:sp>
      <p:sp>
        <p:nvSpPr>
          <p:cNvPr id="11" name="pole tekstowe 10">
            <a:extLst>
              <a:ext uri="{FF2B5EF4-FFF2-40B4-BE49-F238E27FC236}">
                <a16:creationId xmlns:a16="http://schemas.microsoft.com/office/drawing/2014/main" id="{4E8BEC0D-E9E0-106D-03A7-8CAE66CEC2EF}"/>
              </a:ext>
            </a:extLst>
          </p:cNvPr>
          <p:cNvSpPr txBox="1"/>
          <p:nvPr/>
        </p:nvSpPr>
        <p:spPr>
          <a:xfrm>
            <a:off x="6129908" y="3783796"/>
            <a:ext cx="6098058" cy="325538"/>
          </a:xfrm>
          <a:prstGeom prst="rect">
            <a:avLst/>
          </a:prstGeom>
          <a:noFill/>
        </p:spPr>
        <p:txBody>
          <a:bodyPr wrap="square">
            <a:spAutoFit/>
          </a:bodyPr>
          <a:lstStyle/>
          <a:p>
            <a:pPr marL="0" indent="0" algn="ctr">
              <a:lnSpc>
                <a:spcPct val="115000"/>
              </a:lnSpc>
              <a:spcAft>
                <a:spcPts val="600"/>
              </a:spcAft>
              <a:buFont typeface="Arial" panose="020B0604020202020204" pitchFamily="34" charset="0"/>
              <a:buNone/>
            </a:pPr>
            <a:r>
              <a:rPr lang="en-GB" sz="14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RESPONSES FROM UKRAINIAN BENEFICIARIES</a:t>
            </a:r>
          </a:p>
        </p:txBody>
      </p:sp>
    </p:spTree>
    <p:extLst>
      <p:ext uri="{BB962C8B-B14F-4D97-AF65-F5344CB8AC3E}">
        <p14:creationId xmlns:p14="http://schemas.microsoft.com/office/powerpoint/2010/main" val="1145637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CF8E0520-0E59-5CCA-AD36-2470B4D6739A}"/>
              </a:ext>
              <a:ext uri="{C183D7F6-B498-43B3-948B-1728B52AA6E4}">
                <adec:decorative xmlns:adec="http://schemas.microsoft.com/office/drawing/2017/decorative" val="1"/>
              </a:ext>
            </a:extLst>
          </p:cNvPr>
          <p:cNvSpPr/>
          <p:nvPr/>
        </p:nvSpPr>
        <p:spPr>
          <a:xfrm>
            <a:off x="0" y="2712351"/>
            <a:ext cx="8486111" cy="1245529"/>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5" name="Pole tekstowe 2">
            <a:extLst>
              <a:ext uri="{FF2B5EF4-FFF2-40B4-BE49-F238E27FC236}">
                <a16:creationId xmlns:a16="http://schemas.microsoft.com/office/drawing/2014/main" id="{8F8AA459-0FED-E220-627E-EB49BBA3F07B}"/>
              </a:ext>
              <a:ext uri="{C183D7F6-B498-43B3-948B-1728B52AA6E4}">
                <adec:decorative xmlns:adec="http://schemas.microsoft.com/office/drawing/2017/decorative" val="1"/>
              </a:ext>
            </a:extLst>
          </p:cNvPr>
          <p:cNvSpPr txBox="1">
            <a:spLocks noChangeArrowheads="1"/>
          </p:cNvSpPr>
          <p:nvPr/>
        </p:nvSpPr>
        <p:spPr bwMode="auto">
          <a:xfrm>
            <a:off x="1062483" y="2818371"/>
            <a:ext cx="4515357" cy="1033488"/>
          </a:xfrm>
          <a:prstGeom prst="rect">
            <a:avLst/>
          </a:prstGeom>
          <a:noFill/>
          <a:ln w="9525">
            <a:noFill/>
            <a:miter lim="800000"/>
            <a:headEnd/>
            <a:tailEnd/>
          </a:ln>
        </p:spPr>
        <p:txBody>
          <a:bodyPr rot="0" vert="horz" wrap="square" lIns="91440" tIns="45720" rIns="91440" bIns="45720" anchor="t" anchorCtr="0">
            <a:spAutoFit/>
          </a:bodyPr>
          <a:lstStyle/>
          <a:p>
            <a:pPr algn="just">
              <a:lnSpc>
                <a:spcPct val="115000"/>
              </a:lnSpc>
              <a:spcAft>
                <a:spcPts val="600"/>
              </a:spcAft>
            </a:pPr>
            <a:r>
              <a:rPr lang="en-GB" sz="2800" b="1" dirty="0">
                <a:solidFill>
                  <a:srgbClr val="FFFFFF"/>
                </a:solidFill>
                <a:latin typeface="Bahnschrift" panose="020B0502040204020203" pitchFamily="34" charset="0"/>
                <a:ea typeface="Calibri" panose="020F0502020204030204" pitchFamily="34" charset="0"/>
                <a:cs typeface="Times New Roman" panose="02020603050405020304" pitchFamily="18" charset="0"/>
              </a:rPr>
              <a:t>STUDY CONCLUSIONS AND RECOMMENDATIONS</a:t>
            </a:r>
          </a:p>
        </p:txBody>
      </p:sp>
      <p:pic>
        <p:nvPicPr>
          <p:cNvPr id="11" name="Obraz 10" descr="logotypy">
            <a:extLst>
              <a:ext uri="{FF2B5EF4-FFF2-40B4-BE49-F238E27FC236}">
                <a16:creationId xmlns:a16="http://schemas.microsoft.com/office/drawing/2014/main" id="{51A9F7E5-1A73-1B3A-26FD-AE74D028C7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4047" y="54104"/>
            <a:ext cx="8486111" cy="1245530"/>
          </a:xfrm>
          <a:prstGeom prst="rect">
            <a:avLst/>
          </a:prstGeom>
          <a:noFill/>
          <a:ln>
            <a:noFill/>
          </a:ln>
        </p:spPr>
      </p:pic>
      <p:pic>
        <p:nvPicPr>
          <p:cNvPr id="12" name="Obraz 11" descr="Ecorys - Jobs.ps">
            <a:extLst>
              <a:ext uri="{FF2B5EF4-FFF2-40B4-BE49-F238E27FC236}">
                <a16:creationId xmlns:a16="http://schemas.microsoft.com/office/drawing/2014/main" id="{D685222A-D044-37B5-FFDE-1A3437BADC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Tree>
    <p:extLst>
      <p:ext uri="{BB962C8B-B14F-4D97-AF65-F5344CB8AC3E}">
        <p14:creationId xmlns:p14="http://schemas.microsoft.com/office/powerpoint/2010/main" val="488373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41EE2DAC-5BD1-AB7A-0904-96CD4D21912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graphicFrame>
        <p:nvGraphicFramePr>
          <p:cNvPr id="4" name="Symbol zastępczy zawartości 3">
            <a:extLst>
              <a:ext uri="{FF2B5EF4-FFF2-40B4-BE49-F238E27FC236}">
                <a16:creationId xmlns:a16="http://schemas.microsoft.com/office/drawing/2014/main" id="{2288E672-D27D-FC13-5F7E-519BF6247933}"/>
              </a:ext>
            </a:extLst>
          </p:cNvPr>
          <p:cNvGraphicFramePr>
            <a:graphicFrameLocks noGrp="1"/>
          </p:cNvGraphicFramePr>
          <p:nvPr>
            <p:ph idx="1"/>
            <p:extLst>
              <p:ext uri="{D42A27DB-BD31-4B8C-83A1-F6EECF244321}">
                <p14:modId xmlns:p14="http://schemas.microsoft.com/office/powerpoint/2010/main" val="3830894099"/>
              </p:ext>
            </p:extLst>
          </p:nvPr>
        </p:nvGraphicFramePr>
        <p:xfrm>
          <a:off x="368642" y="1842226"/>
          <a:ext cx="11382632" cy="3860610"/>
        </p:xfrm>
        <a:graphic>
          <a:graphicData uri="http://schemas.openxmlformats.org/drawingml/2006/table">
            <a:tbl>
              <a:tblPr firstRow="1" firstCol="1" bandRow="1">
                <a:tableStyleId>{0505E3EF-67EA-436B-97B2-0124C06EBD24}</a:tableStyleId>
              </a:tblPr>
              <a:tblGrid>
                <a:gridCol w="2010776">
                  <a:extLst>
                    <a:ext uri="{9D8B030D-6E8A-4147-A177-3AD203B41FA5}">
                      <a16:colId xmlns:a16="http://schemas.microsoft.com/office/drawing/2014/main" val="1762701374"/>
                    </a:ext>
                  </a:extLst>
                </a:gridCol>
                <a:gridCol w="2480787">
                  <a:extLst>
                    <a:ext uri="{9D8B030D-6E8A-4147-A177-3AD203B41FA5}">
                      <a16:colId xmlns:a16="http://schemas.microsoft.com/office/drawing/2014/main" val="1409244758"/>
                    </a:ext>
                  </a:extLst>
                </a:gridCol>
                <a:gridCol w="2042582">
                  <a:extLst>
                    <a:ext uri="{9D8B030D-6E8A-4147-A177-3AD203B41FA5}">
                      <a16:colId xmlns:a16="http://schemas.microsoft.com/office/drawing/2014/main" val="2597455927"/>
                    </a:ext>
                  </a:extLst>
                </a:gridCol>
                <a:gridCol w="2113263">
                  <a:extLst>
                    <a:ext uri="{9D8B030D-6E8A-4147-A177-3AD203B41FA5}">
                      <a16:colId xmlns:a16="http://schemas.microsoft.com/office/drawing/2014/main" val="2456079793"/>
                    </a:ext>
                  </a:extLst>
                </a:gridCol>
                <a:gridCol w="2735224">
                  <a:extLst>
                    <a:ext uri="{9D8B030D-6E8A-4147-A177-3AD203B41FA5}">
                      <a16:colId xmlns:a16="http://schemas.microsoft.com/office/drawing/2014/main" val="1169235810"/>
                    </a:ext>
                  </a:extLst>
                </a:gridCol>
              </a:tblGrid>
              <a:tr h="94299">
                <a:tc>
                  <a:txBody>
                    <a:bodyPr/>
                    <a:lstStyle/>
                    <a:p>
                      <a:pPr algn="l">
                        <a:lnSpc>
                          <a:spcPct val="107000"/>
                        </a:lnSpc>
                        <a:spcAft>
                          <a:spcPts val="800"/>
                        </a:spcAft>
                      </a:pPr>
                      <a:r>
                        <a:rPr lang="en-GB" sz="1400" dirty="0"/>
                        <a:t>Identified problem</a:t>
                      </a:r>
                    </a:p>
                  </a:txBody>
                  <a:tcPr marL="9113" marR="9113" marT="0" marB="0" anchor="ctr"/>
                </a:tc>
                <a:tc>
                  <a:txBody>
                    <a:bodyPr/>
                    <a:lstStyle/>
                    <a:p>
                      <a:pPr algn="l">
                        <a:lnSpc>
                          <a:spcPct val="107000"/>
                        </a:lnSpc>
                        <a:spcAft>
                          <a:spcPts val="800"/>
                        </a:spcAft>
                      </a:pPr>
                      <a:r>
                        <a:rPr lang="en-GB" sz="1400" dirty="0"/>
                        <a:t>Conclusion</a:t>
                      </a:r>
                    </a:p>
                  </a:txBody>
                  <a:tcPr marL="9113" marR="9113" marT="0" marB="0" anchor="ctr"/>
                </a:tc>
                <a:tc>
                  <a:txBody>
                    <a:bodyPr/>
                    <a:lstStyle/>
                    <a:p>
                      <a:pPr algn="ctr">
                        <a:lnSpc>
                          <a:spcPct val="107000"/>
                        </a:lnSpc>
                        <a:spcAft>
                          <a:spcPts val="800"/>
                        </a:spcAft>
                      </a:pPr>
                      <a:r>
                        <a:rPr lang="en-GB" sz="1400" dirty="0"/>
                        <a:t>Recommendation</a:t>
                      </a:r>
                    </a:p>
                  </a:txBody>
                  <a:tcPr marL="9113" marR="9113" marT="0" marB="0" anchor="ctr"/>
                </a:tc>
                <a:tc>
                  <a:txBody>
                    <a:bodyPr/>
                    <a:lstStyle/>
                    <a:p>
                      <a:pPr algn="l">
                        <a:lnSpc>
                          <a:spcPct val="107000"/>
                        </a:lnSpc>
                        <a:spcAft>
                          <a:spcPts val="800"/>
                        </a:spcAft>
                      </a:pPr>
                      <a:r>
                        <a:rPr lang="en-GB" sz="1400" dirty="0"/>
                        <a:t>How to implement the recommendation</a:t>
                      </a:r>
                    </a:p>
                  </a:txBody>
                  <a:tcPr marL="9113" marR="9113" marT="0" marB="0" anchor="ctr"/>
                </a:tc>
                <a:tc>
                  <a:txBody>
                    <a:bodyPr/>
                    <a:lstStyle/>
                    <a:p>
                      <a:pPr algn="l">
                        <a:lnSpc>
                          <a:spcPct val="107000"/>
                        </a:lnSpc>
                        <a:spcAft>
                          <a:spcPts val="800"/>
                        </a:spcAft>
                      </a:pPr>
                      <a:r>
                        <a:rPr lang="en-GB" sz="1400" dirty="0"/>
                        <a:t>Expected effect of implementing the recommendation</a:t>
                      </a:r>
                    </a:p>
                  </a:txBody>
                  <a:tcPr marL="9113" marR="9113" marT="0" marB="0" anchor="ctr"/>
                </a:tc>
                <a:extLst>
                  <a:ext uri="{0D108BD9-81ED-4DB2-BD59-A6C34878D82A}">
                    <a16:rowId xmlns:a16="http://schemas.microsoft.com/office/drawing/2014/main" val="702652181"/>
                  </a:ext>
                </a:extLst>
              </a:tr>
              <a:tr h="571066">
                <a:tc>
                  <a:txBody>
                    <a:bodyPr/>
                    <a:lstStyle/>
                    <a:p>
                      <a:pPr algn="l">
                        <a:lnSpc>
                          <a:spcPct val="107000"/>
                        </a:lnSpc>
                        <a:spcAft>
                          <a:spcPts val="800"/>
                        </a:spcAft>
                      </a:pPr>
                      <a:r>
                        <a:rPr lang="en-GB" sz="1400" dirty="0"/>
                        <a:t>High level of territorial concentration of support</a:t>
                      </a:r>
                    </a:p>
                  </a:txBody>
                  <a:tcPr marL="9113" marR="9113" marT="0" marB="0"/>
                </a:tc>
                <a:tc>
                  <a:txBody>
                    <a:bodyPr/>
                    <a:lstStyle/>
                    <a:p>
                      <a:pPr algn="l">
                        <a:lnSpc>
                          <a:spcPct val="107000"/>
                        </a:lnSpc>
                        <a:spcAft>
                          <a:spcPts val="800"/>
                        </a:spcAft>
                      </a:pPr>
                      <a:r>
                        <a:rPr lang="en-GB" sz="1400" dirty="0"/>
                        <a:t>A high level of support concentration is observed in the Programme. The support focuses primarily on Polish cities with poviat rights and 3 Ukrainian regions. It is also concentrated in large localities with more than 100,000 inhabitants (especially on the Ukrainian side). In addition, there are white spots (places where not even a single project from the Programme has been implemented) in the support area, even in the case of localities close to the border.</a:t>
                      </a:r>
                    </a:p>
                  </a:txBody>
                  <a:tcPr marL="9113" marR="9113" marT="0" marB="0"/>
                </a:tc>
                <a:tc>
                  <a:txBody>
                    <a:bodyPr/>
                    <a:lstStyle/>
                    <a:p>
                      <a:pPr algn="l">
                        <a:lnSpc>
                          <a:spcPct val="107000"/>
                        </a:lnSpc>
                        <a:spcAft>
                          <a:spcPts val="800"/>
                        </a:spcAft>
                      </a:pPr>
                      <a:r>
                        <a:rPr lang="en-GB" sz="1400" dirty="0"/>
                        <a:t>It is recommended to introduce mechanisms to promote an even distribution of support.</a:t>
                      </a:r>
                    </a:p>
                  </a:txBody>
                  <a:tcPr marL="9113" marR="9113" marT="0" marB="0"/>
                </a:tc>
                <a:tc>
                  <a:txBody>
                    <a:bodyPr/>
                    <a:lstStyle/>
                    <a:p>
                      <a:pPr algn="l">
                        <a:lnSpc>
                          <a:spcPct val="107000"/>
                        </a:lnSpc>
                        <a:spcAft>
                          <a:spcPts val="800"/>
                        </a:spcAft>
                      </a:pPr>
                      <a:r>
                        <a:rPr lang="en-GB" sz="1400" dirty="0"/>
                        <a:t>The mechanisms should be implemented in the form of promotion (e.g. providing additional scoring at the application assessment stage) for projects in which at least one of the entities participating in the project consortium represents an entity based in a poviat near the border.</a:t>
                      </a:r>
                    </a:p>
                  </a:txBody>
                  <a:tcPr marL="9113" marR="9113" marT="0" marB="0"/>
                </a:tc>
                <a:tc>
                  <a:txBody>
                    <a:bodyPr/>
                    <a:lstStyle/>
                    <a:p>
                      <a:pPr marL="342900" lvl="0" indent="-342900" algn="l">
                        <a:lnSpc>
                          <a:spcPct val="107000"/>
                        </a:lnSpc>
                        <a:spcAft>
                          <a:spcPts val="800"/>
                        </a:spcAft>
                        <a:buFont typeface="Symbol" panose="05050102010706020507" pitchFamily="18" charset="2"/>
                        <a:buChar char=""/>
                      </a:pPr>
                      <a:r>
                        <a:rPr lang="en-GB" sz="1400" dirty="0"/>
                        <a:t>Increased representation of poviats and gminas, which are currently white spots. </a:t>
                      </a:r>
                    </a:p>
                    <a:p>
                      <a:pPr marL="342900" lvl="0" indent="-342900" algn="l">
                        <a:lnSpc>
                          <a:spcPct val="107000"/>
                        </a:lnSpc>
                        <a:spcAft>
                          <a:spcPts val="800"/>
                        </a:spcAft>
                        <a:buFont typeface="Symbol" panose="05050102010706020507" pitchFamily="18" charset="2"/>
                        <a:buChar char=""/>
                      </a:pPr>
                      <a:r>
                        <a:rPr lang="en-GB" sz="1400" dirty="0"/>
                        <a:t>Greater proportionality in the distribution of support across the area.</a:t>
                      </a:r>
                    </a:p>
                  </a:txBody>
                  <a:tcPr marL="9113" marR="9113" marT="0" marB="0"/>
                </a:tc>
                <a:extLst>
                  <a:ext uri="{0D108BD9-81ED-4DB2-BD59-A6C34878D82A}">
                    <a16:rowId xmlns:a16="http://schemas.microsoft.com/office/drawing/2014/main" val="211653859"/>
                  </a:ext>
                </a:extLst>
              </a:tr>
            </a:tbl>
          </a:graphicData>
        </a:graphic>
      </p:graphicFrame>
      <p:sp>
        <p:nvSpPr>
          <p:cNvPr id="8" name="Tytuł 1">
            <a:extLst>
              <a:ext uri="{FF2B5EF4-FFF2-40B4-BE49-F238E27FC236}">
                <a16:creationId xmlns:a16="http://schemas.microsoft.com/office/drawing/2014/main" id="{58215F0B-50C7-C282-AE6A-D9FEABEB766C}"/>
              </a:ext>
            </a:extLst>
          </p:cNvPr>
          <p:cNvSpPr>
            <a:spLocks noGrp="1"/>
          </p:cNvSpPr>
          <p:nvPr>
            <p:ph type="title"/>
          </p:nvPr>
        </p:nvSpPr>
        <p:spPr>
          <a:xfrm>
            <a:off x="0" y="365125"/>
            <a:ext cx="7216346" cy="1325563"/>
          </a:xfrm>
        </p:spPr>
        <p:txBody>
          <a:bodyPr>
            <a:normAutofit/>
          </a:bodyPr>
          <a:lstStyle/>
          <a:p>
            <a:pPr algn="ctr"/>
            <a:r>
              <a:rPr lang="en-GB" b="1" dirty="0">
                <a:solidFill>
                  <a:schemeClr val="bg1"/>
                </a:solidFill>
              </a:rPr>
              <a:t>CONCLUSIONS AND RECOMMENDATIONS (1)</a:t>
            </a:r>
          </a:p>
        </p:txBody>
      </p:sp>
      <p:pic>
        <p:nvPicPr>
          <p:cNvPr id="12" name="Obraz 11" descr="Ecorys - Jobs.ps">
            <a:extLst>
              <a:ext uri="{FF2B5EF4-FFF2-40B4-BE49-F238E27FC236}">
                <a16:creationId xmlns:a16="http://schemas.microsoft.com/office/drawing/2014/main" id="{C8C5E257-6E69-9C7D-F965-7C1B6EF8C5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Tree>
    <p:extLst>
      <p:ext uri="{BB962C8B-B14F-4D97-AF65-F5344CB8AC3E}">
        <p14:creationId xmlns:p14="http://schemas.microsoft.com/office/powerpoint/2010/main" val="388663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41EE2DAC-5BD1-AB7A-0904-96CD4D21912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graphicFrame>
        <p:nvGraphicFramePr>
          <p:cNvPr id="4" name="Symbol zastępczy zawartości 3">
            <a:extLst>
              <a:ext uri="{FF2B5EF4-FFF2-40B4-BE49-F238E27FC236}">
                <a16:creationId xmlns:a16="http://schemas.microsoft.com/office/drawing/2014/main" id="{2288E672-D27D-FC13-5F7E-519BF6247933}"/>
              </a:ext>
            </a:extLst>
          </p:cNvPr>
          <p:cNvGraphicFramePr>
            <a:graphicFrameLocks noGrp="1"/>
          </p:cNvGraphicFramePr>
          <p:nvPr>
            <p:ph idx="1"/>
            <p:extLst>
              <p:ext uri="{D42A27DB-BD31-4B8C-83A1-F6EECF244321}">
                <p14:modId xmlns:p14="http://schemas.microsoft.com/office/powerpoint/2010/main" val="3437102855"/>
              </p:ext>
            </p:extLst>
          </p:nvPr>
        </p:nvGraphicFramePr>
        <p:xfrm>
          <a:off x="172995" y="1842226"/>
          <a:ext cx="11738920" cy="4167280"/>
        </p:xfrm>
        <a:graphic>
          <a:graphicData uri="http://schemas.openxmlformats.org/drawingml/2006/table">
            <a:tbl>
              <a:tblPr firstRow="1" firstCol="1" bandRow="1">
                <a:tableStyleId>{0505E3EF-67EA-436B-97B2-0124C06EBD24}</a:tableStyleId>
              </a:tblPr>
              <a:tblGrid>
                <a:gridCol w="1754659">
                  <a:extLst>
                    <a:ext uri="{9D8B030D-6E8A-4147-A177-3AD203B41FA5}">
                      <a16:colId xmlns:a16="http://schemas.microsoft.com/office/drawing/2014/main" val="1762701374"/>
                    </a:ext>
                  </a:extLst>
                </a:gridCol>
                <a:gridCol w="2877495">
                  <a:extLst>
                    <a:ext uri="{9D8B030D-6E8A-4147-A177-3AD203B41FA5}">
                      <a16:colId xmlns:a16="http://schemas.microsoft.com/office/drawing/2014/main" val="1409244758"/>
                    </a:ext>
                  </a:extLst>
                </a:gridCol>
                <a:gridCol w="2106516">
                  <a:extLst>
                    <a:ext uri="{9D8B030D-6E8A-4147-A177-3AD203B41FA5}">
                      <a16:colId xmlns:a16="http://schemas.microsoft.com/office/drawing/2014/main" val="2597455927"/>
                    </a:ext>
                  </a:extLst>
                </a:gridCol>
                <a:gridCol w="2179410">
                  <a:extLst>
                    <a:ext uri="{9D8B030D-6E8A-4147-A177-3AD203B41FA5}">
                      <a16:colId xmlns:a16="http://schemas.microsoft.com/office/drawing/2014/main" val="2456079793"/>
                    </a:ext>
                  </a:extLst>
                </a:gridCol>
                <a:gridCol w="2820840">
                  <a:extLst>
                    <a:ext uri="{9D8B030D-6E8A-4147-A177-3AD203B41FA5}">
                      <a16:colId xmlns:a16="http://schemas.microsoft.com/office/drawing/2014/main" val="1169235810"/>
                    </a:ext>
                  </a:extLst>
                </a:gridCol>
              </a:tblGrid>
              <a:tr h="405277">
                <a:tc>
                  <a:txBody>
                    <a:bodyPr/>
                    <a:lstStyle/>
                    <a:p>
                      <a:pPr algn="l">
                        <a:lnSpc>
                          <a:spcPct val="107000"/>
                        </a:lnSpc>
                        <a:spcAft>
                          <a:spcPts val="800"/>
                        </a:spcAft>
                      </a:pPr>
                      <a:r>
                        <a:rPr lang="en-GB" sz="1400" dirty="0"/>
                        <a:t>Identified problem</a:t>
                      </a:r>
                    </a:p>
                  </a:txBody>
                  <a:tcPr marL="9113" marR="9113" marT="0" marB="0" anchor="ctr"/>
                </a:tc>
                <a:tc>
                  <a:txBody>
                    <a:bodyPr/>
                    <a:lstStyle/>
                    <a:p>
                      <a:pPr algn="l">
                        <a:lnSpc>
                          <a:spcPct val="107000"/>
                        </a:lnSpc>
                        <a:spcAft>
                          <a:spcPts val="800"/>
                        </a:spcAft>
                      </a:pPr>
                      <a:r>
                        <a:rPr lang="en-GB" sz="1400" dirty="0"/>
                        <a:t>Conclusion</a:t>
                      </a:r>
                    </a:p>
                  </a:txBody>
                  <a:tcPr marL="9113" marR="9113" marT="0" marB="0" anchor="ctr"/>
                </a:tc>
                <a:tc>
                  <a:txBody>
                    <a:bodyPr/>
                    <a:lstStyle/>
                    <a:p>
                      <a:pPr algn="ctr">
                        <a:lnSpc>
                          <a:spcPct val="107000"/>
                        </a:lnSpc>
                        <a:spcAft>
                          <a:spcPts val="800"/>
                        </a:spcAft>
                      </a:pPr>
                      <a:r>
                        <a:rPr lang="en-GB" sz="1400" dirty="0"/>
                        <a:t>Recommendation</a:t>
                      </a:r>
                    </a:p>
                  </a:txBody>
                  <a:tcPr marL="9113" marR="9113" marT="0" marB="0" anchor="ctr"/>
                </a:tc>
                <a:tc>
                  <a:txBody>
                    <a:bodyPr/>
                    <a:lstStyle/>
                    <a:p>
                      <a:pPr algn="l">
                        <a:lnSpc>
                          <a:spcPct val="107000"/>
                        </a:lnSpc>
                        <a:spcAft>
                          <a:spcPts val="800"/>
                        </a:spcAft>
                      </a:pPr>
                      <a:r>
                        <a:rPr lang="en-GB" sz="1400" dirty="0"/>
                        <a:t>How to implement the recommendation</a:t>
                      </a:r>
                    </a:p>
                  </a:txBody>
                  <a:tcPr marL="9113" marR="9113" marT="0" marB="0" anchor="ctr"/>
                </a:tc>
                <a:tc>
                  <a:txBody>
                    <a:bodyPr/>
                    <a:lstStyle/>
                    <a:p>
                      <a:pPr algn="l">
                        <a:lnSpc>
                          <a:spcPct val="107000"/>
                        </a:lnSpc>
                        <a:spcAft>
                          <a:spcPts val="800"/>
                        </a:spcAft>
                      </a:pPr>
                      <a:r>
                        <a:rPr lang="en-GB" sz="1400" dirty="0"/>
                        <a:t>Expected effect of implementing the recommendation</a:t>
                      </a:r>
                    </a:p>
                  </a:txBody>
                  <a:tcPr marL="9113" marR="9113" marT="0" marB="0" anchor="ctr"/>
                </a:tc>
                <a:extLst>
                  <a:ext uri="{0D108BD9-81ED-4DB2-BD59-A6C34878D82A}">
                    <a16:rowId xmlns:a16="http://schemas.microsoft.com/office/drawing/2014/main" val="702652181"/>
                  </a:ext>
                </a:extLst>
              </a:tr>
              <a:tr h="3720811">
                <a:tc>
                  <a:txBody>
                    <a:bodyPr/>
                    <a:lstStyle/>
                    <a:p>
                      <a:pPr algn="l">
                        <a:lnSpc>
                          <a:spcPct val="107000"/>
                        </a:lnSpc>
                        <a:spcAft>
                          <a:spcPts val="800"/>
                        </a:spcAft>
                      </a:pPr>
                      <a:r>
                        <a:rPr lang="en-GB" sz="1400" dirty="0"/>
                        <a:t>Loss of ties with partners in Belarus</a:t>
                      </a:r>
                    </a:p>
                  </a:txBody>
                  <a:tcPr marL="9113" marR="9113" marT="0" marB="0"/>
                </a:tc>
                <a:tc>
                  <a:txBody>
                    <a:bodyPr/>
                    <a:lstStyle/>
                    <a:p>
                      <a:pPr algn="l">
                        <a:lnSpc>
                          <a:spcPct val="107000"/>
                        </a:lnSpc>
                        <a:spcAft>
                          <a:spcPts val="800"/>
                        </a:spcAft>
                      </a:pPr>
                      <a:r>
                        <a:rPr lang="en-GB" sz="1400" dirty="0"/>
                        <a:t>Entities from Belarus represented the smallest group of beneficiaries, both among leaders and partners. Nevertheless, the loss of ties affects the prospects for cross-border cooperation in the support area. The established partnerships, albeit relatively few in number, have disintegrated and, as a consequence, it is not possible to respond jointly to cross-border challenges and threats. Some form of compensation to make up for the project vacuum may be the inclusion of the support area in other cooperation programmes.</a:t>
                      </a:r>
                    </a:p>
                  </a:txBody>
                  <a:tcPr marL="9113" marR="9113" marT="0" marB="0"/>
                </a:tc>
                <a:tc>
                  <a:txBody>
                    <a:bodyPr/>
                    <a:lstStyle/>
                    <a:p>
                      <a:pPr algn="l">
                        <a:lnSpc>
                          <a:spcPct val="107000"/>
                        </a:lnSpc>
                        <a:spcAft>
                          <a:spcPts val="800"/>
                        </a:spcAft>
                      </a:pPr>
                      <a:r>
                        <a:rPr lang="en-GB" sz="1400" dirty="0"/>
                        <a:t>It is recommended that the Łomża sub-region, included in the eligible area of the programme by virtue of EC Implementing Decision 2023/1638 of 14 August 2023, is maintained as part of the Lithuania-Poland INTERREG Programme 2021-2027.</a:t>
                      </a:r>
                    </a:p>
                  </a:txBody>
                  <a:tcPr marL="9113" marR="9113" marT="0" marB="0"/>
                </a:tc>
                <a:tc>
                  <a:txBody>
                    <a:bodyPr/>
                    <a:lstStyle/>
                    <a:p>
                      <a:pPr algn="l">
                        <a:lnSpc>
                          <a:spcPct val="107000"/>
                        </a:lnSpc>
                        <a:spcAft>
                          <a:spcPts val="800"/>
                        </a:spcAft>
                      </a:pPr>
                      <a:r>
                        <a:rPr lang="en-GB" sz="1400" dirty="0"/>
                        <a:t>It is recommended to preserve the current form of the Lithuania-Poland INTERREG Programme 2021-2027 in terms of the extent of support on the Polish side.</a:t>
                      </a:r>
                    </a:p>
                  </a:txBody>
                  <a:tcPr marL="9113" marR="9113" marT="0" marB="0"/>
                </a:tc>
                <a:tc>
                  <a:txBody>
                    <a:bodyPr/>
                    <a:lstStyle/>
                    <a:p>
                      <a:pPr algn="l">
                        <a:lnSpc>
                          <a:spcPct val="107000"/>
                        </a:lnSpc>
                        <a:spcAft>
                          <a:spcPts val="800"/>
                        </a:spcAft>
                      </a:pPr>
                      <a:r>
                        <a:rPr lang="en-GB" sz="1400" dirty="0"/>
                        <a:t>Inclusion of sub-regions which have lost partners from Belarus in other cross-border, trans-regional and inter-regional programmes.</a:t>
                      </a:r>
                    </a:p>
                  </a:txBody>
                  <a:tcPr marL="9113" marR="9113" marT="0" marB="0"/>
                </a:tc>
                <a:extLst>
                  <a:ext uri="{0D108BD9-81ED-4DB2-BD59-A6C34878D82A}">
                    <a16:rowId xmlns:a16="http://schemas.microsoft.com/office/drawing/2014/main" val="977798630"/>
                  </a:ext>
                </a:extLst>
              </a:tr>
            </a:tbl>
          </a:graphicData>
        </a:graphic>
      </p:graphicFrame>
      <p:sp>
        <p:nvSpPr>
          <p:cNvPr id="8" name="Tytuł 1">
            <a:extLst>
              <a:ext uri="{FF2B5EF4-FFF2-40B4-BE49-F238E27FC236}">
                <a16:creationId xmlns:a16="http://schemas.microsoft.com/office/drawing/2014/main" id="{58215F0B-50C7-C282-AE6A-D9FEABEB766C}"/>
              </a:ext>
            </a:extLst>
          </p:cNvPr>
          <p:cNvSpPr>
            <a:spLocks noGrp="1"/>
          </p:cNvSpPr>
          <p:nvPr>
            <p:ph type="title"/>
          </p:nvPr>
        </p:nvSpPr>
        <p:spPr>
          <a:xfrm>
            <a:off x="0" y="365125"/>
            <a:ext cx="7216346" cy="1325563"/>
          </a:xfrm>
        </p:spPr>
        <p:txBody>
          <a:bodyPr>
            <a:normAutofit/>
          </a:bodyPr>
          <a:lstStyle/>
          <a:p>
            <a:pPr algn="ctr"/>
            <a:r>
              <a:rPr lang="en-GB" b="1" dirty="0">
                <a:solidFill>
                  <a:schemeClr val="bg1"/>
                </a:solidFill>
              </a:rPr>
              <a:t>CONCLUSIONS AND RECOMMENDATIONS (2)</a:t>
            </a:r>
          </a:p>
        </p:txBody>
      </p:sp>
      <p:pic>
        <p:nvPicPr>
          <p:cNvPr id="2" name="Obraz 1" descr="Ecorys - Jobs.ps">
            <a:extLst>
              <a:ext uri="{FF2B5EF4-FFF2-40B4-BE49-F238E27FC236}">
                <a16:creationId xmlns:a16="http://schemas.microsoft.com/office/drawing/2014/main" id="{7B78C106-DF27-D626-4F6B-702A0D74DA6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Tree>
    <p:extLst>
      <p:ext uri="{BB962C8B-B14F-4D97-AF65-F5344CB8AC3E}">
        <p14:creationId xmlns:p14="http://schemas.microsoft.com/office/powerpoint/2010/main" val="2145684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41EE2DAC-5BD1-AB7A-0904-96CD4D21912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graphicFrame>
        <p:nvGraphicFramePr>
          <p:cNvPr id="4" name="Symbol zastępczy zawartości 3">
            <a:extLst>
              <a:ext uri="{FF2B5EF4-FFF2-40B4-BE49-F238E27FC236}">
                <a16:creationId xmlns:a16="http://schemas.microsoft.com/office/drawing/2014/main" id="{2288E672-D27D-FC13-5F7E-519BF6247933}"/>
              </a:ext>
            </a:extLst>
          </p:cNvPr>
          <p:cNvGraphicFramePr>
            <a:graphicFrameLocks noGrp="1"/>
          </p:cNvGraphicFramePr>
          <p:nvPr>
            <p:ph idx="1"/>
            <p:extLst>
              <p:ext uri="{D42A27DB-BD31-4B8C-83A1-F6EECF244321}">
                <p14:modId xmlns:p14="http://schemas.microsoft.com/office/powerpoint/2010/main" val="3523425856"/>
              </p:ext>
            </p:extLst>
          </p:nvPr>
        </p:nvGraphicFramePr>
        <p:xfrm>
          <a:off x="172995" y="1842226"/>
          <a:ext cx="11738920" cy="3114040"/>
        </p:xfrm>
        <a:graphic>
          <a:graphicData uri="http://schemas.openxmlformats.org/drawingml/2006/table">
            <a:tbl>
              <a:tblPr firstRow="1" firstCol="1" bandRow="1">
                <a:tableStyleId>{0505E3EF-67EA-436B-97B2-0124C06EBD24}</a:tableStyleId>
              </a:tblPr>
              <a:tblGrid>
                <a:gridCol w="2073716">
                  <a:extLst>
                    <a:ext uri="{9D8B030D-6E8A-4147-A177-3AD203B41FA5}">
                      <a16:colId xmlns:a16="http://schemas.microsoft.com/office/drawing/2014/main" val="1762701374"/>
                    </a:ext>
                  </a:extLst>
                </a:gridCol>
                <a:gridCol w="3449754">
                  <a:extLst>
                    <a:ext uri="{9D8B030D-6E8A-4147-A177-3AD203B41FA5}">
                      <a16:colId xmlns:a16="http://schemas.microsoft.com/office/drawing/2014/main" val="1409244758"/>
                    </a:ext>
                  </a:extLst>
                </a:gridCol>
                <a:gridCol w="1927654">
                  <a:extLst>
                    <a:ext uri="{9D8B030D-6E8A-4147-A177-3AD203B41FA5}">
                      <a16:colId xmlns:a16="http://schemas.microsoft.com/office/drawing/2014/main" val="2597455927"/>
                    </a:ext>
                  </a:extLst>
                </a:gridCol>
                <a:gridCol w="1915297">
                  <a:extLst>
                    <a:ext uri="{9D8B030D-6E8A-4147-A177-3AD203B41FA5}">
                      <a16:colId xmlns:a16="http://schemas.microsoft.com/office/drawing/2014/main" val="2456079793"/>
                    </a:ext>
                  </a:extLst>
                </a:gridCol>
                <a:gridCol w="2372499">
                  <a:extLst>
                    <a:ext uri="{9D8B030D-6E8A-4147-A177-3AD203B41FA5}">
                      <a16:colId xmlns:a16="http://schemas.microsoft.com/office/drawing/2014/main" val="1169235810"/>
                    </a:ext>
                  </a:extLst>
                </a:gridCol>
              </a:tblGrid>
              <a:tr h="94299">
                <a:tc>
                  <a:txBody>
                    <a:bodyPr/>
                    <a:lstStyle/>
                    <a:p>
                      <a:pPr algn="l">
                        <a:lnSpc>
                          <a:spcPct val="107000"/>
                        </a:lnSpc>
                        <a:spcAft>
                          <a:spcPts val="800"/>
                        </a:spcAft>
                      </a:pPr>
                      <a:r>
                        <a:rPr lang="en-GB" sz="1200" dirty="0"/>
                        <a:t>Identified problem</a:t>
                      </a:r>
                    </a:p>
                  </a:txBody>
                  <a:tcPr marL="9113" marR="9113" marT="0" marB="0" anchor="ctr"/>
                </a:tc>
                <a:tc>
                  <a:txBody>
                    <a:bodyPr/>
                    <a:lstStyle/>
                    <a:p>
                      <a:pPr algn="l">
                        <a:lnSpc>
                          <a:spcPct val="107000"/>
                        </a:lnSpc>
                        <a:spcAft>
                          <a:spcPts val="800"/>
                        </a:spcAft>
                      </a:pPr>
                      <a:r>
                        <a:rPr lang="en-GB" sz="1200" dirty="0"/>
                        <a:t>Conclusion</a:t>
                      </a:r>
                    </a:p>
                  </a:txBody>
                  <a:tcPr marL="9113" marR="9113" marT="0" marB="0" anchor="ctr"/>
                </a:tc>
                <a:tc>
                  <a:txBody>
                    <a:bodyPr/>
                    <a:lstStyle/>
                    <a:p>
                      <a:pPr algn="ctr">
                        <a:lnSpc>
                          <a:spcPct val="107000"/>
                        </a:lnSpc>
                        <a:spcAft>
                          <a:spcPts val="800"/>
                        </a:spcAft>
                      </a:pPr>
                      <a:r>
                        <a:rPr lang="en-GB" sz="1200" dirty="0"/>
                        <a:t>Recommendation</a:t>
                      </a:r>
                    </a:p>
                  </a:txBody>
                  <a:tcPr marL="9113" marR="9113" marT="0" marB="0" anchor="ctr"/>
                </a:tc>
                <a:tc>
                  <a:txBody>
                    <a:bodyPr/>
                    <a:lstStyle/>
                    <a:p>
                      <a:pPr algn="l">
                        <a:lnSpc>
                          <a:spcPct val="107000"/>
                        </a:lnSpc>
                        <a:spcAft>
                          <a:spcPts val="800"/>
                        </a:spcAft>
                      </a:pPr>
                      <a:r>
                        <a:rPr lang="en-GB" sz="1200" dirty="0"/>
                        <a:t>How to implement the recommendation</a:t>
                      </a:r>
                    </a:p>
                  </a:txBody>
                  <a:tcPr marL="9113" marR="9113" marT="0" marB="0" anchor="ctr"/>
                </a:tc>
                <a:tc>
                  <a:txBody>
                    <a:bodyPr/>
                    <a:lstStyle/>
                    <a:p>
                      <a:pPr algn="l">
                        <a:lnSpc>
                          <a:spcPct val="107000"/>
                        </a:lnSpc>
                        <a:spcAft>
                          <a:spcPts val="800"/>
                        </a:spcAft>
                      </a:pPr>
                      <a:r>
                        <a:rPr lang="en-GB" sz="1200" dirty="0"/>
                        <a:t>Expected effect of implementing the recommendation</a:t>
                      </a:r>
                    </a:p>
                  </a:txBody>
                  <a:tcPr marL="9113" marR="9113" marT="0" marB="0" anchor="ctr"/>
                </a:tc>
                <a:extLst>
                  <a:ext uri="{0D108BD9-81ED-4DB2-BD59-A6C34878D82A}">
                    <a16:rowId xmlns:a16="http://schemas.microsoft.com/office/drawing/2014/main" val="702652181"/>
                  </a:ext>
                </a:extLst>
              </a:tr>
              <a:tr h="904802">
                <a:tc>
                  <a:txBody>
                    <a:bodyPr/>
                    <a:lstStyle/>
                    <a:p>
                      <a:pPr algn="l">
                        <a:lnSpc>
                          <a:spcPct val="107000"/>
                        </a:lnSpc>
                        <a:spcAft>
                          <a:spcPts val="800"/>
                        </a:spcAft>
                      </a:pPr>
                      <a:r>
                        <a:rPr lang="en-GB" sz="1200" dirty="0"/>
                        <a:t>Challenges in supporting cross-border environmental projects</a:t>
                      </a:r>
                    </a:p>
                  </a:txBody>
                  <a:tcPr marL="9113" marR="9113" marT="0" marB="0"/>
                </a:tc>
                <a:tc>
                  <a:txBody>
                    <a:bodyPr/>
                    <a:lstStyle/>
                    <a:p>
                      <a:pPr algn="l">
                        <a:lnSpc>
                          <a:spcPct val="107000"/>
                        </a:lnSpc>
                        <a:spcAft>
                          <a:spcPts val="800"/>
                        </a:spcAft>
                      </a:pPr>
                      <a:r>
                        <a:rPr lang="en-GB" sz="1200" dirty="0"/>
                        <a:t>The study found significant interest from prospective applicants in water and sewerage infrastructure, and water management measures. This type of investment was particularly welcome in Ukraine. However, the Programme did not directly envisage this type of projects. Considering the significant needs in this area as well as the need to implement pilot projects in Ukraine on the introduction of EU standards in water and wastewater management, and in the area of nature conservation and biodiversity and rational management of natural resources, it is reasonable to finance such measures under the Interreg NEXT Programme Poland-Ukraine 2021-2027 and the new Programme after 2027. </a:t>
                      </a:r>
                    </a:p>
                  </a:txBody>
                  <a:tcPr marL="9113" marR="9113" marT="0" marB="0"/>
                </a:tc>
                <a:tc>
                  <a:txBody>
                    <a:bodyPr/>
                    <a:lstStyle/>
                    <a:p>
                      <a:pPr algn="l">
                        <a:lnSpc>
                          <a:spcPct val="107000"/>
                        </a:lnSpc>
                        <a:spcAft>
                          <a:spcPts val="800"/>
                        </a:spcAft>
                      </a:pPr>
                      <a:r>
                        <a:rPr lang="en-GB" sz="1200" dirty="0"/>
                        <a:t>It is recommended to continue to support joint cross-border measures in the area of the environment and the prevention of the negative effects of climate change in the following financial perspectives.</a:t>
                      </a:r>
                    </a:p>
                  </a:txBody>
                  <a:tcPr marL="9113" marR="9113" marT="0" marB="0"/>
                </a:tc>
                <a:tc>
                  <a:txBody>
                    <a:bodyPr/>
                    <a:lstStyle/>
                    <a:p>
                      <a:pPr algn="l">
                        <a:lnSpc>
                          <a:spcPct val="107000"/>
                        </a:lnSpc>
                        <a:spcAft>
                          <a:spcPts val="800"/>
                        </a:spcAft>
                      </a:pPr>
                      <a:r>
                        <a:rPr lang="en-GB" sz="1200" dirty="0"/>
                        <a:t>Establishing a priority concerning the environment and the prevention of the negative effects of climate change as part of the Interreg NEXT Programme Poland-Ukraine 2021-2027 and the new Programme after 2027.</a:t>
                      </a:r>
                    </a:p>
                  </a:txBody>
                  <a:tcPr marL="9113" marR="9113" marT="0" marB="0"/>
                </a:tc>
                <a:tc>
                  <a:txBody>
                    <a:bodyPr/>
                    <a:lstStyle/>
                    <a:p>
                      <a:pPr algn="l">
                        <a:lnSpc>
                          <a:spcPct val="107000"/>
                        </a:lnSpc>
                        <a:spcAft>
                          <a:spcPts val="800"/>
                        </a:spcAft>
                      </a:pPr>
                      <a:r>
                        <a:rPr lang="en-GB" sz="1200" dirty="0"/>
                        <a:t>Improving the state of the environment through cross-border projects on adaptation to climate change and the prevention of risks associated with natural disasters, water management, nature and biodiversity conservation and pollution reduction as part of the Interreg NEXT Programme Poland-Ukraine 2021-2027 and the new Programme after 2027.</a:t>
                      </a:r>
                    </a:p>
                  </a:txBody>
                  <a:tcPr marL="9113" marR="9113" marT="0" marB="0"/>
                </a:tc>
                <a:extLst>
                  <a:ext uri="{0D108BD9-81ED-4DB2-BD59-A6C34878D82A}">
                    <a16:rowId xmlns:a16="http://schemas.microsoft.com/office/drawing/2014/main" val="1901632956"/>
                  </a:ext>
                </a:extLst>
              </a:tr>
            </a:tbl>
          </a:graphicData>
        </a:graphic>
      </p:graphicFrame>
      <p:sp>
        <p:nvSpPr>
          <p:cNvPr id="8" name="Tytuł 1">
            <a:extLst>
              <a:ext uri="{FF2B5EF4-FFF2-40B4-BE49-F238E27FC236}">
                <a16:creationId xmlns:a16="http://schemas.microsoft.com/office/drawing/2014/main" id="{58215F0B-50C7-C282-AE6A-D9FEABEB766C}"/>
              </a:ext>
            </a:extLst>
          </p:cNvPr>
          <p:cNvSpPr>
            <a:spLocks noGrp="1"/>
          </p:cNvSpPr>
          <p:nvPr>
            <p:ph type="title"/>
          </p:nvPr>
        </p:nvSpPr>
        <p:spPr>
          <a:xfrm>
            <a:off x="0" y="365125"/>
            <a:ext cx="7216346" cy="1325563"/>
          </a:xfrm>
        </p:spPr>
        <p:txBody>
          <a:bodyPr>
            <a:normAutofit/>
          </a:bodyPr>
          <a:lstStyle/>
          <a:p>
            <a:pPr algn="ctr"/>
            <a:r>
              <a:rPr lang="en-GB" b="1" dirty="0">
                <a:solidFill>
                  <a:schemeClr val="bg1"/>
                </a:solidFill>
              </a:rPr>
              <a:t>CONCLUSIONS AND RECOMMENDATIONS (3)</a:t>
            </a:r>
          </a:p>
        </p:txBody>
      </p:sp>
      <p:pic>
        <p:nvPicPr>
          <p:cNvPr id="2" name="Obraz 1" descr="Ecorys - Jobs.ps">
            <a:extLst>
              <a:ext uri="{FF2B5EF4-FFF2-40B4-BE49-F238E27FC236}">
                <a16:creationId xmlns:a16="http://schemas.microsoft.com/office/drawing/2014/main" id="{7B78C106-DF27-D626-4F6B-702A0D74DA6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Tree>
    <p:extLst>
      <p:ext uri="{BB962C8B-B14F-4D97-AF65-F5344CB8AC3E}">
        <p14:creationId xmlns:p14="http://schemas.microsoft.com/office/powerpoint/2010/main" val="383933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E90AF62-0BEA-04AA-3FDF-FDABDB9E1EC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2" name="Tytuł 1">
            <a:extLst>
              <a:ext uri="{FF2B5EF4-FFF2-40B4-BE49-F238E27FC236}">
                <a16:creationId xmlns:a16="http://schemas.microsoft.com/office/drawing/2014/main" id="{AF99470E-9380-E2C1-F1C6-F2CFECC48D44}"/>
              </a:ext>
            </a:extLst>
          </p:cNvPr>
          <p:cNvSpPr>
            <a:spLocks noGrp="1"/>
          </p:cNvSpPr>
          <p:nvPr>
            <p:ph type="title"/>
          </p:nvPr>
        </p:nvSpPr>
        <p:spPr>
          <a:xfrm>
            <a:off x="0" y="365125"/>
            <a:ext cx="7216346" cy="1325563"/>
          </a:xfrm>
        </p:spPr>
        <p:txBody>
          <a:bodyPr/>
          <a:lstStyle/>
          <a:p>
            <a:pPr algn="ctr"/>
            <a:r>
              <a:rPr lang="en-GB" b="1" dirty="0">
                <a:solidFill>
                  <a:schemeClr val="bg1"/>
                </a:solidFill>
              </a:rPr>
              <a:t>STUDY METHODOLOGY</a:t>
            </a:r>
          </a:p>
        </p:txBody>
      </p:sp>
      <p:graphicFrame>
        <p:nvGraphicFramePr>
          <p:cNvPr id="5" name="Diagram 4" descr="Analizę desk research&#10;Badania CAWI/CATI&#10;Wywiady pogłębione &#10;Studia przypadków&#10;Metodę delficką&#10;Analizę sieci powiązań&#10;Kwerendę mediów&#10;Pomiar wskaźników rezultatu&#10;">
            <a:extLst>
              <a:ext uri="{FF2B5EF4-FFF2-40B4-BE49-F238E27FC236}">
                <a16:creationId xmlns:a16="http://schemas.microsoft.com/office/drawing/2014/main" id="{F37C6F73-774F-36EC-F2BB-C84EF91E7DB7}"/>
              </a:ext>
            </a:extLst>
          </p:cNvPr>
          <p:cNvGraphicFramePr/>
          <p:nvPr>
            <p:extLst>
              <p:ext uri="{D42A27DB-BD31-4B8C-83A1-F6EECF244321}">
                <p14:modId xmlns:p14="http://schemas.microsoft.com/office/powerpoint/2010/main" val="1823462319"/>
              </p:ext>
            </p:extLst>
          </p:nvPr>
        </p:nvGraphicFramePr>
        <p:xfrm>
          <a:off x="906162" y="2012284"/>
          <a:ext cx="10379676" cy="3832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Obraz 5" descr="Ecorys - Jobs.ps">
            <a:extLst>
              <a:ext uri="{FF2B5EF4-FFF2-40B4-BE49-F238E27FC236}">
                <a16:creationId xmlns:a16="http://schemas.microsoft.com/office/drawing/2014/main" id="{A3C9E46C-3F30-01D6-2A0D-FEEED67304E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Tree>
    <p:extLst>
      <p:ext uri="{BB962C8B-B14F-4D97-AF65-F5344CB8AC3E}">
        <p14:creationId xmlns:p14="http://schemas.microsoft.com/office/powerpoint/2010/main" val="889800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41EE2DAC-5BD1-AB7A-0904-96CD4D21912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graphicFrame>
        <p:nvGraphicFramePr>
          <p:cNvPr id="4" name="Symbol zastępczy zawartości 3">
            <a:extLst>
              <a:ext uri="{FF2B5EF4-FFF2-40B4-BE49-F238E27FC236}">
                <a16:creationId xmlns:a16="http://schemas.microsoft.com/office/drawing/2014/main" id="{2288E672-D27D-FC13-5F7E-519BF6247933}"/>
              </a:ext>
            </a:extLst>
          </p:cNvPr>
          <p:cNvGraphicFramePr>
            <a:graphicFrameLocks noGrp="1"/>
          </p:cNvGraphicFramePr>
          <p:nvPr>
            <p:ph idx="1"/>
            <p:extLst>
              <p:ext uri="{D42A27DB-BD31-4B8C-83A1-F6EECF244321}">
                <p14:modId xmlns:p14="http://schemas.microsoft.com/office/powerpoint/2010/main" val="868402872"/>
              </p:ext>
            </p:extLst>
          </p:nvPr>
        </p:nvGraphicFramePr>
        <p:xfrm>
          <a:off x="172995" y="1842226"/>
          <a:ext cx="11738920" cy="2947480"/>
        </p:xfrm>
        <a:graphic>
          <a:graphicData uri="http://schemas.openxmlformats.org/drawingml/2006/table">
            <a:tbl>
              <a:tblPr firstRow="1" firstCol="1" bandRow="1">
                <a:tableStyleId>{0505E3EF-67EA-436B-97B2-0124C06EBD24}</a:tableStyleId>
              </a:tblPr>
              <a:tblGrid>
                <a:gridCol w="2073716">
                  <a:extLst>
                    <a:ext uri="{9D8B030D-6E8A-4147-A177-3AD203B41FA5}">
                      <a16:colId xmlns:a16="http://schemas.microsoft.com/office/drawing/2014/main" val="1762701374"/>
                    </a:ext>
                  </a:extLst>
                </a:gridCol>
                <a:gridCol w="2558438">
                  <a:extLst>
                    <a:ext uri="{9D8B030D-6E8A-4147-A177-3AD203B41FA5}">
                      <a16:colId xmlns:a16="http://schemas.microsoft.com/office/drawing/2014/main" val="1409244758"/>
                    </a:ext>
                  </a:extLst>
                </a:gridCol>
                <a:gridCol w="2106516">
                  <a:extLst>
                    <a:ext uri="{9D8B030D-6E8A-4147-A177-3AD203B41FA5}">
                      <a16:colId xmlns:a16="http://schemas.microsoft.com/office/drawing/2014/main" val="2597455927"/>
                    </a:ext>
                  </a:extLst>
                </a:gridCol>
                <a:gridCol w="2179410">
                  <a:extLst>
                    <a:ext uri="{9D8B030D-6E8A-4147-A177-3AD203B41FA5}">
                      <a16:colId xmlns:a16="http://schemas.microsoft.com/office/drawing/2014/main" val="2456079793"/>
                    </a:ext>
                  </a:extLst>
                </a:gridCol>
                <a:gridCol w="2820840">
                  <a:extLst>
                    <a:ext uri="{9D8B030D-6E8A-4147-A177-3AD203B41FA5}">
                      <a16:colId xmlns:a16="http://schemas.microsoft.com/office/drawing/2014/main" val="1169235810"/>
                    </a:ext>
                  </a:extLst>
                </a:gridCol>
              </a:tblGrid>
              <a:tr h="94299">
                <a:tc>
                  <a:txBody>
                    <a:bodyPr/>
                    <a:lstStyle/>
                    <a:p>
                      <a:pPr algn="l">
                        <a:lnSpc>
                          <a:spcPct val="107000"/>
                        </a:lnSpc>
                        <a:spcAft>
                          <a:spcPts val="800"/>
                        </a:spcAft>
                      </a:pPr>
                      <a:r>
                        <a:rPr lang="en-GB" sz="1400" dirty="0"/>
                        <a:t>Identified problem</a:t>
                      </a:r>
                    </a:p>
                  </a:txBody>
                  <a:tcPr marL="9113" marR="9113" marT="0" marB="0" anchor="ctr"/>
                </a:tc>
                <a:tc>
                  <a:txBody>
                    <a:bodyPr/>
                    <a:lstStyle/>
                    <a:p>
                      <a:pPr algn="l">
                        <a:lnSpc>
                          <a:spcPct val="107000"/>
                        </a:lnSpc>
                        <a:spcAft>
                          <a:spcPts val="800"/>
                        </a:spcAft>
                      </a:pPr>
                      <a:r>
                        <a:rPr lang="en-GB" sz="1400" dirty="0"/>
                        <a:t>Conclusion</a:t>
                      </a:r>
                    </a:p>
                  </a:txBody>
                  <a:tcPr marL="9113" marR="9113" marT="0" marB="0" anchor="ctr"/>
                </a:tc>
                <a:tc>
                  <a:txBody>
                    <a:bodyPr/>
                    <a:lstStyle/>
                    <a:p>
                      <a:pPr algn="ctr">
                        <a:lnSpc>
                          <a:spcPct val="107000"/>
                        </a:lnSpc>
                        <a:spcAft>
                          <a:spcPts val="800"/>
                        </a:spcAft>
                      </a:pPr>
                      <a:r>
                        <a:rPr lang="en-GB" sz="1400" dirty="0"/>
                        <a:t>Recommendation</a:t>
                      </a:r>
                    </a:p>
                  </a:txBody>
                  <a:tcPr marL="9113" marR="9113" marT="0" marB="0" anchor="ctr"/>
                </a:tc>
                <a:tc>
                  <a:txBody>
                    <a:bodyPr/>
                    <a:lstStyle/>
                    <a:p>
                      <a:pPr algn="l">
                        <a:lnSpc>
                          <a:spcPct val="107000"/>
                        </a:lnSpc>
                        <a:spcAft>
                          <a:spcPts val="800"/>
                        </a:spcAft>
                      </a:pPr>
                      <a:r>
                        <a:rPr lang="en-GB" sz="1400" dirty="0"/>
                        <a:t>How to implement the recommendation</a:t>
                      </a:r>
                    </a:p>
                  </a:txBody>
                  <a:tcPr marL="9113" marR="9113" marT="0" marB="0" anchor="ctr"/>
                </a:tc>
                <a:tc>
                  <a:txBody>
                    <a:bodyPr/>
                    <a:lstStyle/>
                    <a:p>
                      <a:pPr algn="l">
                        <a:lnSpc>
                          <a:spcPct val="107000"/>
                        </a:lnSpc>
                        <a:spcAft>
                          <a:spcPts val="800"/>
                        </a:spcAft>
                      </a:pPr>
                      <a:r>
                        <a:rPr lang="en-GB" sz="1400" dirty="0"/>
                        <a:t>Expected effect of implementing the recommendation</a:t>
                      </a:r>
                    </a:p>
                  </a:txBody>
                  <a:tcPr marL="9113" marR="9113" marT="0" marB="0" anchor="ctr"/>
                </a:tc>
                <a:extLst>
                  <a:ext uri="{0D108BD9-81ED-4DB2-BD59-A6C34878D82A}">
                    <a16:rowId xmlns:a16="http://schemas.microsoft.com/office/drawing/2014/main" val="702652181"/>
                  </a:ext>
                </a:extLst>
              </a:tr>
              <a:tr h="332682">
                <a:tc>
                  <a:txBody>
                    <a:bodyPr/>
                    <a:lstStyle/>
                    <a:p>
                      <a:pPr algn="l">
                        <a:lnSpc>
                          <a:spcPct val="107000"/>
                        </a:lnSpc>
                        <a:spcAft>
                          <a:spcPts val="800"/>
                        </a:spcAft>
                      </a:pPr>
                      <a:r>
                        <a:rPr lang="en-GB" sz="1400" dirty="0"/>
                        <a:t>Need for more involvement of children and youth in the projects</a:t>
                      </a:r>
                    </a:p>
                  </a:txBody>
                  <a:tcPr marL="9113" marR="9113" marT="0" marB="0"/>
                </a:tc>
                <a:tc>
                  <a:txBody>
                    <a:bodyPr/>
                    <a:lstStyle/>
                    <a:p>
                      <a:pPr algn="l">
                        <a:lnSpc>
                          <a:spcPct val="107000"/>
                        </a:lnSpc>
                        <a:spcAft>
                          <a:spcPts val="800"/>
                        </a:spcAft>
                      </a:pPr>
                      <a:r>
                        <a:rPr lang="en-GB" sz="1400" dirty="0"/>
                        <a:t>According to the study, more emphasis should be placed on joint activities (educational, integration) aimed at children and young people as part of ongoing projects, because this social group has great potential to build future cooperation based on mutual understanding and openness, free of historical prejudices. </a:t>
                      </a:r>
                    </a:p>
                  </a:txBody>
                  <a:tcPr marL="9113" marR="9113" marT="0" marB="0"/>
                </a:tc>
                <a:tc>
                  <a:txBody>
                    <a:bodyPr/>
                    <a:lstStyle/>
                    <a:p>
                      <a:pPr algn="l">
                        <a:lnSpc>
                          <a:spcPct val="107000"/>
                        </a:lnSpc>
                        <a:spcAft>
                          <a:spcPts val="800"/>
                        </a:spcAft>
                      </a:pPr>
                      <a:r>
                        <a:rPr lang="en-GB" sz="1400" dirty="0"/>
                        <a:t>It is recommended to provide additional incentives for the implementation of educational and integration measures aimed at children and young people as part of the projects implemented under the priorities: Environment, Tourism, Health and Accessibility. </a:t>
                      </a:r>
                    </a:p>
                  </a:txBody>
                  <a:tcPr marL="9113" marR="9113" marT="0" marB="0"/>
                </a:tc>
                <a:tc>
                  <a:txBody>
                    <a:bodyPr/>
                    <a:lstStyle/>
                    <a:p>
                      <a:pPr algn="l">
                        <a:lnSpc>
                          <a:spcPct val="107000"/>
                        </a:lnSpc>
                        <a:spcAft>
                          <a:spcPts val="800"/>
                        </a:spcAft>
                      </a:pPr>
                      <a:r>
                        <a:rPr lang="en-GB" sz="1400" dirty="0"/>
                        <a:t>At the application assessment stage, giving preference to projects involving the implementation of educational and integration activities aimed at children and young people. </a:t>
                      </a:r>
                    </a:p>
                  </a:txBody>
                  <a:tcPr marL="9113" marR="9113" marT="0" marB="0"/>
                </a:tc>
                <a:tc>
                  <a:txBody>
                    <a:bodyPr/>
                    <a:lstStyle/>
                    <a:p>
                      <a:pPr algn="l">
                        <a:lnSpc>
                          <a:spcPct val="107000"/>
                        </a:lnSpc>
                        <a:spcAft>
                          <a:spcPts val="800"/>
                        </a:spcAft>
                      </a:pPr>
                      <a:r>
                        <a:rPr lang="en-GB" sz="1400" dirty="0"/>
                        <a:t>Achieving greater involvement of the younger generations in building positive cross-border relations and attitudes based on mutual respect and openness. </a:t>
                      </a:r>
                    </a:p>
                  </a:txBody>
                  <a:tcPr marL="9113" marR="9113" marT="0" marB="0"/>
                </a:tc>
                <a:extLst>
                  <a:ext uri="{0D108BD9-81ED-4DB2-BD59-A6C34878D82A}">
                    <a16:rowId xmlns:a16="http://schemas.microsoft.com/office/drawing/2014/main" val="174775884"/>
                  </a:ext>
                </a:extLst>
              </a:tr>
            </a:tbl>
          </a:graphicData>
        </a:graphic>
      </p:graphicFrame>
      <p:sp>
        <p:nvSpPr>
          <p:cNvPr id="8" name="Tytuł 1">
            <a:extLst>
              <a:ext uri="{FF2B5EF4-FFF2-40B4-BE49-F238E27FC236}">
                <a16:creationId xmlns:a16="http://schemas.microsoft.com/office/drawing/2014/main" id="{58215F0B-50C7-C282-AE6A-D9FEABEB766C}"/>
              </a:ext>
            </a:extLst>
          </p:cNvPr>
          <p:cNvSpPr>
            <a:spLocks noGrp="1"/>
          </p:cNvSpPr>
          <p:nvPr>
            <p:ph type="title"/>
          </p:nvPr>
        </p:nvSpPr>
        <p:spPr>
          <a:xfrm>
            <a:off x="0" y="365125"/>
            <a:ext cx="7216346" cy="1325563"/>
          </a:xfrm>
        </p:spPr>
        <p:txBody>
          <a:bodyPr>
            <a:normAutofit/>
          </a:bodyPr>
          <a:lstStyle/>
          <a:p>
            <a:pPr algn="ctr"/>
            <a:r>
              <a:rPr lang="en-GB" b="1" dirty="0">
                <a:solidFill>
                  <a:schemeClr val="bg1"/>
                </a:solidFill>
              </a:rPr>
              <a:t>CONCLUSIONS AND RECOMMENDATIONS (4)</a:t>
            </a:r>
          </a:p>
        </p:txBody>
      </p:sp>
      <p:pic>
        <p:nvPicPr>
          <p:cNvPr id="2" name="Obraz 1" descr="Ecorys - Jobs.ps">
            <a:extLst>
              <a:ext uri="{FF2B5EF4-FFF2-40B4-BE49-F238E27FC236}">
                <a16:creationId xmlns:a16="http://schemas.microsoft.com/office/drawing/2014/main" id="{7B78C106-DF27-D626-4F6B-702A0D74DA6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Tree>
    <p:extLst>
      <p:ext uri="{BB962C8B-B14F-4D97-AF65-F5344CB8AC3E}">
        <p14:creationId xmlns:p14="http://schemas.microsoft.com/office/powerpoint/2010/main" val="53137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41EE2DAC-5BD1-AB7A-0904-96CD4D21912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graphicFrame>
        <p:nvGraphicFramePr>
          <p:cNvPr id="4" name="Symbol zastępczy zawartości 3">
            <a:extLst>
              <a:ext uri="{FF2B5EF4-FFF2-40B4-BE49-F238E27FC236}">
                <a16:creationId xmlns:a16="http://schemas.microsoft.com/office/drawing/2014/main" id="{2288E672-D27D-FC13-5F7E-519BF6247933}"/>
              </a:ext>
            </a:extLst>
          </p:cNvPr>
          <p:cNvGraphicFramePr>
            <a:graphicFrameLocks noGrp="1"/>
          </p:cNvGraphicFramePr>
          <p:nvPr>
            <p:ph idx="1"/>
            <p:extLst>
              <p:ext uri="{D42A27DB-BD31-4B8C-83A1-F6EECF244321}">
                <p14:modId xmlns:p14="http://schemas.microsoft.com/office/powerpoint/2010/main" val="2494560511"/>
              </p:ext>
            </p:extLst>
          </p:nvPr>
        </p:nvGraphicFramePr>
        <p:xfrm>
          <a:off x="172995" y="1842226"/>
          <a:ext cx="11738920" cy="2947480"/>
        </p:xfrm>
        <a:graphic>
          <a:graphicData uri="http://schemas.openxmlformats.org/drawingml/2006/table">
            <a:tbl>
              <a:tblPr firstRow="1" firstCol="1" bandRow="1">
                <a:tableStyleId>{0505E3EF-67EA-436B-97B2-0124C06EBD24}</a:tableStyleId>
              </a:tblPr>
              <a:tblGrid>
                <a:gridCol w="2073716">
                  <a:extLst>
                    <a:ext uri="{9D8B030D-6E8A-4147-A177-3AD203B41FA5}">
                      <a16:colId xmlns:a16="http://schemas.microsoft.com/office/drawing/2014/main" val="1762701374"/>
                    </a:ext>
                  </a:extLst>
                </a:gridCol>
                <a:gridCol w="2558438">
                  <a:extLst>
                    <a:ext uri="{9D8B030D-6E8A-4147-A177-3AD203B41FA5}">
                      <a16:colId xmlns:a16="http://schemas.microsoft.com/office/drawing/2014/main" val="1409244758"/>
                    </a:ext>
                  </a:extLst>
                </a:gridCol>
                <a:gridCol w="2106516">
                  <a:extLst>
                    <a:ext uri="{9D8B030D-6E8A-4147-A177-3AD203B41FA5}">
                      <a16:colId xmlns:a16="http://schemas.microsoft.com/office/drawing/2014/main" val="2597455927"/>
                    </a:ext>
                  </a:extLst>
                </a:gridCol>
                <a:gridCol w="2179410">
                  <a:extLst>
                    <a:ext uri="{9D8B030D-6E8A-4147-A177-3AD203B41FA5}">
                      <a16:colId xmlns:a16="http://schemas.microsoft.com/office/drawing/2014/main" val="2456079793"/>
                    </a:ext>
                  </a:extLst>
                </a:gridCol>
                <a:gridCol w="2820840">
                  <a:extLst>
                    <a:ext uri="{9D8B030D-6E8A-4147-A177-3AD203B41FA5}">
                      <a16:colId xmlns:a16="http://schemas.microsoft.com/office/drawing/2014/main" val="1169235810"/>
                    </a:ext>
                  </a:extLst>
                </a:gridCol>
              </a:tblGrid>
              <a:tr h="94299">
                <a:tc>
                  <a:txBody>
                    <a:bodyPr/>
                    <a:lstStyle/>
                    <a:p>
                      <a:pPr algn="l">
                        <a:lnSpc>
                          <a:spcPct val="107000"/>
                        </a:lnSpc>
                        <a:spcAft>
                          <a:spcPts val="800"/>
                        </a:spcAft>
                      </a:pPr>
                      <a:r>
                        <a:rPr lang="en-GB" sz="1400" dirty="0"/>
                        <a:t>Identified problem</a:t>
                      </a:r>
                    </a:p>
                  </a:txBody>
                  <a:tcPr marL="9113" marR="9113" marT="0" marB="0" anchor="ctr"/>
                </a:tc>
                <a:tc>
                  <a:txBody>
                    <a:bodyPr/>
                    <a:lstStyle/>
                    <a:p>
                      <a:pPr algn="l">
                        <a:lnSpc>
                          <a:spcPct val="107000"/>
                        </a:lnSpc>
                        <a:spcAft>
                          <a:spcPts val="800"/>
                        </a:spcAft>
                      </a:pPr>
                      <a:r>
                        <a:rPr lang="en-GB" sz="1400" dirty="0"/>
                        <a:t>Conclusion</a:t>
                      </a:r>
                    </a:p>
                  </a:txBody>
                  <a:tcPr marL="9113" marR="9113" marT="0" marB="0" anchor="ctr"/>
                </a:tc>
                <a:tc>
                  <a:txBody>
                    <a:bodyPr/>
                    <a:lstStyle/>
                    <a:p>
                      <a:pPr algn="ctr">
                        <a:lnSpc>
                          <a:spcPct val="107000"/>
                        </a:lnSpc>
                        <a:spcAft>
                          <a:spcPts val="800"/>
                        </a:spcAft>
                      </a:pPr>
                      <a:r>
                        <a:rPr lang="en-GB" sz="1400" dirty="0"/>
                        <a:t>Recommendation</a:t>
                      </a:r>
                    </a:p>
                  </a:txBody>
                  <a:tcPr marL="9113" marR="9113" marT="0" marB="0" anchor="ctr"/>
                </a:tc>
                <a:tc>
                  <a:txBody>
                    <a:bodyPr/>
                    <a:lstStyle/>
                    <a:p>
                      <a:pPr algn="l">
                        <a:lnSpc>
                          <a:spcPct val="107000"/>
                        </a:lnSpc>
                        <a:spcAft>
                          <a:spcPts val="800"/>
                        </a:spcAft>
                      </a:pPr>
                      <a:r>
                        <a:rPr lang="en-GB" sz="1400" dirty="0"/>
                        <a:t>How to implement the recommendation</a:t>
                      </a:r>
                    </a:p>
                  </a:txBody>
                  <a:tcPr marL="9113" marR="9113" marT="0" marB="0" anchor="ctr"/>
                </a:tc>
                <a:tc>
                  <a:txBody>
                    <a:bodyPr/>
                    <a:lstStyle/>
                    <a:p>
                      <a:pPr algn="l">
                        <a:lnSpc>
                          <a:spcPct val="107000"/>
                        </a:lnSpc>
                        <a:spcAft>
                          <a:spcPts val="800"/>
                        </a:spcAft>
                      </a:pPr>
                      <a:r>
                        <a:rPr lang="en-GB" sz="1400" dirty="0"/>
                        <a:t>Expected effect of implementing the recommendation</a:t>
                      </a:r>
                    </a:p>
                  </a:txBody>
                  <a:tcPr marL="9113" marR="9113" marT="0" marB="0" anchor="ctr"/>
                </a:tc>
                <a:extLst>
                  <a:ext uri="{0D108BD9-81ED-4DB2-BD59-A6C34878D82A}">
                    <a16:rowId xmlns:a16="http://schemas.microsoft.com/office/drawing/2014/main" val="702652181"/>
                  </a:ext>
                </a:extLst>
              </a:tr>
              <a:tr h="475712">
                <a:tc>
                  <a:txBody>
                    <a:bodyPr/>
                    <a:lstStyle/>
                    <a:p>
                      <a:pPr algn="l">
                        <a:lnSpc>
                          <a:spcPct val="107000"/>
                        </a:lnSpc>
                        <a:spcAft>
                          <a:spcPts val="800"/>
                        </a:spcAft>
                      </a:pPr>
                      <a:r>
                        <a:rPr lang="en-GB" sz="1400" dirty="0"/>
                        <a:t>Need to identify possible solutions to respect the horizontal principles</a:t>
                      </a:r>
                    </a:p>
                  </a:txBody>
                  <a:tcPr marL="9113" marR="9113" marT="0" marB="0"/>
                </a:tc>
                <a:tc>
                  <a:txBody>
                    <a:bodyPr/>
                    <a:lstStyle/>
                    <a:p>
                      <a:pPr algn="l">
                        <a:lnSpc>
                          <a:spcPct val="115000"/>
                        </a:lnSpc>
                        <a:spcAft>
                          <a:spcPts val="600"/>
                        </a:spcAft>
                      </a:pPr>
                      <a:r>
                        <a:rPr lang="en-GB" sz="1400" dirty="0"/>
                        <a:t>Difficulties in understanding the horizontal principles, above all the principle of sustainable development, were identified in the study. This concerned mainly the Ukrainian beneficiaries.</a:t>
                      </a:r>
                    </a:p>
                    <a:p>
                      <a:pPr algn="l">
                        <a:lnSpc>
                          <a:spcPct val="115000"/>
                        </a:lnSpc>
                        <a:spcAft>
                          <a:spcPts val="600"/>
                        </a:spcAft>
                      </a:pPr>
                      <a:r>
                        <a:rPr lang="en-GB" sz="1400" dirty="0"/>
                        <a:t> </a:t>
                      </a:r>
                    </a:p>
                    <a:p>
                      <a:pPr algn="l">
                        <a:lnSpc>
                          <a:spcPct val="107000"/>
                        </a:lnSpc>
                        <a:spcAft>
                          <a:spcPts val="800"/>
                        </a:spcAft>
                      </a:pPr>
                      <a:r>
                        <a:rPr lang="en-GB" sz="1400" dirty="0"/>
                        <a:t> </a:t>
                      </a:r>
                    </a:p>
                  </a:txBody>
                  <a:tcPr marL="9113" marR="9113" marT="0" marB="0"/>
                </a:tc>
                <a:tc>
                  <a:txBody>
                    <a:bodyPr/>
                    <a:lstStyle/>
                    <a:p>
                      <a:pPr algn="l">
                        <a:lnSpc>
                          <a:spcPct val="107000"/>
                        </a:lnSpc>
                        <a:spcAft>
                          <a:spcPts val="800"/>
                        </a:spcAft>
                      </a:pPr>
                      <a:r>
                        <a:rPr lang="en-GB" sz="1400" dirty="0"/>
                        <a:t>In the 2021-2027 financial perspective, it is reasonable to carry out training to present possible solutions for individual types of projects, or to develop a good practice document in this regard, as already indicated in the previous programme evaluation study.</a:t>
                      </a:r>
                    </a:p>
                  </a:txBody>
                  <a:tcPr marL="9113" marR="9113" marT="0" marB="0"/>
                </a:tc>
                <a:tc>
                  <a:txBody>
                    <a:bodyPr/>
                    <a:lstStyle/>
                    <a:p>
                      <a:pPr algn="l">
                        <a:lnSpc>
                          <a:spcPct val="107000"/>
                        </a:lnSpc>
                        <a:spcAft>
                          <a:spcPts val="800"/>
                        </a:spcAft>
                      </a:pPr>
                      <a:r>
                        <a:rPr lang="en-GB" sz="1400" dirty="0"/>
                        <a:t>Training for beneficiaries consisting in the presentation of a catalogue of solutions for the implementation of the horizontal principles in projects.</a:t>
                      </a:r>
                    </a:p>
                    <a:p>
                      <a:pPr algn="l">
                        <a:lnSpc>
                          <a:spcPct val="107000"/>
                        </a:lnSpc>
                        <a:spcAft>
                          <a:spcPts val="800"/>
                        </a:spcAft>
                      </a:pPr>
                      <a:r>
                        <a:rPr lang="en-GB" sz="1400" dirty="0"/>
                        <a:t>Creating a best practice guide for possible solutions to implement the horizontal principles.</a:t>
                      </a:r>
                    </a:p>
                  </a:txBody>
                  <a:tcPr marL="9113" marR="9113" marT="0" marB="0"/>
                </a:tc>
                <a:tc>
                  <a:txBody>
                    <a:bodyPr/>
                    <a:lstStyle/>
                    <a:p>
                      <a:pPr algn="l">
                        <a:lnSpc>
                          <a:spcPct val="107000"/>
                        </a:lnSpc>
                        <a:spcAft>
                          <a:spcPts val="800"/>
                        </a:spcAft>
                      </a:pPr>
                      <a:r>
                        <a:rPr lang="en-GB" sz="1400" dirty="0"/>
                        <a:t>Improved understanding of the importance of the horizontal principles, and achieving greater awareness among the beneficiaries. </a:t>
                      </a:r>
                    </a:p>
                  </a:txBody>
                  <a:tcPr marL="9113" marR="9113" marT="0" marB="0"/>
                </a:tc>
                <a:extLst>
                  <a:ext uri="{0D108BD9-81ED-4DB2-BD59-A6C34878D82A}">
                    <a16:rowId xmlns:a16="http://schemas.microsoft.com/office/drawing/2014/main" val="2703829821"/>
                  </a:ext>
                </a:extLst>
              </a:tr>
            </a:tbl>
          </a:graphicData>
        </a:graphic>
      </p:graphicFrame>
      <p:sp>
        <p:nvSpPr>
          <p:cNvPr id="8" name="Tytuł 1">
            <a:extLst>
              <a:ext uri="{FF2B5EF4-FFF2-40B4-BE49-F238E27FC236}">
                <a16:creationId xmlns:a16="http://schemas.microsoft.com/office/drawing/2014/main" id="{58215F0B-50C7-C282-AE6A-D9FEABEB766C}"/>
              </a:ext>
            </a:extLst>
          </p:cNvPr>
          <p:cNvSpPr>
            <a:spLocks noGrp="1"/>
          </p:cNvSpPr>
          <p:nvPr>
            <p:ph type="title"/>
          </p:nvPr>
        </p:nvSpPr>
        <p:spPr>
          <a:xfrm>
            <a:off x="0" y="365125"/>
            <a:ext cx="7216346" cy="1325563"/>
          </a:xfrm>
        </p:spPr>
        <p:txBody>
          <a:bodyPr>
            <a:normAutofit/>
          </a:bodyPr>
          <a:lstStyle/>
          <a:p>
            <a:pPr algn="ctr"/>
            <a:r>
              <a:rPr lang="en-GB" b="1" dirty="0">
                <a:solidFill>
                  <a:schemeClr val="bg1"/>
                </a:solidFill>
              </a:rPr>
              <a:t>CONCLUSIONS AND RECOMMENDATIONS (5)</a:t>
            </a:r>
          </a:p>
        </p:txBody>
      </p:sp>
      <p:pic>
        <p:nvPicPr>
          <p:cNvPr id="2" name="Obraz 1" descr="Ecorys - Jobs.ps">
            <a:extLst>
              <a:ext uri="{FF2B5EF4-FFF2-40B4-BE49-F238E27FC236}">
                <a16:creationId xmlns:a16="http://schemas.microsoft.com/office/drawing/2014/main" id="{7B78C106-DF27-D626-4F6B-702A0D74DA6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Tree>
    <p:extLst>
      <p:ext uri="{BB962C8B-B14F-4D97-AF65-F5344CB8AC3E}">
        <p14:creationId xmlns:p14="http://schemas.microsoft.com/office/powerpoint/2010/main" val="277657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41EE2DAC-5BD1-AB7A-0904-96CD4D21912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graphicFrame>
        <p:nvGraphicFramePr>
          <p:cNvPr id="4" name="Symbol zastępczy zawartości 3">
            <a:extLst>
              <a:ext uri="{FF2B5EF4-FFF2-40B4-BE49-F238E27FC236}">
                <a16:creationId xmlns:a16="http://schemas.microsoft.com/office/drawing/2014/main" id="{2288E672-D27D-FC13-5F7E-519BF6247933}"/>
              </a:ext>
            </a:extLst>
          </p:cNvPr>
          <p:cNvGraphicFramePr>
            <a:graphicFrameLocks noGrp="1"/>
          </p:cNvGraphicFramePr>
          <p:nvPr>
            <p:ph idx="1"/>
            <p:extLst>
              <p:ext uri="{D42A27DB-BD31-4B8C-83A1-F6EECF244321}">
                <p14:modId xmlns:p14="http://schemas.microsoft.com/office/powerpoint/2010/main" val="3968677082"/>
              </p:ext>
            </p:extLst>
          </p:nvPr>
        </p:nvGraphicFramePr>
        <p:xfrm>
          <a:off x="172995" y="1842226"/>
          <a:ext cx="11738920" cy="4085463"/>
        </p:xfrm>
        <a:graphic>
          <a:graphicData uri="http://schemas.openxmlformats.org/drawingml/2006/table">
            <a:tbl>
              <a:tblPr firstRow="1" firstCol="1" bandRow="1">
                <a:tableStyleId>{0505E3EF-67EA-436B-97B2-0124C06EBD24}</a:tableStyleId>
              </a:tblPr>
              <a:tblGrid>
                <a:gridCol w="1556951">
                  <a:extLst>
                    <a:ext uri="{9D8B030D-6E8A-4147-A177-3AD203B41FA5}">
                      <a16:colId xmlns:a16="http://schemas.microsoft.com/office/drawing/2014/main" val="1762701374"/>
                    </a:ext>
                  </a:extLst>
                </a:gridCol>
                <a:gridCol w="2496065">
                  <a:extLst>
                    <a:ext uri="{9D8B030D-6E8A-4147-A177-3AD203B41FA5}">
                      <a16:colId xmlns:a16="http://schemas.microsoft.com/office/drawing/2014/main" val="1409244758"/>
                    </a:ext>
                  </a:extLst>
                </a:gridCol>
                <a:gridCol w="1865870">
                  <a:extLst>
                    <a:ext uri="{9D8B030D-6E8A-4147-A177-3AD203B41FA5}">
                      <a16:colId xmlns:a16="http://schemas.microsoft.com/office/drawing/2014/main" val="2597455927"/>
                    </a:ext>
                  </a:extLst>
                </a:gridCol>
                <a:gridCol w="3756454">
                  <a:extLst>
                    <a:ext uri="{9D8B030D-6E8A-4147-A177-3AD203B41FA5}">
                      <a16:colId xmlns:a16="http://schemas.microsoft.com/office/drawing/2014/main" val="2456079793"/>
                    </a:ext>
                  </a:extLst>
                </a:gridCol>
                <a:gridCol w="2063580">
                  <a:extLst>
                    <a:ext uri="{9D8B030D-6E8A-4147-A177-3AD203B41FA5}">
                      <a16:colId xmlns:a16="http://schemas.microsoft.com/office/drawing/2014/main" val="1169235810"/>
                    </a:ext>
                  </a:extLst>
                </a:gridCol>
              </a:tblGrid>
              <a:tr h="94299">
                <a:tc>
                  <a:txBody>
                    <a:bodyPr/>
                    <a:lstStyle/>
                    <a:p>
                      <a:pPr algn="l">
                        <a:lnSpc>
                          <a:spcPct val="107000"/>
                        </a:lnSpc>
                        <a:spcAft>
                          <a:spcPts val="800"/>
                        </a:spcAft>
                      </a:pPr>
                      <a:r>
                        <a:rPr lang="en-GB" sz="1200" dirty="0"/>
                        <a:t>Identified problem</a:t>
                      </a:r>
                    </a:p>
                  </a:txBody>
                  <a:tcPr marL="9113" marR="9113" marT="0" marB="0" anchor="ctr"/>
                </a:tc>
                <a:tc>
                  <a:txBody>
                    <a:bodyPr/>
                    <a:lstStyle/>
                    <a:p>
                      <a:pPr algn="l">
                        <a:lnSpc>
                          <a:spcPct val="107000"/>
                        </a:lnSpc>
                        <a:spcAft>
                          <a:spcPts val="800"/>
                        </a:spcAft>
                      </a:pPr>
                      <a:r>
                        <a:rPr lang="en-GB" sz="1200" dirty="0"/>
                        <a:t>Conclusion</a:t>
                      </a:r>
                    </a:p>
                  </a:txBody>
                  <a:tcPr marL="9113" marR="9113" marT="0" marB="0" anchor="ctr"/>
                </a:tc>
                <a:tc>
                  <a:txBody>
                    <a:bodyPr/>
                    <a:lstStyle/>
                    <a:p>
                      <a:pPr algn="ctr">
                        <a:lnSpc>
                          <a:spcPct val="107000"/>
                        </a:lnSpc>
                        <a:spcAft>
                          <a:spcPts val="800"/>
                        </a:spcAft>
                      </a:pPr>
                      <a:r>
                        <a:rPr lang="en-GB" sz="1200" dirty="0"/>
                        <a:t>Recommendation</a:t>
                      </a:r>
                    </a:p>
                  </a:txBody>
                  <a:tcPr marL="9113" marR="9113" marT="0" marB="0" anchor="ctr"/>
                </a:tc>
                <a:tc>
                  <a:txBody>
                    <a:bodyPr/>
                    <a:lstStyle/>
                    <a:p>
                      <a:pPr algn="l">
                        <a:lnSpc>
                          <a:spcPct val="107000"/>
                        </a:lnSpc>
                        <a:spcAft>
                          <a:spcPts val="800"/>
                        </a:spcAft>
                      </a:pPr>
                      <a:r>
                        <a:rPr lang="en-GB" sz="1200" dirty="0"/>
                        <a:t>How to implement the recommendation</a:t>
                      </a:r>
                    </a:p>
                  </a:txBody>
                  <a:tcPr marL="9113" marR="9113" marT="0" marB="0" anchor="ctr"/>
                </a:tc>
                <a:tc>
                  <a:txBody>
                    <a:bodyPr/>
                    <a:lstStyle/>
                    <a:p>
                      <a:pPr algn="l">
                        <a:lnSpc>
                          <a:spcPct val="107000"/>
                        </a:lnSpc>
                        <a:spcAft>
                          <a:spcPts val="800"/>
                        </a:spcAft>
                      </a:pPr>
                      <a:r>
                        <a:rPr lang="en-GB" sz="1200" dirty="0"/>
                        <a:t>Expected effect of implementing the recommendation</a:t>
                      </a:r>
                    </a:p>
                  </a:txBody>
                  <a:tcPr marL="9113" marR="9113" marT="0" marB="0" anchor="ctr"/>
                </a:tc>
                <a:extLst>
                  <a:ext uri="{0D108BD9-81ED-4DB2-BD59-A6C34878D82A}">
                    <a16:rowId xmlns:a16="http://schemas.microsoft.com/office/drawing/2014/main" val="702652181"/>
                  </a:ext>
                </a:extLst>
              </a:tr>
              <a:tr h="1401711">
                <a:tc>
                  <a:txBody>
                    <a:bodyPr/>
                    <a:lstStyle/>
                    <a:p>
                      <a:pPr algn="l">
                        <a:lnSpc>
                          <a:spcPct val="107000"/>
                        </a:lnSpc>
                        <a:spcAft>
                          <a:spcPts val="800"/>
                        </a:spcAft>
                      </a:pPr>
                      <a:r>
                        <a:rPr lang="en-GB" sz="1200" dirty="0"/>
                        <a:t>Need for information and promotion measures aimed at various target groups</a:t>
                      </a:r>
                    </a:p>
                  </a:txBody>
                  <a:tcPr marL="9113" marR="9113" marT="0" marB="0"/>
                </a:tc>
                <a:tc>
                  <a:txBody>
                    <a:bodyPr/>
                    <a:lstStyle/>
                    <a:p>
                      <a:pPr algn="l">
                        <a:lnSpc>
                          <a:spcPct val="106000"/>
                        </a:lnSpc>
                        <a:spcAft>
                          <a:spcPts val="800"/>
                        </a:spcAft>
                      </a:pPr>
                      <a:r>
                        <a:rPr lang="en-GB" sz="1200" dirty="0"/>
                        <a:t>The evaluation shows that the high effectiveness of the information and promotion measures was linked to the implementation of various activities aimed at specific target groups. In the case of measures aimed at applicants and beneficiaries, training and workshops, the possibility of direct contact with WST staff and the website delivered the best results.</a:t>
                      </a:r>
                    </a:p>
                    <a:p>
                      <a:pPr algn="l">
                        <a:lnSpc>
                          <a:spcPct val="115000"/>
                        </a:lnSpc>
                        <a:spcAft>
                          <a:spcPts val="600"/>
                        </a:spcAft>
                      </a:pPr>
                      <a:r>
                        <a:rPr lang="en-GB" sz="1200" dirty="0"/>
                        <a:t>In the case of measures involving the dissemination of knowledge about the Programme among the public, the most effective measures were open meetings and activities that required participants to become personally involved (competitions, quizzes, etc.).</a:t>
                      </a:r>
                    </a:p>
                  </a:txBody>
                  <a:tcPr marL="9113" marR="9113" marT="0" marB="0"/>
                </a:tc>
                <a:tc>
                  <a:txBody>
                    <a:bodyPr/>
                    <a:lstStyle/>
                    <a:p>
                      <a:pPr algn="l">
                        <a:lnSpc>
                          <a:spcPct val="106000"/>
                        </a:lnSpc>
                        <a:spcAft>
                          <a:spcPts val="800"/>
                        </a:spcAft>
                      </a:pPr>
                      <a:r>
                        <a:rPr lang="en-GB" sz="1200" dirty="0"/>
                        <a:t>The information and promotion measures undertaken in the 2014-2020 perspective should be continued, in particular using a wide range of communication tools that are well suited to the needs of the target audience.</a:t>
                      </a:r>
                    </a:p>
                    <a:p>
                      <a:pPr algn="l">
                        <a:lnSpc>
                          <a:spcPct val="107000"/>
                        </a:lnSpc>
                        <a:spcAft>
                          <a:spcPts val="800"/>
                        </a:spcAft>
                      </a:pPr>
                      <a:r>
                        <a:rPr lang="en-GB" sz="1200" dirty="0"/>
                        <a:t> </a:t>
                      </a:r>
                    </a:p>
                  </a:txBody>
                  <a:tcPr marL="9113" marR="9113" marT="0" marB="0"/>
                </a:tc>
                <a:tc>
                  <a:txBody>
                    <a:bodyPr/>
                    <a:lstStyle/>
                    <a:p>
                      <a:pPr algn="l">
                        <a:lnSpc>
                          <a:spcPct val="106000"/>
                        </a:lnSpc>
                        <a:spcAft>
                          <a:spcPts val="800"/>
                        </a:spcAft>
                      </a:pPr>
                      <a:r>
                        <a:rPr lang="en-GB" sz="1200" dirty="0"/>
                        <a:t>At the beginning of the perspective, combining events to take stock of the outcomes of 2014-2020 projects and providing information on new support opportunities.</a:t>
                      </a:r>
                    </a:p>
                    <a:p>
                      <a:pPr algn="l">
                        <a:lnSpc>
                          <a:spcPct val="106000"/>
                        </a:lnSpc>
                        <a:spcAft>
                          <a:spcPts val="800"/>
                        </a:spcAft>
                      </a:pPr>
                      <a:r>
                        <a:rPr lang="en-GB" sz="1200" dirty="0"/>
                        <a:t>Keeping opportunities for direct contact with WST representatives (email, phone) and ensuring that adequate human resources are available at WST.</a:t>
                      </a:r>
                    </a:p>
                    <a:p>
                      <a:pPr algn="l">
                        <a:lnSpc>
                          <a:spcPct val="106000"/>
                        </a:lnSpc>
                        <a:spcAft>
                          <a:spcPts val="800"/>
                        </a:spcAft>
                      </a:pPr>
                      <a:r>
                        <a:rPr lang="en-GB" sz="1200" dirty="0"/>
                        <a:t>Keeping the website highly usable by posting information quickly, publishing all materials needed (guidelines, templates, regulations, guides, etc.).</a:t>
                      </a:r>
                    </a:p>
                    <a:p>
                      <a:pPr algn="l">
                        <a:lnSpc>
                          <a:spcPct val="106000"/>
                        </a:lnSpc>
                        <a:spcAft>
                          <a:spcPts val="800"/>
                        </a:spcAft>
                      </a:pPr>
                      <a:r>
                        <a:rPr lang="en-GB" sz="1200" dirty="0"/>
                        <a:t>Organise training (also online, unless contraindicated) and workshops (the most effective form is to be decided on a case-by-case basis) for applicants and beneficiaries.</a:t>
                      </a:r>
                    </a:p>
                    <a:p>
                      <a:pPr algn="l">
                        <a:lnSpc>
                          <a:spcPct val="107000"/>
                        </a:lnSpc>
                        <a:spcAft>
                          <a:spcPts val="800"/>
                        </a:spcAft>
                      </a:pPr>
                      <a:r>
                        <a:rPr lang="en-GB" sz="1200" dirty="0"/>
                        <a:t>Organising events (including annual ones ) in the form of open meetings for residents with many engaging activities for the participants (competitions, urban games, quizzes, sports competitions).</a:t>
                      </a:r>
                    </a:p>
                  </a:txBody>
                  <a:tcPr marL="9113" marR="9113" marT="0" marB="0"/>
                </a:tc>
                <a:tc>
                  <a:txBody>
                    <a:bodyPr/>
                    <a:lstStyle/>
                    <a:p>
                      <a:pPr algn="l">
                        <a:lnSpc>
                          <a:spcPct val="106000"/>
                        </a:lnSpc>
                        <a:spcAft>
                          <a:spcPts val="800"/>
                        </a:spcAft>
                      </a:pPr>
                      <a:r>
                        <a:rPr lang="en-GB" sz="1200" dirty="0"/>
                        <a:t>Maintaining the high utility of information and promotion measures.</a:t>
                      </a:r>
                    </a:p>
                    <a:p>
                      <a:pPr algn="l">
                        <a:lnSpc>
                          <a:spcPct val="107000"/>
                        </a:lnSpc>
                        <a:spcAft>
                          <a:spcPts val="800"/>
                        </a:spcAft>
                      </a:pPr>
                      <a:r>
                        <a:rPr lang="en-GB" sz="1200" dirty="0"/>
                        <a:t>Achieving the objectives of the programme’s Communication Strategy for 2021-2027.</a:t>
                      </a:r>
                    </a:p>
                  </a:txBody>
                  <a:tcPr marL="9113" marR="9113" marT="0" marB="0"/>
                </a:tc>
                <a:extLst>
                  <a:ext uri="{0D108BD9-81ED-4DB2-BD59-A6C34878D82A}">
                    <a16:rowId xmlns:a16="http://schemas.microsoft.com/office/drawing/2014/main" val="1742898333"/>
                  </a:ext>
                </a:extLst>
              </a:tr>
            </a:tbl>
          </a:graphicData>
        </a:graphic>
      </p:graphicFrame>
      <p:sp>
        <p:nvSpPr>
          <p:cNvPr id="8" name="Tytuł 1">
            <a:extLst>
              <a:ext uri="{FF2B5EF4-FFF2-40B4-BE49-F238E27FC236}">
                <a16:creationId xmlns:a16="http://schemas.microsoft.com/office/drawing/2014/main" id="{58215F0B-50C7-C282-AE6A-D9FEABEB766C}"/>
              </a:ext>
            </a:extLst>
          </p:cNvPr>
          <p:cNvSpPr>
            <a:spLocks noGrp="1"/>
          </p:cNvSpPr>
          <p:nvPr>
            <p:ph type="title"/>
          </p:nvPr>
        </p:nvSpPr>
        <p:spPr>
          <a:xfrm>
            <a:off x="0" y="365125"/>
            <a:ext cx="7216346" cy="1325563"/>
          </a:xfrm>
        </p:spPr>
        <p:txBody>
          <a:bodyPr>
            <a:normAutofit/>
          </a:bodyPr>
          <a:lstStyle/>
          <a:p>
            <a:pPr algn="ctr"/>
            <a:r>
              <a:rPr lang="en-GB" b="1" dirty="0">
                <a:solidFill>
                  <a:schemeClr val="bg1"/>
                </a:solidFill>
              </a:rPr>
              <a:t>CONCLUSIONS AND RECOMMENDATIONS (6)</a:t>
            </a:r>
          </a:p>
        </p:txBody>
      </p:sp>
      <p:pic>
        <p:nvPicPr>
          <p:cNvPr id="2" name="Obraz 1" descr="Ecorys - Jobs.ps">
            <a:extLst>
              <a:ext uri="{FF2B5EF4-FFF2-40B4-BE49-F238E27FC236}">
                <a16:creationId xmlns:a16="http://schemas.microsoft.com/office/drawing/2014/main" id="{7B78C106-DF27-D626-4F6B-702A0D74DA6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Tree>
    <p:extLst>
      <p:ext uri="{BB962C8B-B14F-4D97-AF65-F5344CB8AC3E}">
        <p14:creationId xmlns:p14="http://schemas.microsoft.com/office/powerpoint/2010/main" val="2268745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CF8E0520-0E59-5CCA-AD36-2470B4D6739A}"/>
              </a:ext>
              <a:ext uri="{C183D7F6-B498-43B3-948B-1728B52AA6E4}">
                <adec:decorative xmlns:adec="http://schemas.microsoft.com/office/drawing/2017/decorative" val="1"/>
              </a:ext>
            </a:extLst>
          </p:cNvPr>
          <p:cNvSpPr/>
          <p:nvPr/>
        </p:nvSpPr>
        <p:spPr>
          <a:xfrm>
            <a:off x="0" y="2712351"/>
            <a:ext cx="5535827" cy="1245529"/>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5" name="Pole tekstowe 2">
            <a:extLst>
              <a:ext uri="{FF2B5EF4-FFF2-40B4-BE49-F238E27FC236}">
                <a16:creationId xmlns:a16="http://schemas.microsoft.com/office/drawing/2014/main" id="{8F8AA459-0FED-E220-627E-EB49BBA3F07B}"/>
              </a:ext>
              <a:ext uri="{C183D7F6-B498-43B3-948B-1728B52AA6E4}">
                <adec:decorative xmlns:adec="http://schemas.microsoft.com/office/drawing/2017/decorative" val="1"/>
              </a:ext>
            </a:extLst>
          </p:cNvPr>
          <p:cNvSpPr txBox="1">
            <a:spLocks noChangeArrowheads="1"/>
          </p:cNvSpPr>
          <p:nvPr/>
        </p:nvSpPr>
        <p:spPr bwMode="auto">
          <a:xfrm>
            <a:off x="0" y="3057923"/>
            <a:ext cx="5535828" cy="55438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600"/>
              </a:spcAft>
            </a:pPr>
            <a:r>
              <a:rPr lang="en-GB" sz="2800" b="1" dirty="0">
                <a:solidFill>
                  <a:srgbClr val="FFFFFF"/>
                </a:solidFill>
                <a:latin typeface="Bahnschrift" panose="020B0502040204020203" pitchFamily="34" charset="0"/>
                <a:ea typeface="Calibri" panose="020F0502020204030204" pitchFamily="34" charset="0"/>
                <a:cs typeface="Times New Roman" panose="02020603050405020304" pitchFamily="18" charset="0"/>
              </a:rPr>
              <a:t>THANK YOU.</a:t>
            </a:r>
          </a:p>
        </p:txBody>
      </p:sp>
      <p:pic>
        <p:nvPicPr>
          <p:cNvPr id="12" name="Obraz 11" descr="Ecorys - Jobs.ps">
            <a:extLst>
              <a:ext uri="{FF2B5EF4-FFF2-40B4-BE49-F238E27FC236}">
                <a16:creationId xmlns:a16="http://schemas.microsoft.com/office/drawing/2014/main" id="{D685222A-D044-37B5-FFDE-1A3437BADC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6174" y="2559519"/>
            <a:ext cx="4466654" cy="1569309"/>
          </a:xfrm>
          <a:prstGeom prst="rect">
            <a:avLst/>
          </a:prstGeom>
          <a:noFill/>
          <a:ln>
            <a:noFill/>
          </a:ln>
        </p:spPr>
      </p:pic>
    </p:spTree>
    <p:extLst>
      <p:ext uri="{BB962C8B-B14F-4D97-AF65-F5344CB8AC3E}">
        <p14:creationId xmlns:p14="http://schemas.microsoft.com/office/powerpoint/2010/main" val="1708503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E90AF62-0BEA-04AA-3FDF-FDABDB9E1EC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2" name="Tytuł 1">
            <a:extLst>
              <a:ext uri="{FF2B5EF4-FFF2-40B4-BE49-F238E27FC236}">
                <a16:creationId xmlns:a16="http://schemas.microsoft.com/office/drawing/2014/main" id="{AF99470E-9380-E2C1-F1C6-F2CFECC48D44}"/>
              </a:ext>
            </a:extLst>
          </p:cNvPr>
          <p:cNvSpPr>
            <a:spLocks noGrp="1"/>
          </p:cNvSpPr>
          <p:nvPr>
            <p:ph type="title"/>
          </p:nvPr>
        </p:nvSpPr>
        <p:spPr>
          <a:xfrm>
            <a:off x="0" y="365125"/>
            <a:ext cx="7216346" cy="1325563"/>
          </a:xfrm>
        </p:spPr>
        <p:txBody>
          <a:bodyPr/>
          <a:lstStyle/>
          <a:p>
            <a:pPr algn="ctr"/>
            <a:r>
              <a:rPr lang="en-GB" b="1" dirty="0">
                <a:solidFill>
                  <a:schemeClr val="bg1"/>
                </a:solidFill>
              </a:rPr>
              <a:t>NUMBER OF BENEFICIARIES</a:t>
            </a:r>
          </a:p>
        </p:txBody>
      </p:sp>
      <p:pic>
        <p:nvPicPr>
          <p:cNvPr id="6" name="Obraz 5" descr="Ecorys - Jobs.ps">
            <a:extLst>
              <a:ext uri="{FF2B5EF4-FFF2-40B4-BE49-F238E27FC236}">
                <a16:creationId xmlns:a16="http://schemas.microsoft.com/office/drawing/2014/main" id="{A3C9E46C-3F30-01D6-2A0D-FEEED67304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graphicFrame>
        <p:nvGraphicFramePr>
          <p:cNvPr id="3" name="Tabela 2">
            <a:extLst>
              <a:ext uri="{FF2B5EF4-FFF2-40B4-BE49-F238E27FC236}">
                <a16:creationId xmlns:a16="http://schemas.microsoft.com/office/drawing/2014/main" id="{39C831E0-9298-32B0-AA73-2118F8061227}"/>
              </a:ext>
            </a:extLst>
          </p:cNvPr>
          <p:cNvGraphicFramePr>
            <a:graphicFrameLocks noGrp="1"/>
          </p:cNvGraphicFramePr>
          <p:nvPr>
            <p:extLst>
              <p:ext uri="{D42A27DB-BD31-4B8C-83A1-F6EECF244321}">
                <p14:modId xmlns:p14="http://schemas.microsoft.com/office/powerpoint/2010/main" val="2432151115"/>
              </p:ext>
            </p:extLst>
          </p:nvPr>
        </p:nvGraphicFramePr>
        <p:xfrm>
          <a:off x="1177251" y="2039813"/>
          <a:ext cx="9837497" cy="3593434"/>
        </p:xfrm>
        <a:graphic>
          <a:graphicData uri="http://schemas.openxmlformats.org/drawingml/2006/table">
            <a:tbl>
              <a:tblPr firstRow="1" firstCol="1" bandRow="1">
                <a:tableStyleId>{0505E3EF-67EA-436B-97B2-0124C06EBD24}</a:tableStyleId>
              </a:tblPr>
              <a:tblGrid>
                <a:gridCol w="2372497">
                  <a:extLst>
                    <a:ext uri="{9D8B030D-6E8A-4147-A177-3AD203B41FA5}">
                      <a16:colId xmlns:a16="http://schemas.microsoft.com/office/drawing/2014/main" val="442427167"/>
                    </a:ext>
                  </a:extLst>
                </a:gridCol>
                <a:gridCol w="1767016">
                  <a:extLst>
                    <a:ext uri="{9D8B030D-6E8A-4147-A177-3AD203B41FA5}">
                      <a16:colId xmlns:a16="http://schemas.microsoft.com/office/drawing/2014/main" val="2278529988"/>
                    </a:ext>
                  </a:extLst>
                </a:gridCol>
                <a:gridCol w="1742303">
                  <a:extLst>
                    <a:ext uri="{9D8B030D-6E8A-4147-A177-3AD203B41FA5}">
                      <a16:colId xmlns:a16="http://schemas.microsoft.com/office/drawing/2014/main" val="1865130159"/>
                    </a:ext>
                  </a:extLst>
                </a:gridCol>
                <a:gridCol w="1977081">
                  <a:extLst>
                    <a:ext uri="{9D8B030D-6E8A-4147-A177-3AD203B41FA5}">
                      <a16:colId xmlns:a16="http://schemas.microsoft.com/office/drawing/2014/main" val="1970545596"/>
                    </a:ext>
                  </a:extLst>
                </a:gridCol>
                <a:gridCol w="1978600">
                  <a:extLst>
                    <a:ext uri="{9D8B030D-6E8A-4147-A177-3AD203B41FA5}">
                      <a16:colId xmlns:a16="http://schemas.microsoft.com/office/drawing/2014/main" val="2985988993"/>
                    </a:ext>
                  </a:extLst>
                </a:gridCol>
              </a:tblGrid>
              <a:tr h="1450018">
                <a:tc>
                  <a:txBody>
                    <a:bodyPr/>
                    <a:lstStyle/>
                    <a:p>
                      <a:pPr algn="l">
                        <a:lnSpc>
                          <a:spcPct val="115000"/>
                        </a:lnSpc>
                        <a:spcAft>
                          <a:spcPts val="600"/>
                        </a:spcAft>
                      </a:pPr>
                      <a:r>
                        <a:rPr lang="en-GB" sz="2000" dirty="0"/>
                        <a:t>Entity country of origin</a:t>
                      </a:r>
                    </a:p>
                  </a:txBody>
                  <a:tcPr marL="44450" marR="44450" marT="0" marB="0" anchor="ctr"/>
                </a:tc>
                <a:tc>
                  <a:txBody>
                    <a:bodyPr/>
                    <a:lstStyle/>
                    <a:p>
                      <a:pPr algn="l">
                        <a:lnSpc>
                          <a:spcPct val="115000"/>
                        </a:lnSpc>
                        <a:spcAft>
                          <a:spcPts val="600"/>
                        </a:spcAft>
                      </a:pPr>
                      <a:r>
                        <a:rPr lang="en-GB" sz="2000" dirty="0"/>
                        <a:t>Number of leaders</a:t>
                      </a:r>
                    </a:p>
                  </a:txBody>
                  <a:tcPr marL="44450" marR="44450" marT="0" marB="0" anchor="ctr"/>
                </a:tc>
                <a:tc>
                  <a:txBody>
                    <a:bodyPr/>
                    <a:lstStyle/>
                    <a:p>
                      <a:pPr algn="l">
                        <a:lnSpc>
                          <a:spcPct val="115000"/>
                        </a:lnSpc>
                        <a:spcAft>
                          <a:spcPts val="600"/>
                        </a:spcAft>
                      </a:pPr>
                      <a:r>
                        <a:rPr lang="en-GB" sz="2000" dirty="0"/>
                        <a:t>Number of partners</a:t>
                      </a:r>
                    </a:p>
                  </a:txBody>
                  <a:tcPr marL="44450" marR="44450" marT="0" marB="0" anchor="ctr"/>
                </a:tc>
                <a:tc>
                  <a:txBody>
                    <a:bodyPr/>
                    <a:lstStyle/>
                    <a:p>
                      <a:pPr algn="l">
                        <a:lnSpc>
                          <a:spcPct val="115000"/>
                        </a:lnSpc>
                        <a:spcAft>
                          <a:spcPts val="600"/>
                        </a:spcAft>
                      </a:pPr>
                      <a:r>
                        <a:rPr lang="en-GB" sz="2000" dirty="0"/>
                        <a:t>Number of individual projects (without partners)</a:t>
                      </a:r>
                    </a:p>
                  </a:txBody>
                  <a:tcPr marL="44450" marR="44450" marT="0" marB="0" anchor="ctr"/>
                </a:tc>
                <a:tc>
                  <a:txBody>
                    <a:bodyPr/>
                    <a:lstStyle/>
                    <a:p>
                      <a:pPr algn="l">
                        <a:lnSpc>
                          <a:spcPct val="115000"/>
                        </a:lnSpc>
                        <a:spcAft>
                          <a:spcPts val="600"/>
                        </a:spcAft>
                      </a:pPr>
                      <a:r>
                        <a:rPr lang="en-GB" sz="2000" dirty="0"/>
                        <a:t>Total number of entities</a:t>
                      </a:r>
                    </a:p>
                  </a:txBody>
                  <a:tcPr marL="44450" marR="44450" marT="0" marB="0" anchor="ctr"/>
                </a:tc>
                <a:extLst>
                  <a:ext uri="{0D108BD9-81ED-4DB2-BD59-A6C34878D82A}">
                    <a16:rowId xmlns:a16="http://schemas.microsoft.com/office/drawing/2014/main" val="3377979723"/>
                  </a:ext>
                </a:extLst>
              </a:tr>
              <a:tr h="535854">
                <a:tc>
                  <a:txBody>
                    <a:bodyPr/>
                    <a:lstStyle/>
                    <a:p>
                      <a:pPr algn="l">
                        <a:lnSpc>
                          <a:spcPct val="115000"/>
                        </a:lnSpc>
                        <a:spcAft>
                          <a:spcPts val="600"/>
                        </a:spcAft>
                      </a:pPr>
                      <a:r>
                        <a:rPr lang="en-GB" sz="2000" dirty="0"/>
                        <a:t>Poland</a:t>
                      </a:r>
                    </a:p>
                  </a:txBody>
                  <a:tcPr marL="44450" marR="44450" marT="0" marB="0" anchor="ctr"/>
                </a:tc>
                <a:tc>
                  <a:txBody>
                    <a:bodyPr/>
                    <a:lstStyle/>
                    <a:p>
                      <a:pPr algn="ctr">
                        <a:lnSpc>
                          <a:spcPct val="115000"/>
                        </a:lnSpc>
                        <a:spcAft>
                          <a:spcPts val="600"/>
                        </a:spcAft>
                      </a:pPr>
                      <a:r>
                        <a:rPr lang="en-GB" sz="2000" dirty="0"/>
                        <a:t>91</a:t>
                      </a:r>
                    </a:p>
                  </a:txBody>
                  <a:tcPr marL="44450" marR="44450" marT="0" marB="0" anchor="ctr"/>
                </a:tc>
                <a:tc>
                  <a:txBody>
                    <a:bodyPr/>
                    <a:lstStyle/>
                    <a:p>
                      <a:pPr algn="ctr">
                        <a:lnSpc>
                          <a:spcPct val="115000"/>
                        </a:lnSpc>
                        <a:spcAft>
                          <a:spcPts val="600"/>
                        </a:spcAft>
                      </a:pPr>
                      <a:r>
                        <a:rPr lang="en-GB" sz="2000" dirty="0"/>
                        <a:t>107</a:t>
                      </a:r>
                    </a:p>
                  </a:txBody>
                  <a:tcPr marL="44450" marR="44450" marT="0" marB="0" anchor="ctr"/>
                </a:tc>
                <a:tc>
                  <a:txBody>
                    <a:bodyPr/>
                    <a:lstStyle/>
                    <a:p>
                      <a:pPr algn="ctr">
                        <a:lnSpc>
                          <a:spcPct val="115000"/>
                        </a:lnSpc>
                        <a:spcAft>
                          <a:spcPts val="600"/>
                        </a:spcAft>
                      </a:pPr>
                      <a:r>
                        <a:rPr lang="en-GB" sz="2000" dirty="0"/>
                        <a:t>7</a:t>
                      </a:r>
                    </a:p>
                  </a:txBody>
                  <a:tcPr marL="44450" marR="44450" marT="0" marB="0" anchor="ctr"/>
                </a:tc>
                <a:tc>
                  <a:txBody>
                    <a:bodyPr/>
                    <a:lstStyle/>
                    <a:p>
                      <a:pPr algn="ctr">
                        <a:lnSpc>
                          <a:spcPct val="115000"/>
                        </a:lnSpc>
                        <a:spcAft>
                          <a:spcPts val="600"/>
                        </a:spcAft>
                      </a:pPr>
                      <a:r>
                        <a:rPr lang="en-GB" sz="2000" dirty="0"/>
                        <a:t>205</a:t>
                      </a:r>
                    </a:p>
                  </a:txBody>
                  <a:tcPr marL="44450" marR="44450" marT="0" marB="0" anchor="ctr"/>
                </a:tc>
                <a:extLst>
                  <a:ext uri="{0D108BD9-81ED-4DB2-BD59-A6C34878D82A}">
                    <a16:rowId xmlns:a16="http://schemas.microsoft.com/office/drawing/2014/main" val="2827006802"/>
                  </a:ext>
                </a:extLst>
              </a:tr>
              <a:tr h="535854">
                <a:tc>
                  <a:txBody>
                    <a:bodyPr/>
                    <a:lstStyle/>
                    <a:p>
                      <a:pPr algn="l">
                        <a:lnSpc>
                          <a:spcPct val="115000"/>
                        </a:lnSpc>
                        <a:spcAft>
                          <a:spcPts val="600"/>
                        </a:spcAft>
                      </a:pPr>
                      <a:r>
                        <a:rPr lang="en-GB" sz="2000" dirty="0"/>
                        <a:t>Belarus</a:t>
                      </a:r>
                    </a:p>
                  </a:txBody>
                  <a:tcPr marL="44450" marR="44450" marT="0" marB="0" anchor="ctr"/>
                </a:tc>
                <a:tc>
                  <a:txBody>
                    <a:bodyPr/>
                    <a:lstStyle/>
                    <a:p>
                      <a:pPr algn="ctr">
                        <a:lnSpc>
                          <a:spcPct val="115000"/>
                        </a:lnSpc>
                        <a:spcAft>
                          <a:spcPts val="600"/>
                        </a:spcAft>
                      </a:pPr>
                      <a:r>
                        <a:rPr lang="en-GB" sz="2000" dirty="0"/>
                        <a:t>17</a:t>
                      </a:r>
                    </a:p>
                  </a:txBody>
                  <a:tcPr marL="44450" marR="44450" marT="0" marB="0" anchor="ctr"/>
                </a:tc>
                <a:tc>
                  <a:txBody>
                    <a:bodyPr/>
                    <a:lstStyle/>
                    <a:p>
                      <a:pPr algn="ctr">
                        <a:lnSpc>
                          <a:spcPct val="115000"/>
                        </a:lnSpc>
                        <a:spcAft>
                          <a:spcPts val="600"/>
                        </a:spcAft>
                      </a:pPr>
                      <a:r>
                        <a:rPr lang="en-GB" sz="2000" dirty="0"/>
                        <a:t>60</a:t>
                      </a:r>
                    </a:p>
                  </a:txBody>
                  <a:tcPr marL="44450" marR="44450" marT="0" marB="0" anchor="ctr"/>
                </a:tc>
                <a:tc>
                  <a:txBody>
                    <a:bodyPr/>
                    <a:lstStyle/>
                    <a:p>
                      <a:pPr algn="ctr">
                        <a:lnSpc>
                          <a:spcPct val="115000"/>
                        </a:lnSpc>
                        <a:spcAft>
                          <a:spcPts val="600"/>
                        </a:spcAft>
                      </a:pPr>
                      <a:r>
                        <a:rPr lang="en-GB" sz="2000" dirty="0"/>
                        <a:t>-</a:t>
                      </a:r>
                    </a:p>
                  </a:txBody>
                  <a:tcPr marL="44450" marR="44450" marT="0" marB="0" anchor="ctr"/>
                </a:tc>
                <a:tc>
                  <a:txBody>
                    <a:bodyPr/>
                    <a:lstStyle/>
                    <a:p>
                      <a:pPr algn="ctr">
                        <a:lnSpc>
                          <a:spcPct val="115000"/>
                        </a:lnSpc>
                        <a:spcAft>
                          <a:spcPts val="600"/>
                        </a:spcAft>
                      </a:pPr>
                      <a:r>
                        <a:rPr lang="en-GB" sz="2000" dirty="0"/>
                        <a:t>77</a:t>
                      </a:r>
                    </a:p>
                  </a:txBody>
                  <a:tcPr marL="44450" marR="44450" marT="0" marB="0" anchor="ctr"/>
                </a:tc>
                <a:extLst>
                  <a:ext uri="{0D108BD9-81ED-4DB2-BD59-A6C34878D82A}">
                    <a16:rowId xmlns:a16="http://schemas.microsoft.com/office/drawing/2014/main" val="4074782389"/>
                  </a:ext>
                </a:extLst>
              </a:tr>
              <a:tr h="535854">
                <a:tc>
                  <a:txBody>
                    <a:bodyPr/>
                    <a:lstStyle/>
                    <a:p>
                      <a:pPr algn="l">
                        <a:lnSpc>
                          <a:spcPct val="115000"/>
                        </a:lnSpc>
                        <a:spcAft>
                          <a:spcPts val="600"/>
                        </a:spcAft>
                      </a:pPr>
                      <a:r>
                        <a:rPr lang="en-GB" sz="2000" dirty="0"/>
                        <a:t>Ukraine</a:t>
                      </a:r>
                    </a:p>
                  </a:txBody>
                  <a:tcPr marL="44450" marR="44450" marT="0" marB="0" anchor="ctr"/>
                </a:tc>
                <a:tc>
                  <a:txBody>
                    <a:bodyPr/>
                    <a:lstStyle/>
                    <a:p>
                      <a:pPr algn="ctr">
                        <a:lnSpc>
                          <a:spcPct val="115000"/>
                        </a:lnSpc>
                        <a:spcAft>
                          <a:spcPts val="600"/>
                        </a:spcAft>
                      </a:pPr>
                      <a:r>
                        <a:rPr lang="en-GB" sz="2000" dirty="0"/>
                        <a:t>42</a:t>
                      </a:r>
                    </a:p>
                  </a:txBody>
                  <a:tcPr marL="44450" marR="44450" marT="0" marB="0" anchor="ctr"/>
                </a:tc>
                <a:tc>
                  <a:txBody>
                    <a:bodyPr/>
                    <a:lstStyle/>
                    <a:p>
                      <a:pPr algn="ctr">
                        <a:lnSpc>
                          <a:spcPct val="115000"/>
                        </a:lnSpc>
                        <a:spcAft>
                          <a:spcPts val="600"/>
                        </a:spcAft>
                      </a:pPr>
                      <a:r>
                        <a:rPr lang="en-GB" sz="2000" dirty="0"/>
                        <a:t>109</a:t>
                      </a:r>
                    </a:p>
                  </a:txBody>
                  <a:tcPr marL="44450" marR="44450" marT="0" marB="0" anchor="ctr"/>
                </a:tc>
                <a:tc>
                  <a:txBody>
                    <a:bodyPr/>
                    <a:lstStyle/>
                    <a:p>
                      <a:pPr algn="ctr">
                        <a:lnSpc>
                          <a:spcPct val="115000"/>
                        </a:lnSpc>
                        <a:spcAft>
                          <a:spcPts val="600"/>
                        </a:spcAft>
                      </a:pPr>
                      <a:r>
                        <a:rPr lang="en-GB" sz="2000" dirty="0"/>
                        <a:t>1</a:t>
                      </a:r>
                    </a:p>
                  </a:txBody>
                  <a:tcPr marL="44450" marR="44450" marT="0" marB="0" anchor="ctr"/>
                </a:tc>
                <a:tc>
                  <a:txBody>
                    <a:bodyPr/>
                    <a:lstStyle/>
                    <a:p>
                      <a:pPr algn="ctr">
                        <a:lnSpc>
                          <a:spcPct val="115000"/>
                        </a:lnSpc>
                        <a:spcAft>
                          <a:spcPts val="600"/>
                        </a:spcAft>
                      </a:pPr>
                      <a:r>
                        <a:rPr lang="en-GB" sz="2000" dirty="0"/>
                        <a:t>152</a:t>
                      </a:r>
                    </a:p>
                  </a:txBody>
                  <a:tcPr marL="44450" marR="44450" marT="0" marB="0" anchor="ctr"/>
                </a:tc>
                <a:extLst>
                  <a:ext uri="{0D108BD9-81ED-4DB2-BD59-A6C34878D82A}">
                    <a16:rowId xmlns:a16="http://schemas.microsoft.com/office/drawing/2014/main" val="397250090"/>
                  </a:ext>
                </a:extLst>
              </a:tr>
              <a:tr h="535854">
                <a:tc>
                  <a:txBody>
                    <a:bodyPr/>
                    <a:lstStyle/>
                    <a:p>
                      <a:pPr algn="l">
                        <a:lnSpc>
                          <a:spcPct val="115000"/>
                        </a:lnSpc>
                        <a:spcAft>
                          <a:spcPts val="600"/>
                        </a:spcAft>
                      </a:pPr>
                      <a:r>
                        <a:rPr lang="en-GB" sz="2000" dirty="0"/>
                        <a:t>Total</a:t>
                      </a:r>
                    </a:p>
                  </a:txBody>
                  <a:tcPr marL="44450" marR="44450" marT="0" marB="0" anchor="ctr"/>
                </a:tc>
                <a:tc>
                  <a:txBody>
                    <a:bodyPr/>
                    <a:lstStyle/>
                    <a:p>
                      <a:pPr algn="ctr">
                        <a:lnSpc>
                          <a:spcPct val="115000"/>
                        </a:lnSpc>
                        <a:spcAft>
                          <a:spcPts val="600"/>
                        </a:spcAft>
                      </a:pPr>
                      <a:r>
                        <a:rPr lang="en-GB" sz="2000" dirty="0"/>
                        <a:t>150</a:t>
                      </a:r>
                    </a:p>
                  </a:txBody>
                  <a:tcPr marL="44450" marR="44450" marT="0" marB="0" anchor="ctr"/>
                </a:tc>
                <a:tc>
                  <a:txBody>
                    <a:bodyPr/>
                    <a:lstStyle/>
                    <a:p>
                      <a:pPr algn="ctr">
                        <a:lnSpc>
                          <a:spcPct val="115000"/>
                        </a:lnSpc>
                        <a:spcAft>
                          <a:spcPts val="600"/>
                        </a:spcAft>
                      </a:pPr>
                      <a:r>
                        <a:rPr lang="en-GB" sz="2000" dirty="0"/>
                        <a:t>276</a:t>
                      </a:r>
                    </a:p>
                  </a:txBody>
                  <a:tcPr marL="44450" marR="44450" marT="0" marB="0" anchor="ctr"/>
                </a:tc>
                <a:tc>
                  <a:txBody>
                    <a:bodyPr/>
                    <a:lstStyle/>
                    <a:p>
                      <a:pPr algn="ctr">
                        <a:lnSpc>
                          <a:spcPct val="115000"/>
                        </a:lnSpc>
                        <a:spcAft>
                          <a:spcPts val="600"/>
                        </a:spcAft>
                      </a:pPr>
                      <a:r>
                        <a:rPr lang="en-GB" sz="2000" dirty="0"/>
                        <a:t>8</a:t>
                      </a:r>
                    </a:p>
                  </a:txBody>
                  <a:tcPr marL="44450" marR="44450" marT="0" marB="0" anchor="ctr"/>
                </a:tc>
                <a:tc>
                  <a:txBody>
                    <a:bodyPr/>
                    <a:lstStyle/>
                    <a:p>
                      <a:pPr algn="ctr">
                        <a:lnSpc>
                          <a:spcPct val="115000"/>
                        </a:lnSpc>
                        <a:spcAft>
                          <a:spcPts val="600"/>
                        </a:spcAft>
                      </a:pPr>
                      <a:r>
                        <a:rPr lang="en-GB" sz="2000" dirty="0"/>
                        <a:t>434</a:t>
                      </a:r>
                    </a:p>
                  </a:txBody>
                  <a:tcPr marL="44450" marR="44450" marT="0" marB="0" anchor="ctr"/>
                </a:tc>
                <a:extLst>
                  <a:ext uri="{0D108BD9-81ED-4DB2-BD59-A6C34878D82A}">
                    <a16:rowId xmlns:a16="http://schemas.microsoft.com/office/drawing/2014/main" val="2176739641"/>
                  </a:ext>
                </a:extLst>
              </a:tr>
            </a:tbl>
          </a:graphicData>
        </a:graphic>
      </p:graphicFrame>
    </p:spTree>
    <p:extLst>
      <p:ext uri="{BB962C8B-B14F-4D97-AF65-F5344CB8AC3E}">
        <p14:creationId xmlns:p14="http://schemas.microsoft.com/office/powerpoint/2010/main" val="234325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E90AF62-0BEA-04AA-3FDF-FDABDB9E1EC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2" name="Tytuł 1">
            <a:extLst>
              <a:ext uri="{FF2B5EF4-FFF2-40B4-BE49-F238E27FC236}">
                <a16:creationId xmlns:a16="http://schemas.microsoft.com/office/drawing/2014/main" id="{AF99470E-9380-E2C1-F1C6-F2CFECC48D44}"/>
              </a:ext>
            </a:extLst>
          </p:cNvPr>
          <p:cNvSpPr>
            <a:spLocks noGrp="1"/>
          </p:cNvSpPr>
          <p:nvPr>
            <p:ph type="title"/>
          </p:nvPr>
        </p:nvSpPr>
        <p:spPr>
          <a:xfrm>
            <a:off x="0" y="365125"/>
            <a:ext cx="7216346" cy="1325563"/>
          </a:xfrm>
        </p:spPr>
        <p:txBody>
          <a:bodyPr/>
          <a:lstStyle/>
          <a:p>
            <a:pPr algn="ctr"/>
            <a:r>
              <a:rPr lang="en-GB" b="1" dirty="0">
                <a:solidFill>
                  <a:schemeClr val="bg1"/>
                </a:solidFill>
              </a:rPr>
              <a:t>STRUCTURE OF PARTNERSHIPS</a:t>
            </a:r>
          </a:p>
        </p:txBody>
      </p:sp>
      <p:pic>
        <p:nvPicPr>
          <p:cNvPr id="6" name="Obraz 5" descr="Ecorys - Jobs.ps">
            <a:extLst>
              <a:ext uri="{FF2B5EF4-FFF2-40B4-BE49-F238E27FC236}">
                <a16:creationId xmlns:a16="http://schemas.microsoft.com/office/drawing/2014/main" id="{A3C9E46C-3F30-01D6-2A0D-FEEED67304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
        <p:nvSpPr>
          <p:cNvPr id="8" name="pole tekstowe 7">
            <a:extLst>
              <a:ext uri="{FF2B5EF4-FFF2-40B4-BE49-F238E27FC236}">
                <a16:creationId xmlns:a16="http://schemas.microsoft.com/office/drawing/2014/main" id="{A464C5B3-88D6-A037-3769-E7C03D6BD1EC}"/>
              </a:ext>
            </a:extLst>
          </p:cNvPr>
          <p:cNvSpPr txBox="1"/>
          <p:nvPr/>
        </p:nvSpPr>
        <p:spPr>
          <a:xfrm>
            <a:off x="432487" y="2002989"/>
            <a:ext cx="4250724" cy="3139321"/>
          </a:xfrm>
          <a:prstGeom prst="rect">
            <a:avLst/>
          </a:prstGeom>
          <a:noFill/>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Among the partnerships, those consisting of a leader and one partner predominated, accounting for more than half of all partnerships.</a:t>
            </a:r>
            <a:r>
              <a:rPr lang="en-GB" sz="1800" dirty="0">
                <a:latin typeface="Calibri" panose="020F0502020204030204" pitchFamily="34" charset="0"/>
                <a:ea typeface="Calibri" panose="020F0502020204030204" pitchFamily="34" charset="0"/>
                <a:cs typeface="Times New Roman" panose="02020603050405020304" pitchFamily="18" charset="0"/>
              </a:rPr>
              <a:t> One in four projects was carried out in a consortium consisting of a leader and 2 partners, while just over 8% were implemented in a consortium consisting of a leader and 3 partners. Larger project consortia were rare, but there were projects with up to 7-10 partners in addition to the leader.</a:t>
            </a:r>
          </a:p>
        </p:txBody>
      </p:sp>
      <p:graphicFrame>
        <p:nvGraphicFramePr>
          <p:cNvPr id="9" name="Wykres 8" descr="Wykres 8. Struktura partnerstw projektowych w Programie z uwagi na wielkość konsorcjum projektowego  ">
            <a:extLst>
              <a:ext uri="{FF2B5EF4-FFF2-40B4-BE49-F238E27FC236}">
                <a16:creationId xmlns:a16="http://schemas.microsoft.com/office/drawing/2014/main" id="{5871CF9F-2A93-1B94-35AF-D39D862FA604}"/>
              </a:ext>
            </a:extLst>
          </p:cNvPr>
          <p:cNvGraphicFramePr/>
          <p:nvPr>
            <p:extLst>
              <p:ext uri="{D42A27DB-BD31-4B8C-83A1-F6EECF244321}">
                <p14:modId xmlns:p14="http://schemas.microsoft.com/office/powerpoint/2010/main" val="2345056382"/>
              </p:ext>
            </p:extLst>
          </p:nvPr>
        </p:nvGraphicFramePr>
        <p:xfrm>
          <a:off x="4917990" y="1605223"/>
          <a:ext cx="6841524" cy="4585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3167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E90AF62-0BEA-04AA-3FDF-FDABDB9E1EC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2" name="Tytuł 1">
            <a:extLst>
              <a:ext uri="{FF2B5EF4-FFF2-40B4-BE49-F238E27FC236}">
                <a16:creationId xmlns:a16="http://schemas.microsoft.com/office/drawing/2014/main" id="{AF99470E-9380-E2C1-F1C6-F2CFECC48D44}"/>
              </a:ext>
            </a:extLst>
          </p:cNvPr>
          <p:cNvSpPr>
            <a:spLocks noGrp="1"/>
          </p:cNvSpPr>
          <p:nvPr>
            <p:ph type="title"/>
          </p:nvPr>
        </p:nvSpPr>
        <p:spPr>
          <a:xfrm>
            <a:off x="0" y="365125"/>
            <a:ext cx="7216346" cy="1325563"/>
          </a:xfrm>
        </p:spPr>
        <p:txBody>
          <a:bodyPr/>
          <a:lstStyle/>
          <a:p>
            <a:pPr algn="ctr"/>
            <a:r>
              <a:rPr lang="en-GB" b="1" dirty="0">
                <a:solidFill>
                  <a:schemeClr val="bg1"/>
                </a:solidFill>
              </a:rPr>
              <a:t>PREDOMINANT TYPES OF BENEFICIARIES</a:t>
            </a:r>
          </a:p>
        </p:txBody>
      </p:sp>
      <p:pic>
        <p:nvPicPr>
          <p:cNvPr id="6" name="Obraz 5" descr="Ecorys - Jobs.ps">
            <a:extLst>
              <a:ext uri="{FF2B5EF4-FFF2-40B4-BE49-F238E27FC236}">
                <a16:creationId xmlns:a16="http://schemas.microsoft.com/office/drawing/2014/main" id="{A3C9E46C-3F30-01D6-2A0D-FEEED67304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graphicFrame>
        <p:nvGraphicFramePr>
          <p:cNvPr id="3" name="Diagram 2" descr="Polska&#10; Wspólnoty samorządowe&#10; Gminne samorządowe jednostki organizacyjne&#10;Białoruś&#10; Wspólnoty samorządowe&#10; Państwowe jednostki organizacyjne&#10;Ukraina&#10; Wspólnoty samorządowe&#10; Stowarzyszenia&#10;">
            <a:extLst>
              <a:ext uri="{FF2B5EF4-FFF2-40B4-BE49-F238E27FC236}">
                <a16:creationId xmlns:a16="http://schemas.microsoft.com/office/drawing/2014/main" id="{D29E4C3C-80B0-51CF-5741-71E35AB5817A}"/>
              </a:ext>
            </a:extLst>
          </p:cNvPr>
          <p:cNvGraphicFramePr/>
          <p:nvPr>
            <p:extLst>
              <p:ext uri="{D42A27DB-BD31-4B8C-83A1-F6EECF244321}">
                <p14:modId xmlns:p14="http://schemas.microsoft.com/office/powerpoint/2010/main" val="2089288385"/>
              </p:ext>
            </p:extLst>
          </p:nvPr>
        </p:nvGraphicFramePr>
        <p:xfrm>
          <a:off x="1765993" y="2371638"/>
          <a:ext cx="8533757" cy="3108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223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E90AF62-0BEA-04AA-3FDF-FDABDB9E1EC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2" name="Tytuł 1">
            <a:extLst>
              <a:ext uri="{FF2B5EF4-FFF2-40B4-BE49-F238E27FC236}">
                <a16:creationId xmlns:a16="http://schemas.microsoft.com/office/drawing/2014/main" id="{AF99470E-9380-E2C1-F1C6-F2CFECC48D44}"/>
              </a:ext>
            </a:extLst>
          </p:cNvPr>
          <p:cNvSpPr>
            <a:spLocks noGrp="1"/>
          </p:cNvSpPr>
          <p:nvPr>
            <p:ph type="title"/>
          </p:nvPr>
        </p:nvSpPr>
        <p:spPr>
          <a:xfrm>
            <a:off x="0" y="365125"/>
            <a:ext cx="7216346" cy="1325563"/>
          </a:xfrm>
        </p:spPr>
        <p:txBody>
          <a:bodyPr/>
          <a:lstStyle/>
          <a:p>
            <a:pPr algn="ctr"/>
            <a:r>
              <a:rPr lang="en-GB" b="1" dirty="0">
                <a:solidFill>
                  <a:schemeClr val="bg1"/>
                </a:solidFill>
              </a:rPr>
              <a:t>BENEFICIARIES BY LOCATION</a:t>
            </a:r>
          </a:p>
        </p:txBody>
      </p:sp>
      <p:pic>
        <p:nvPicPr>
          <p:cNvPr id="6" name="Obraz 5" descr="Ecorys - Jobs.ps">
            <a:extLst>
              <a:ext uri="{FF2B5EF4-FFF2-40B4-BE49-F238E27FC236}">
                <a16:creationId xmlns:a16="http://schemas.microsoft.com/office/drawing/2014/main" id="{A3C9E46C-3F30-01D6-2A0D-FEEED67304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pic>
        <p:nvPicPr>
          <p:cNvPr id="5" name="Obraz 4" descr="Mapa obszaru wsparcia, która zawiera liczbę beneficjentów według lokalizacji ich siedzib.">
            <a:extLst>
              <a:ext uri="{FF2B5EF4-FFF2-40B4-BE49-F238E27FC236}">
                <a16:creationId xmlns:a16="http://schemas.microsoft.com/office/drawing/2014/main" id="{19ED5E26-0440-484A-3364-203037B7B541}"/>
              </a:ext>
            </a:extLst>
          </p:cNvPr>
          <p:cNvPicPr>
            <a:picLocks noChangeAspect="1"/>
          </p:cNvPicPr>
          <p:nvPr/>
        </p:nvPicPr>
        <p:blipFill>
          <a:blip r:embed="rId3"/>
          <a:stretch>
            <a:fillRect/>
          </a:stretch>
        </p:blipFill>
        <p:spPr>
          <a:xfrm>
            <a:off x="3271202" y="1605223"/>
            <a:ext cx="5649595" cy="4789953"/>
          </a:xfrm>
          <a:prstGeom prst="rect">
            <a:avLst/>
          </a:prstGeom>
        </p:spPr>
      </p:pic>
      <p:sp>
        <p:nvSpPr>
          <p:cNvPr id="3" name="pole tekstowe 2">
            <a:extLst>
              <a:ext uri="{FF2B5EF4-FFF2-40B4-BE49-F238E27FC236}">
                <a16:creationId xmlns:a16="http://schemas.microsoft.com/office/drawing/2014/main" id="{6B287ADC-FB4B-2679-8D2A-05978CF7B148}"/>
              </a:ext>
            </a:extLst>
          </p:cNvPr>
          <p:cNvSpPr txBox="1"/>
          <p:nvPr/>
        </p:nvSpPr>
        <p:spPr>
          <a:xfrm>
            <a:off x="6196519" y="4625662"/>
            <a:ext cx="2217906" cy="276999"/>
          </a:xfrm>
          <a:prstGeom prst="rect">
            <a:avLst/>
          </a:prstGeom>
          <a:solidFill>
            <a:schemeClr val="bg1"/>
          </a:solidFill>
        </p:spPr>
        <p:txBody>
          <a:bodyPr wrap="square">
            <a:spAutoFit/>
          </a:bodyPr>
          <a:lstStyle/>
          <a:p>
            <a:r>
              <a:rPr lang="pl-PL" sz="1200" dirty="0">
                <a:effectLst/>
                <a:ea typeface="Times New Roman" panose="02020603050405020304" pitchFamily="18" charset="0"/>
              </a:rPr>
              <a:t>LEGEND</a:t>
            </a:r>
            <a:endParaRPr lang="pl-PL" sz="900" dirty="0">
              <a:effectLst/>
              <a:ea typeface="Times New Roman" panose="02020603050405020304" pitchFamily="18" charset="0"/>
            </a:endParaRPr>
          </a:p>
        </p:txBody>
      </p:sp>
      <p:sp>
        <p:nvSpPr>
          <p:cNvPr id="7" name="pole tekstowe 6">
            <a:extLst>
              <a:ext uri="{FF2B5EF4-FFF2-40B4-BE49-F238E27FC236}">
                <a16:creationId xmlns:a16="http://schemas.microsoft.com/office/drawing/2014/main" id="{CBB6EF83-A65A-64A1-426B-15CB37962B94}"/>
              </a:ext>
            </a:extLst>
          </p:cNvPr>
          <p:cNvSpPr txBox="1"/>
          <p:nvPr/>
        </p:nvSpPr>
        <p:spPr>
          <a:xfrm>
            <a:off x="6478886" y="4941573"/>
            <a:ext cx="4280170" cy="1297791"/>
          </a:xfrm>
          <a:prstGeom prst="rect">
            <a:avLst/>
          </a:prstGeom>
          <a:solidFill>
            <a:schemeClr val="bg1"/>
          </a:solidFill>
        </p:spPr>
        <p:txBody>
          <a:bodyPr wrap="square">
            <a:spAutoFit/>
          </a:bodyPr>
          <a:lstStyle/>
          <a:p>
            <a:pPr>
              <a:spcAft>
                <a:spcPts val="700"/>
              </a:spcAft>
            </a:pPr>
            <a:r>
              <a:rPr lang="pl-PL" sz="1100" dirty="0">
                <a:effectLst/>
                <a:ea typeface="Times New Roman" panose="02020603050405020304" pitchFamily="18" charset="0"/>
              </a:rPr>
              <a:t>1-3 beneficiaries</a:t>
            </a:r>
            <a:endParaRPr lang="pl-PL" sz="1000" dirty="0">
              <a:effectLst/>
              <a:ea typeface="Times New Roman" panose="02020603050405020304" pitchFamily="18" charset="0"/>
            </a:endParaRPr>
          </a:p>
          <a:p>
            <a:pPr>
              <a:spcAft>
                <a:spcPts val="700"/>
              </a:spcAft>
            </a:pPr>
            <a:r>
              <a:rPr lang="pl-PL" sz="1100" dirty="0">
                <a:effectLst/>
                <a:ea typeface="Times New Roman" panose="02020603050405020304" pitchFamily="18" charset="0"/>
              </a:rPr>
              <a:t>4-9 beneficiaries</a:t>
            </a:r>
            <a:endParaRPr lang="pl-PL" sz="1000" dirty="0">
              <a:effectLst/>
              <a:ea typeface="Times New Roman" panose="02020603050405020304" pitchFamily="18" charset="0"/>
            </a:endParaRPr>
          </a:p>
          <a:p>
            <a:pPr>
              <a:spcAft>
                <a:spcPts val="700"/>
              </a:spcAft>
            </a:pPr>
            <a:r>
              <a:rPr lang="pl-PL" sz="1100" dirty="0">
                <a:effectLst/>
                <a:ea typeface="Times New Roman" panose="02020603050405020304" pitchFamily="18" charset="0"/>
              </a:rPr>
              <a:t>More than 9 beneficiaries</a:t>
            </a:r>
            <a:endParaRPr lang="pl-PL" sz="1000" dirty="0">
              <a:effectLst/>
              <a:ea typeface="Times New Roman" panose="02020603050405020304" pitchFamily="18" charset="0"/>
            </a:endParaRPr>
          </a:p>
          <a:p>
            <a:pPr>
              <a:spcAft>
                <a:spcPts val="700"/>
              </a:spcAft>
            </a:pPr>
            <a:r>
              <a:rPr lang="en-US" sz="1100" dirty="0">
                <a:effectLst/>
                <a:ea typeface="Times New Roman" panose="02020603050405020304" pitchFamily="18" charset="0"/>
              </a:rPr>
              <a:t>Area covered by the Programme</a:t>
            </a:r>
            <a:endParaRPr lang="pl-PL" sz="1000" dirty="0">
              <a:effectLst/>
              <a:ea typeface="Times New Roman" panose="02020603050405020304" pitchFamily="18" charset="0"/>
            </a:endParaRPr>
          </a:p>
          <a:p>
            <a:pPr>
              <a:spcAft>
                <a:spcPts val="700"/>
              </a:spcAft>
            </a:pPr>
            <a:r>
              <a:rPr lang="en-US" sz="1100" dirty="0">
                <a:effectLst/>
                <a:ea typeface="Times New Roman" panose="02020603050405020304" pitchFamily="18" charset="0"/>
              </a:rPr>
              <a:t>Adjacent area covered by the Programme</a:t>
            </a:r>
            <a:endParaRPr lang="pl-PL" sz="1000" dirty="0">
              <a:effectLst/>
              <a:ea typeface="Times New Roman" panose="02020603050405020304" pitchFamily="18" charset="0"/>
            </a:endParaRPr>
          </a:p>
        </p:txBody>
      </p:sp>
    </p:spTree>
    <p:extLst>
      <p:ext uri="{BB962C8B-B14F-4D97-AF65-F5344CB8AC3E}">
        <p14:creationId xmlns:p14="http://schemas.microsoft.com/office/powerpoint/2010/main" val="1507471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E90AF62-0BEA-04AA-3FDF-FDABDB9E1EC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2" name="Tytuł 1">
            <a:extLst>
              <a:ext uri="{FF2B5EF4-FFF2-40B4-BE49-F238E27FC236}">
                <a16:creationId xmlns:a16="http://schemas.microsoft.com/office/drawing/2014/main" id="{AF99470E-9380-E2C1-F1C6-F2CFECC48D44}"/>
              </a:ext>
            </a:extLst>
          </p:cNvPr>
          <p:cNvSpPr>
            <a:spLocks noGrp="1"/>
          </p:cNvSpPr>
          <p:nvPr>
            <p:ph type="title"/>
          </p:nvPr>
        </p:nvSpPr>
        <p:spPr>
          <a:xfrm>
            <a:off x="0" y="365125"/>
            <a:ext cx="7216346" cy="1325563"/>
          </a:xfrm>
        </p:spPr>
        <p:txBody>
          <a:bodyPr/>
          <a:lstStyle/>
          <a:p>
            <a:pPr algn="ctr"/>
            <a:r>
              <a:rPr lang="en-GB" b="1" dirty="0">
                <a:solidFill>
                  <a:schemeClr val="bg1"/>
                </a:solidFill>
              </a:rPr>
              <a:t>PROJECT OUTCOMES</a:t>
            </a:r>
          </a:p>
        </p:txBody>
      </p:sp>
      <p:pic>
        <p:nvPicPr>
          <p:cNvPr id="6" name="Obraz 5" descr="Ecorys - Jobs.ps">
            <a:extLst>
              <a:ext uri="{FF2B5EF4-FFF2-40B4-BE49-F238E27FC236}">
                <a16:creationId xmlns:a16="http://schemas.microsoft.com/office/drawing/2014/main" id="{A3C9E46C-3F30-01D6-2A0D-FEEED67304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graphicFrame>
        <p:nvGraphicFramePr>
          <p:cNvPr id="5" name="Tabela 4">
            <a:extLst>
              <a:ext uri="{FF2B5EF4-FFF2-40B4-BE49-F238E27FC236}">
                <a16:creationId xmlns:a16="http://schemas.microsoft.com/office/drawing/2014/main" id="{672A4A40-1336-2EA7-3DF3-FE17E296F266}"/>
              </a:ext>
            </a:extLst>
          </p:cNvPr>
          <p:cNvGraphicFramePr>
            <a:graphicFrameLocks noGrp="1"/>
          </p:cNvGraphicFramePr>
          <p:nvPr/>
        </p:nvGraphicFramePr>
        <p:xfrm>
          <a:off x="349408" y="2009866"/>
          <a:ext cx="11227241" cy="3613870"/>
        </p:xfrm>
        <a:graphic>
          <a:graphicData uri="http://schemas.openxmlformats.org/drawingml/2006/table">
            <a:tbl>
              <a:tblPr firstRow="1" firstCol="1" bandRow="1">
                <a:tableStyleId>{0505E3EF-67EA-436B-97B2-0124C06EBD24}</a:tableStyleId>
              </a:tblPr>
              <a:tblGrid>
                <a:gridCol w="8837724">
                  <a:extLst>
                    <a:ext uri="{9D8B030D-6E8A-4147-A177-3AD203B41FA5}">
                      <a16:colId xmlns:a16="http://schemas.microsoft.com/office/drawing/2014/main" val="1560795851"/>
                    </a:ext>
                  </a:extLst>
                </a:gridCol>
                <a:gridCol w="1086928">
                  <a:extLst>
                    <a:ext uri="{9D8B030D-6E8A-4147-A177-3AD203B41FA5}">
                      <a16:colId xmlns:a16="http://schemas.microsoft.com/office/drawing/2014/main" val="1183199023"/>
                    </a:ext>
                  </a:extLst>
                </a:gridCol>
                <a:gridCol w="1302589">
                  <a:extLst>
                    <a:ext uri="{9D8B030D-6E8A-4147-A177-3AD203B41FA5}">
                      <a16:colId xmlns:a16="http://schemas.microsoft.com/office/drawing/2014/main" val="3116383105"/>
                    </a:ext>
                  </a:extLst>
                </a:gridCol>
              </a:tblGrid>
              <a:tr h="318862">
                <a:tc>
                  <a:txBody>
                    <a:bodyPr/>
                    <a:lstStyle/>
                    <a:p>
                      <a:pPr algn="l">
                        <a:lnSpc>
                          <a:spcPct val="115000"/>
                        </a:lnSpc>
                        <a:spcAft>
                          <a:spcPts val="600"/>
                        </a:spcAft>
                      </a:pPr>
                      <a:r>
                        <a:rPr lang="en-GB" sz="1200" dirty="0"/>
                        <a:t>Product indicator</a:t>
                      </a:r>
                    </a:p>
                  </a:txBody>
                  <a:tcPr marL="27495" marR="27495" marT="0" marB="0" anchor="ctr"/>
                </a:tc>
                <a:tc>
                  <a:txBody>
                    <a:bodyPr/>
                    <a:lstStyle/>
                    <a:p>
                      <a:pPr algn="l">
                        <a:lnSpc>
                          <a:spcPct val="115000"/>
                        </a:lnSpc>
                        <a:spcAft>
                          <a:spcPts val="600"/>
                        </a:spcAft>
                      </a:pPr>
                      <a:r>
                        <a:rPr lang="en-GB" sz="1200" dirty="0"/>
                        <a:t>Subject-matter objective</a:t>
                      </a:r>
                    </a:p>
                  </a:txBody>
                  <a:tcPr marL="27495" marR="27495" marT="0" marB="0" anchor="ctr"/>
                </a:tc>
                <a:tc>
                  <a:txBody>
                    <a:bodyPr/>
                    <a:lstStyle/>
                    <a:p>
                      <a:pPr algn="l">
                        <a:lnSpc>
                          <a:spcPct val="115000"/>
                        </a:lnSpc>
                        <a:spcAft>
                          <a:spcPts val="600"/>
                        </a:spcAft>
                      </a:pPr>
                      <a:r>
                        <a:rPr lang="en-GB" sz="1200" dirty="0"/>
                        <a:t>Target achievement level</a:t>
                      </a:r>
                    </a:p>
                  </a:txBody>
                  <a:tcPr marL="27495" marR="27495" marT="0" marB="0" anchor="ctr"/>
                </a:tc>
                <a:extLst>
                  <a:ext uri="{0D108BD9-81ED-4DB2-BD59-A6C34878D82A}">
                    <a16:rowId xmlns:a16="http://schemas.microsoft.com/office/drawing/2014/main" val="663720218"/>
                  </a:ext>
                </a:extLst>
              </a:tr>
              <a:tr h="0">
                <a:tc>
                  <a:txBody>
                    <a:bodyPr/>
                    <a:lstStyle/>
                    <a:p>
                      <a:pPr algn="l">
                        <a:lnSpc>
                          <a:spcPct val="115000"/>
                        </a:lnSpc>
                        <a:spcAft>
                          <a:spcPts val="600"/>
                        </a:spcAft>
                      </a:pPr>
                      <a:r>
                        <a:rPr lang="en-GB" sz="1200" b="0" dirty="0"/>
                        <a:t>Number of improved cultural, historical, tourist and nature sites directly created as a result of Programme support</a:t>
                      </a:r>
                    </a:p>
                  </a:txBody>
                  <a:tcPr marL="27495" marR="27495" marT="0" marB="0" anchor="ctr"/>
                </a:tc>
                <a:tc>
                  <a:txBody>
                    <a:bodyPr/>
                    <a:lstStyle/>
                    <a:p>
                      <a:pPr algn="l">
                        <a:lnSpc>
                          <a:spcPct val="115000"/>
                        </a:lnSpc>
                        <a:spcAft>
                          <a:spcPts val="600"/>
                        </a:spcAft>
                      </a:pPr>
                      <a:r>
                        <a:rPr lang="en-GB" sz="1200" dirty="0"/>
                        <a:t>HERITAGE</a:t>
                      </a:r>
                    </a:p>
                  </a:txBody>
                  <a:tcPr marL="27495" marR="27495" marT="0" marB="0" anchor="ctr"/>
                </a:tc>
                <a:tc>
                  <a:txBody>
                    <a:bodyPr/>
                    <a:lstStyle/>
                    <a:p>
                      <a:pPr algn="r">
                        <a:lnSpc>
                          <a:spcPct val="115000"/>
                        </a:lnSpc>
                        <a:spcAft>
                          <a:spcPts val="600"/>
                        </a:spcAft>
                      </a:pPr>
                      <a:r>
                        <a:rPr lang="en-GB" sz="1200" dirty="0"/>
                        <a:t>26.29%</a:t>
                      </a:r>
                    </a:p>
                  </a:txBody>
                  <a:tcPr marL="27495" marR="27495" marT="0" marB="0" anchor="ctr"/>
                </a:tc>
                <a:extLst>
                  <a:ext uri="{0D108BD9-81ED-4DB2-BD59-A6C34878D82A}">
                    <a16:rowId xmlns:a16="http://schemas.microsoft.com/office/drawing/2014/main" val="2061358279"/>
                  </a:ext>
                </a:extLst>
              </a:tr>
              <a:tr h="0">
                <a:tc>
                  <a:txBody>
                    <a:bodyPr/>
                    <a:lstStyle/>
                    <a:p>
                      <a:pPr algn="l">
                        <a:lnSpc>
                          <a:spcPct val="115000"/>
                        </a:lnSpc>
                        <a:spcAft>
                          <a:spcPts val="600"/>
                        </a:spcAft>
                      </a:pPr>
                      <a:r>
                        <a:rPr lang="en-GB" sz="1200" b="0" dirty="0"/>
                        <a:t>Number of cross-border cultural events organised with ENI support</a:t>
                      </a:r>
                    </a:p>
                  </a:txBody>
                  <a:tcPr marL="27495" marR="27495" marT="0" marB="0" anchor="ctr"/>
                </a:tc>
                <a:tc>
                  <a:txBody>
                    <a:bodyPr/>
                    <a:lstStyle/>
                    <a:p>
                      <a:pPr algn="l">
                        <a:lnSpc>
                          <a:spcPct val="115000"/>
                        </a:lnSpc>
                        <a:spcAft>
                          <a:spcPts val="600"/>
                        </a:spcAft>
                      </a:pPr>
                      <a:r>
                        <a:rPr lang="en-GB" sz="1200" dirty="0"/>
                        <a:t>HERITAGE</a:t>
                      </a:r>
                    </a:p>
                  </a:txBody>
                  <a:tcPr marL="27495" marR="27495" marT="0" marB="0" anchor="ctr"/>
                </a:tc>
                <a:tc>
                  <a:txBody>
                    <a:bodyPr/>
                    <a:lstStyle/>
                    <a:p>
                      <a:pPr algn="r">
                        <a:lnSpc>
                          <a:spcPct val="115000"/>
                        </a:lnSpc>
                        <a:spcAft>
                          <a:spcPts val="600"/>
                        </a:spcAft>
                      </a:pPr>
                      <a:r>
                        <a:rPr lang="en-GB" sz="1200" dirty="0"/>
                        <a:t>34.95%</a:t>
                      </a:r>
                    </a:p>
                  </a:txBody>
                  <a:tcPr marL="27495" marR="27495" marT="0" marB="0" anchor="ctr"/>
                </a:tc>
                <a:extLst>
                  <a:ext uri="{0D108BD9-81ED-4DB2-BD59-A6C34878D82A}">
                    <a16:rowId xmlns:a16="http://schemas.microsoft.com/office/drawing/2014/main" val="4172389760"/>
                  </a:ext>
                </a:extLst>
              </a:tr>
              <a:tr h="0">
                <a:tc>
                  <a:txBody>
                    <a:bodyPr/>
                    <a:lstStyle/>
                    <a:p>
                      <a:pPr algn="l">
                        <a:lnSpc>
                          <a:spcPct val="115000"/>
                        </a:lnSpc>
                        <a:spcAft>
                          <a:spcPts val="600"/>
                        </a:spcAft>
                      </a:pPr>
                      <a:r>
                        <a:rPr lang="en-GB" sz="1200" b="0" dirty="0"/>
                        <a:t>Number of cross-border events organised with Programme support</a:t>
                      </a:r>
                    </a:p>
                  </a:txBody>
                  <a:tcPr marL="27495" marR="27495" marT="0" marB="0" anchor="ctr"/>
                </a:tc>
                <a:tc>
                  <a:txBody>
                    <a:bodyPr/>
                    <a:lstStyle/>
                    <a:p>
                      <a:pPr algn="l">
                        <a:lnSpc>
                          <a:spcPct val="115000"/>
                        </a:lnSpc>
                        <a:spcAft>
                          <a:spcPts val="600"/>
                        </a:spcAft>
                      </a:pPr>
                      <a:r>
                        <a:rPr lang="en-GB" sz="1200" dirty="0"/>
                        <a:t>HERITAGE</a:t>
                      </a:r>
                    </a:p>
                  </a:txBody>
                  <a:tcPr marL="27495" marR="27495" marT="0" marB="0" anchor="ctr"/>
                </a:tc>
                <a:tc>
                  <a:txBody>
                    <a:bodyPr/>
                    <a:lstStyle/>
                    <a:p>
                      <a:pPr algn="r">
                        <a:lnSpc>
                          <a:spcPct val="115000"/>
                        </a:lnSpc>
                        <a:spcAft>
                          <a:spcPts val="600"/>
                        </a:spcAft>
                      </a:pPr>
                      <a:r>
                        <a:rPr lang="en-GB" sz="1200" dirty="0"/>
                        <a:t>48.00%</a:t>
                      </a:r>
                    </a:p>
                  </a:txBody>
                  <a:tcPr marL="27495" marR="27495" marT="0" marB="0" anchor="ctr"/>
                </a:tc>
                <a:extLst>
                  <a:ext uri="{0D108BD9-81ED-4DB2-BD59-A6C34878D82A}">
                    <a16:rowId xmlns:a16="http://schemas.microsoft.com/office/drawing/2014/main" val="359167594"/>
                  </a:ext>
                </a:extLst>
              </a:tr>
              <a:tr h="0">
                <a:tc>
                  <a:txBody>
                    <a:bodyPr/>
                    <a:lstStyle/>
                    <a:p>
                      <a:pPr algn="l">
                        <a:lnSpc>
                          <a:spcPct val="115000"/>
                        </a:lnSpc>
                        <a:spcAft>
                          <a:spcPts val="600"/>
                        </a:spcAft>
                      </a:pPr>
                      <a:r>
                        <a:rPr lang="en-GB" sz="1200" b="0" dirty="0"/>
                        <a:t>Number of nature sites promoted and/or protected as a direct consequence of Programme support</a:t>
                      </a:r>
                    </a:p>
                  </a:txBody>
                  <a:tcPr marL="27495" marR="27495" marT="0" marB="0" anchor="ctr"/>
                </a:tc>
                <a:tc>
                  <a:txBody>
                    <a:bodyPr/>
                    <a:lstStyle/>
                    <a:p>
                      <a:pPr algn="l">
                        <a:lnSpc>
                          <a:spcPct val="115000"/>
                        </a:lnSpc>
                        <a:spcAft>
                          <a:spcPts val="600"/>
                        </a:spcAft>
                      </a:pPr>
                      <a:r>
                        <a:rPr lang="en-GB" sz="1200" dirty="0"/>
                        <a:t>HERITAGE</a:t>
                      </a:r>
                    </a:p>
                  </a:txBody>
                  <a:tcPr marL="27495" marR="27495" marT="0" marB="0" anchor="ctr"/>
                </a:tc>
                <a:tc>
                  <a:txBody>
                    <a:bodyPr/>
                    <a:lstStyle/>
                    <a:p>
                      <a:pPr algn="r">
                        <a:lnSpc>
                          <a:spcPct val="115000"/>
                        </a:lnSpc>
                        <a:spcAft>
                          <a:spcPts val="600"/>
                        </a:spcAft>
                      </a:pPr>
                      <a:r>
                        <a:rPr lang="en-GB" sz="1200" dirty="0"/>
                        <a:t>46.38%</a:t>
                      </a:r>
                    </a:p>
                  </a:txBody>
                  <a:tcPr marL="27495" marR="27495" marT="0" marB="0" anchor="ctr"/>
                </a:tc>
                <a:extLst>
                  <a:ext uri="{0D108BD9-81ED-4DB2-BD59-A6C34878D82A}">
                    <a16:rowId xmlns:a16="http://schemas.microsoft.com/office/drawing/2014/main" val="3285152773"/>
                  </a:ext>
                </a:extLst>
              </a:tr>
              <a:tr h="0">
                <a:tc>
                  <a:txBody>
                    <a:bodyPr/>
                    <a:lstStyle/>
                    <a:p>
                      <a:pPr algn="l">
                        <a:lnSpc>
                          <a:spcPct val="115000"/>
                        </a:lnSpc>
                        <a:spcAft>
                          <a:spcPts val="600"/>
                        </a:spcAft>
                      </a:pPr>
                      <a:r>
                        <a:rPr lang="en-GB" sz="1200" b="0" dirty="0"/>
                        <a:t>Number of people taking part in campaigns and measures to raise awareness and promote the protection of nature heritage</a:t>
                      </a:r>
                    </a:p>
                  </a:txBody>
                  <a:tcPr marL="27495" marR="27495" marT="0" marB="0" anchor="ctr"/>
                </a:tc>
                <a:tc>
                  <a:txBody>
                    <a:bodyPr/>
                    <a:lstStyle/>
                    <a:p>
                      <a:pPr algn="l">
                        <a:lnSpc>
                          <a:spcPct val="115000"/>
                        </a:lnSpc>
                        <a:spcAft>
                          <a:spcPts val="600"/>
                        </a:spcAft>
                      </a:pPr>
                      <a:r>
                        <a:rPr lang="en-GB" sz="1200" dirty="0"/>
                        <a:t>HERITAGE</a:t>
                      </a:r>
                    </a:p>
                  </a:txBody>
                  <a:tcPr marL="27495" marR="27495" marT="0" marB="0" anchor="ctr"/>
                </a:tc>
                <a:tc>
                  <a:txBody>
                    <a:bodyPr/>
                    <a:lstStyle/>
                    <a:p>
                      <a:pPr algn="r">
                        <a:lnSpc>
                          <a:spcPct val="115000"/>
                        </a:lnSpc>
                        <a:spcAft>
                          <a:spcPts val="600"/>
                        </a:spcAft>
                      </a:pPr>
                      <a:r>
                        <a:rPr lang="en-GB" sz="1200" dirty="0"/>
                        <a:t>49.25%</a:t>
                      </a:r>
                    </a:p>
                  </a:txBody>
                  <a:tcPr marL="27495" marR="27495" marT="0" marB="0" anchor="ctr"/>
                </a:tc>
                <a:extLst>
                  <a:ext uri="{0D108BD9-81ED-4DB2-BD59-A6C34878D82A}">
                    <a16:rowId xmlns:a16="http://schemas.microsoft.com/office/drawing/2014/main" val="542185343"/>
                  </a:ext>
                </a:extLst>
              </a:tr>
              <a:tr h="0">
                <a:tc>
                  <a:txBody>
                    <a:bodyPr/>
                    <a:lstStyle/>
                    <a:p>
                      <a:pPr algn="l">
                        <a:lnSpc>
                          <a:spcPct val="115000"/>
                        </a:lnSpc>
                        <a:spcAft>
                          <a:spcPts val="600"/>
                        </a:spcAft>
                      </a:pPr>
                      <a:r>
                        <a:rPr lang="en-GB" sz="1200" b="0" dirty="0"/>
                        <a:t>Total length of newly built roads</a:t>
                      </a:r>
                    </a:p>
                  </a:txBody>
                  <a:tcPr marL="27495" marR="27495" marT="0" marB="0" anchor="ctr"/>
                </a:tc>
                <a:tc>
                  <a:txBody>
                    <a:bodyPr/>
                    <a:lstStyle/>
                    <a:p>
                      <a:pPr algn="l">
                        <a:lnSpc>
                          <a:spcPct val="115000"/>
                        </a:lnSpc>
                        <a:spcAft>
                          <a:spcPts val="600"/>
                        </a:spcAft>
                      </a:pPr>
                      <a:r>
                        <a:rPr lang="en-GB" sz="1200" dirty="0"/>
                        <a:t>ACCESSIBILITY</a:t>
                      </a:r>
                    </a:p>
                  </a:txBody>
                  <a:tcPr marL="27495" marR="27495" marT="0" marB="0" anchor="ctr"/>
                </a:tc>
                <a:tc>
                  <a:txBody>
                    <a:bodyPr/>
                    <a:lstStyle/>
                    <a:p>
                      <a:pPr algn="r">
                        <a:lnSpc>
                          <a:spcPct val="115000"/>
                        </a:lnSpc>
                        <a:spcAft>
                          <a:spcPts val="600"/>
                        </a:spcAft>
                      </a:pPr>
                      <a:r>
                        <a:rPr lang="en-GB" sz="1200" dirty="0"/>
                        <a:t>183.62%</a:t>
                      </a:r>
                    </a:p>
                  </a:txBody>
                  <a:tcPr marL="27495" marR="27495" marT="0" marB="0" anchor="ctr"/>
                </a:tc>
                <a:extLst>
                  <a:ext uri="{0D108BD9-81ED-4DB2-BD59-A6C34878D82A}">
                    <a16:rowId xmlns:a16="http://schemas.microsoft.com/office/drawing/2014/main" val="1476843537"/>
                  </a:ext>
                </a:extLst>
              </a:tr>
              <a:tr h="0">
                <a:tc>
                  <a:txBody>
                    <a:bodyPr/>
                    <a:lstStyle/>
                    <a:p>
                      <a:pPr algn="l">
                        <a:lnSpc>
                          <a:spcPct val="115000"/>
                        </a:lnSpc>
                        <a:spcAft>
                          <a:spcPts val="600"/>
                        </a:spcAft>
                      </a:pPr>
                      <a:r>
                        <a:rPr lang="en-GB" sz="1200" b="0" dirty="0"/>
                        <a:t>Total length of altered or modernised roads</a:t>
                      </a:r>
                    </a:p>
                  </a:txBody>
                  <a:tcPr marL="27495" marR="27495" marT="0" marB="0" anchor="ctr"/>
                </a:tc>
                <a:tc>
                  <a:txBody>
                    <a:bodyPr/>
                    <a:lstStyle/>
                    <a:p>
                      <a:pPr algn="l">
                        <a:lnSpc>
                          <a:spcPct val="115000"/>
                        </a:lnSpc>
                        <a:spcAft>
                          <a:spcPts val="600"/>
                        </a:spcAft>
                      </a:pPr>
                      <a:r>
                        <a:rPr lang="en-GB" sz="1200" dirty="0"/>
                        <a:t>ACCESSIBILITY</a:t>
                      </a:r>
                    </a:p>
                  </a:txBody>
                  <a:tcPr marL="27495" marR="27495" marT="0" marB="0" anchor="ctr"/>
                </a:tc>
                <a:tc>
                  <a:txBody>
                    <a:bodyPr/>
                    <a:lstStyle/>
                    <a:p>
                      <a:pPr algn="r">
                        <a:lnSpc>
                          <a:spcPct val="115000"/>
                        </a:lnSpc>
                        <a:spcAft>
                          <a:spcPts val="600"/>
                        </a:spcAft>
                      </a:pPr>
                      <a:r>
                        <a:rPr lang="en-GB" sz="1200" dirty="0"/>
                        <a:t>81.09%</a:t>
                      </a:r>
                    </a:p>
                  </a:txBody>
                  <a:tcPr marL="27495" marR="27495" marT="0" marB="0" anchor="ctr"/>
                </a:tc>
                <a:extLst>
                  <a:ext uri="{0D108BD9-81ED-4DB2-BD59-A6C34878D82A}">
                    <a16:rowId xmlns:a16="http://schemas.microsoft.com/office/drawing/2014/main" val="3673431364"/>
                  </a:ext>
                </a:extLst>
              </a:tr>
              <a:tr h="0">
                <a:tc>
                  <a:txBody>
                    <a:bodyPr/>
                    <a:lstStyle/>
                    <a:p>
                      <a:pPr algn="l">
                        <a:lnSpc>
                          <a:spcPct val="115000"/>
                        </a:lnSpc>
                        <a:spcAft>
                          <a:spcPts val="600"/>
                        </a:spcAft>
                      </a:pPr>
                      <a:r>
                        <a:rPr lang="en-GB" sz="1200" b="0" dirty="0"/>
                        <a:t>Number of poviats benefiting from modernised/established transport services and infrastructure</a:t>
                      </a:r>
                    </a:p>
                  </a:txBody>
                  <a:tcPr marL="27495" marR="27495" marT="0" marB="0" anchor="ctr"/>
                </a:tc>
                <a:tc>
                  <a:txBody>
                    <a:bodyPr/>
                    <a:lstStyle/>
                    <a:p>
                      <a:pPr algn="l">
                        <a:lnSpc>
                          <a:spcPct val="115000"/>
                        </a:lnSpc>
                        <a:spcAft>
                          <a:spcPts val="600"/>
                        </a:spcAft>
                      </a:pPr>
                      <a:r>
                        <a:rPr lang="en-GB" sz="1200" dirty="0"/>
                        <a:t>ACCESSIBILITY</a:t>
                      </a:r>
                    </a:p>
                  </a:txBody>
                  <a:tcPr marL="27495" marR="27495" marT="0" marB="0" anchor="ctr"/>
                </a:tc>
                <a:tc>
                  <a:txBody>
                    <a:bodyPr/>
                    <a:lstStyle/>
                    <a:p>
                      <a:pPr algn="r">
                        <a:lnSpc>
                          <a:spcPct val="115000"/>
                        </a:lnSpc>
                        <a:spcAft>
                          <a:spcPts val="600"/>
                        </a:spcAft>
                      </a:pPr>
                      <a:r>
                        <a:rPr lang="en-GB" sz="1200" dirty="0"/>
                        <a:t>70.00%</a:t>
                      </a:r>
                    </a:p>
                  </a:txBody>
                  <a:tcPr marL="27495" marR="27495" marT="0" marB="0" anchor="ctr"/>
                </a:tc>
                <a:extLst>
                  <a:ext uri="{0D108BD9-81ED-4DB2-BD59-A6C34878D82A}">
                    <a16:rowId xmlns:a16="http://schemas.microsoft.com/office/drawing/2014/main" val="112021218"/>
                  </a:ext>
                </a:extLst>
              </a:tr>
              <a:tr h="0">
                <a:tc>
                  <a:txBody>
                    <a:bodyPr/>
                    <a:lstStyle/>
                    <a:p>
                      <a:pPr algn="l">
                        <a:lnSpc>
                          <a:spcPct val="115000"/>
                        </a:lnSpc>
                        <a:spcAft>
                          <a:spcPts val="600"/>
                        </a:spcAft>
                      </a:pPr>
                      <a:r>
                        <a:rPr lang="en-GB" sz="1200" b="0" dirty="0"/>
                        <a:t>Number of partnerships formed to modernise/create environment-friendly transport systems or services</a:t>
                      </a:r>
                    </a:p>
                  </a:txBody>
                  <a:tcPr marL="27495" marR="27495" marT="0" marB="0" anchor="ctr"/>
                </a:tc>
                <a:tc>
                  <a:txBody>
                    <a:bodyPr/>
                    <a:lstStyle/>
                    <a:p>
                      <a:pPr algn="l">
                        <a:lnSpc>
                          <a:spcPct val="115000"/>
                        </a:lnSpc>
                        <a:spcAft>
                          <a:spcPts val="600"/>
                        </a:spcAft>
                      </a:pPr>
                      <a:r>
                        <a:rPr lang="en-GB" sz="1200" dirty="0"/>
                        <a:t>ACCESSIBILITY</a:t>
                      </a:r>
                    </a:p>
                  </a:txBody>
                  <a:tcPr marL="27495" marR="27495" marT="0" marB="0" anchor="ctr"/>
                </a:tc>
                <a:tc>
                  <a:txBody>
                    <a:bodyPr/>
                    <a:lstStyle/>
                    <a:p>
                      <a:pPr algn="r">
                        <a:lnSpc>
                          <a:spcPct val="115000"/>
                        </a:lnSpc>
                        <a:spcAft>
                          <a:spcPts val="600"/>
                        </a:spcAft>
                      </a:pPr>
                      <a:r>
                        <a:rPr lang="en-GB" sz="1200" dirty="0"/>
                        <a:t>85.71%</a:t>
                      </a:r>
                    </a:p>
                  </a:txBody>
                  <a:tcPr marL="27495" marR="27495" marT="0" marB="0" anchor="ctr"/>
                </a:tc>
                <a:extLst>
                  <a:ext uri="{0D108BD9-81ED-4DB2-BD59-A6C34878D82A}">
                    <a16:rowId xmlns:a16="http://schemas.microsoft.com/office/drawing/2014/main" val="250841857"/>
                  </a:ext>
                </a:extLst>
              </a:tr>
              <a:tr h="0">
                <a:tc>
                  <a:txBody>
                    <a:bodyPr/>
                    <a:lstStyle/>
                    <a:p>
                      <a:pPr algn="l">
                        <a:lnSpc>
                          <a:spcPct val="115000"/>
                        </a:lnSpc>
                        <a:spcAft>
                          <a:spcPts val="600"/>
                        </a:spcAft>
                      </a:pPr>
                      <a:r>
                        <a:rPr lang="en-GB" sz="1200" b="0" dirty="0"/>
                        <a:t>Number of partnerships created to develop ICT</a:t>
                      </a:r>
                    </a:p>
                  </a:txBody>
                  <a:tcPr marL="27495" marR="27495" marT="0" marB="0" anchor="ctr"/>
                </a:tc>
                <a:tc>
                  <a:txBody>
                    <a:bodyPr/>
                    <a:lstStyle/>
                    <a:p>
                      <a:pPr algn="l">
                        <a:lnSpc>
                          <a:spcPct val="115000"/>
                        </a:lnSpc>
                        <a:spcAft>
                          <a:spcPts val="600"/>
                        </a:spcAft>
                      </a:pPr>
                      <a:r>
                        <a:rPr lang="en-GB" sz="1200" dirty="0"/>
                        <a:t>ACCESSIBILITY</a:t>
                      </a:r>
                    </a:p>
                  </a:txBody>
                  <a:tcPr marL="27495" marR="27495" marT="0" marB="0" anchor="ctr"/>
                </a:tc>
                <a:tc>
                  <a:txBody>
                    <a:bodyPr/>
                    <a:lstStyle/>
                    <a:p>
                      <a:pPr algn="r">
                        <a:lnSpc>
                          <a:spcPct val="115000"/>
                        </a:lnSpc>
                        <a:spcAft>
                          <a:spcPts val="600"/>
                        </a:spcAft>
                      </a:pPr>
                      <a:r>
                        <a:rPr lang="en-GB" sz="1200" dirty="0"/>
                        <a:t>100.00%</a:t>
                      </a:r>
                    </a:p>
                  </a:txBody>
                  <a:tcPr marL="27495" marR="27495" marT="0" marB="0" anchor="ctr"/>
                </a:tc>
                <a:extLst>
                  <a:ext uri="{0D108BD9-81ED-4DB2-BD59-A6C34878D82A}">
                    <a16:rowId xmlns:a16="http://schemas.microsoft.com/office/drawing/2014/main" val="1210978711"/>
                  </a:ext>
                </a:extLst>
              </a:tr>
              <a:tr h="0">
                <a:tc>
                  <a:txBody>
                    <a:bodyPr/>
                    <a:lstStyle/>
                    <a:p>
                      <a:pPr algn="l">
                        <a:lnSpc>
                          <a:spcPct val="115000"/>
                        </a:lnSpc>
                        <a:spcAft>
                          <a:spcPts val="600"/>
                        </a:spcAft>
                      </a:pPr>
                      <a:r>
                        <a:rPr lang="en-GB" sz="1200" b="0" dirty="0"/>
                        <a:t>Population benefiting from better health care as a direct consequence of support</a:t>
                      </a:r>
                    </a:p>
                  </a:txBody>
                  <a:tcPr marL="27495" marR="27495" marT="0" marB="0" anchor="ctr"/>
                </a:tc>
                <a:tc>
                  <a:txBody>
                    <a:bodyPr/>
                    <a:lstStyle/>
                    <a:p>
                      <a:pPr algn="l">
                        <a:lnSpc>
                          <a:spcPct val="115000"/>
                        </a:lnSpc>
                        <a:spcAft>
                          <a:spcPts val="600"/>
                        </a:spcAft>
                      </a:pPr>
                      <a:r>
                        <a:rPr lang="en-GB" sz="1200" dirty="0"/>
                        <a:t>SECURITY</a:t>
                      </a:r>
                    </a:p>
                  </a:txBody>
                  <a:tcPr marL="27495" marR="27495" marT="0" marB="0" anchor="ctr"/>
                </a:tc>
                <a:tc>
                  <a:txBody>
                    <a:bodyPr/>
                    <a:lstStyle/>
                    <a:p>
                      <a:pPr algn="r">
                        <a:lnSpc>
                          <a:spcPct val="115000"/>
                        </a:lnSpc>
                        <a:spcAft>
                          <a:spcPts val="600"/>
                        </a:spcAft>
                      </a:pPr>
                      <a:r>
                        <a:rPr lang="en-GB" sz="1200" dirty="0"/>
                        <a:t>60.16%</a:t>
                      </a:r>
                    </a:p>
                  </a:txBody>
                  <a:tcPr marL="27495" marR="27495" marT="0" marB="0" anchor="ctr"/>
                </a:tc>
                <a:extLst>
                  <a:ext uri="{0D108BD9-81ED-4DB2-BD59-A6C34878D82A}">
                    <a16:rowId xmlns:a16="http://schemas.microsoft.com/office/drawing/2014/main" val="513363540"/>
                  </a:ext>
                </a:extLst>
              </a:tr>
              <a:tr h="27651">
                <a:tc>
                  <a:txBody>
                    <a:bodyPr/>
                    <a:lstStyle/>
                    <a:p>
                      <a:pPr algn="l">
                        <a:lnSpc>
                          <a:spcPct val="115000"/>
                        </a:lnSpc>
                        <a:spcAft>
                          <a:spcPts val="600"/>
                        </a:spcAft>
                      </a:pPr>
                      <a:r>
                        <a:rPr lang="en-GB" sz="1200" b="0" dirty="0"/>
                        <a:t>Population benefiting from newly established or improved social services</a:t>
                      </a:r>
                    </a:p>
                  </a:txBody>
                  <a:tcPr marL="27495" marR="27495" marT="0" marB="0" anchor="ctr"/>
                </a:tc>
                <a:tc>
                  <a:txBody>
                    <a:bodyPr/>
                    <a:lstStyle/>
                    <a:p>
                      <a:pPr algn="l">
                        <a:lnSpc>
                          <a:spcPct val="115000"/>
                        </a:lnSpc>
                        <a:spcAft>
                          <a:spcPts val="600"/>
                        </a:spcAft>
                      </a:pPr>
                      <a:r>
                        <a:rPr lang="en-GB" sz="1200" dirty="0"/>
                        <a:t>SECURITY</a:t>
                      </a:r>
                    </a:p>
                  </a:txBody>
                  <a:tcPr marL="27495" marR="27495" marT="0" marB="0" anchor="ctr"/>
                </a:tc>
                <a:tc>
                  <a:txBody>
                    <a:bodyPr/>
                    <a:lstStyle/>
                    <a:p>
                      <a:pPr algn="r">
                        <a:lnSpc>
                          <a:spcPct val="115000"/>
                        </a:lnSpc>
                        <a:spcAft>
                          <a:spcPts val="600"/>
                        </a:spcAft>
                      </a:pPr>
                      <a:r>
                        <a:rPr lang="en-GB" sz="1200" dirty="0"/>
                        <a:t>106.88%</a:t>
                      </a:r>
                    </a:p>
                  </a:txBody>
                  <a:tcPr marL="27495" marR="27495" marT="0" marB="0" anchor="ctr"/>
                </a:tc>
                <a:extLst>
                  <a:ext uri="{0D108BD9-81ED-4DB2-BD59-A6C34878D82A}">
                    <a16:rowId xmlns:a16="http://schemas.microsoft.com/office/drawing/2014/main" val="1211510282"/>
                  </a:ext>
                </a:extLst>
              </a:tr>
              <a:tr h="0">
                <a:tc>
                  <a:txBody>
                    <a:bodyPr/>
                    <a:lstStyle/>
                    <a:p>
                      <a:pPr algn="l">
                        <a:lnSpc>
                          <a:spcPct val="115000"/>
                        </a:lnSpc>
                        <a:spcAft>
                          <a:spcPts val="600"/>
                        </a:spcAft>
                      </a:pPr>
                      <a:r>
                        <a:rPr lang="en-GB" sz="1200" b="0" dirty="0"/>
                        <a:t>Population benefiting from fire protection services as a direct consequence of support</a:t>
                      </a:r>
                    </a:p>
                  </a:txBody>
                  <a:tcPr marL="27495" marR="27495" marT="0" marB="0" anchor="ctr"/>
                </a:tc>
                <a:tc>
                  <a:txBody>
                    <a:bodyPr/>
                    <a:lstStyle/>
                    <a:p>
                      <a:pPr algn="l">
                        <a:lnSpc>
                          <a:spcPct val="115000"/>
                        </a:lnSpc>
                        <a:spcAft>
                          <a:spcPts val="600"/>
                        </a:spcAft>
                      </a:pPr>
                      <a:r>
                        <a:rPr lang="en-GB" sz="1200" dirty="0"/>
                        <a:t>SECURITY</a:t>
                      </a:r>
                    </a:p>
                  </a:txBody>
                  <a:tcPr marL="27495" marR="27495" marT="0" marB="0" anchor="ctr"/>
                </a:tc>
                <a:tc>
                  <a:txBody>
                    <a:bodyPr/>
                    <a:lstStyle/>
                    <a:p>
                      <a:pPr algn="r">
                        <a:lnSpc>
                          <a:spcPct val="115000"/>
                        </a:lnSpc>
                        <a:spcAft>
                          <a:spcPts val="600"/>
                        </a:spcAft>
                      </a:pPr>
                      <a:r>
                        <a:rPr lang="en-GB" sz="1200" dirty="0"/>
                        <a:t>84.58%</a:t>
                      </a:r>
                    </a:p>
                  </a:txBody>
                  <a:tcPr marL="27495" marR="27495" marT="0" marB="0" anchor="ctr"/>
                </a:tc>
                <a:extLst>
                  <a:ext uri="{0D108BD9-81ED-4DB2-BD59-A6C34878D82A}">
                    <a16:rowId xmlns:a16="http://schemas.microsoft.com/office/drawing/2014/main" val="722049127"/>
                  </a:ext>
                </a:extLst>
              </a:tr>
              <a:tr h="0">
                <a:tc>
                  <a:txBody>
                    <a:bodyPr/>
                    <a:lstStyle/>
                    <a:p>
                      <a:pPr algn="l">
                        <a:lnSpc>
                          <a:spcPct val="115000"/>
                        </a:lnSpc>
                        <a:spcAft>
                          <a:spcPts val="600"/>
                        </a:spcAft>
                      </a:pPr>
                      <a:r>
                        <a:rPr lang="en-GB" sz="1200" b="0" dirty="0"/>
                        <a:t>Number of security institutions cooperating across the border</a:t>
                      </a:r>
                    </a:p>
                  </a:txBody>
                  <a:tcPr marL="27495" marR="27495" marT="0" marB="0" anchor="ctr"/>
                </a:tc>
                <a:tc>
                  <a:txBody>
                    <a:bodyPr/>
                    <a:lstStyle/>
                    <a:p>
                      <a:pPr algn="l">
                        <a:lnSpc>
                          <a:spcPct val="115000"/>
                        </a:lnSpc>
                        <a:spcAft>
                          <a:spcPts val="600"/>
                        </a:spcAft>
                      </a:pPr>
                      <a:r>
                        <a:rPr lang="en-GB" sz="1200" dirty="0"/>
                        <a:t>SECURITY</a:t>
                      </a:r>
                    </a:p>
                  </a:txBody>
                  <a:tcPr marL="27495" marR="27495" marT="0" marB="0" anchor="ctr"/>
                </a:tc>
                <a:tc>
                  <a:txBody>
                    <a:bodyPr/>
                    <a:lstStyle/>
                    <a:p>
                      <a:pPr algn="r">
                        <a:lnSpc>
                          <a:spcPct val="115000"/>
                        </a:lnSpc>
                        <a:spcAft>
                          <a:spcPts val="600"/>
                        </a:spcAft>
                      </a:pPr>
                      <a:r>
                        <a:rPr lang="en-GB" sz="1200" dirty="0"/>
                        <a:t>152.94%</a:t>
                      </a:r>
                    </a:p>
                  </a:txBody>
                  <a:tcPr marL="27495" marR="27495" marT="0" marB="0" anchor="ctr"/>
                </a:tc>
                <a:extLst>
                  <a:ext uri="{0D108BD9-81ED-4DB2-BD59-A6C34878D82A}">
                    <a16:rowId xmlns:a16="http://schemas.microsoft.com/office/drawing/2014/main" val="106809084"/>
                  </a:ext>
                </a:extLst>
              </a:tr>
              <a:tr h="0">
                <a:tc>
                  <a:txBody>
                    <a:bodyPr/>
                    <a:lstStyle/>
                    <a:p>
                      <a:pPr algn="l">
                        <a:lnSpc>
                          <a:spcPct val="115000"/>
                        </a:lnSpc>
                        <a:spcAft>
                          <a:spcPts val="600"/>
                        </a:spcAft>
                      </a:pPr>
                      <a:r>
                        <a:rPr lang="en-GB" sz="1200" b="0" dirty="0"/>
                        <a:t>Number of border crossings with an increased capacity</a:t>
                      </a:r>
                    </a:p>
                  </a:txBody>
                  <a:tcPr marL="27495" marR="27495" marT="0" marB="0" anchor="ctr"/>
                </a:tc>
                <a:tc>
                  <a:txBody>
                    <a:bodyPr/>
                    <a:lstStyle/>
                    <a:p>
                      <a:pPr algn="l">
                        <a:lnSpc>
                          <a:spcPct val="115000"/>
                        </a:lnSpc>
                        <a:spcAft>
                          <a:spcPts val="600"/>
                        </a:spcAft>
                      </a:pPr>
                      <a:r>
                        <a:rPr lang="en-GB" sz="1200" dirty="0"/>
                        <a:t>BORDERS</a:t>
                      </a:r>
                    </a:p>
                  </a:txBody>
                  <a:tcPr marL="27495" marR="27495" marT="0" marB="0" anchor="ctr"/>
                </a:tc>
                <a:tc>
                  <a:txBody>
                    <a:bodyPr/>
                    <a:lstStyle/>
                    <a:p>
                      <a:pPr algn="r">
                        <a:lnSpc>
                          <a:spcPct val="115000"/>
                        </a:lnSpc>
                        <a:spcAft>
                          <a:spcPts val="600"/>
                        </a:spcAft>
                      </a:pPr>
                      <a:r>
                        <a:rPr lang="en-GB" sz="1200" dirty="0"/>
                        <a:t>43.75%</a:t>
                      </a:r>
                    </a:p>
                  </a:txBody>
                  <a:tcPr marL="27495" marR="27495" marT="0" marB="0" anchor="ctr"/>
                </a:tc>
                <a:extLst>
                  <a:ext uri="{0D108BD9-81ED-4DB2-BD59-A6C34878D82A}">
                    <a16:rowId xmlns:a16="http://schemas.microsoft.com/office/drawing/2014/main" val="2104354042"/>
                  </a:ext>
                </a:extLst>
              </a:tr>
              <a:tr h="235670">
                <a:tc>
                  <a:txBody>
                    <a:bodyPr/>
                    <a:lstStyle/>
                    <a:p>
                      <a:pPr algn="l">
                        <a:lnSpc>
                          <a:spcPct val="115000"/>
                        </a:lnSpc>
                        <a:spcAft>
                          <a:spcPts val="600"/>
                        </a:spcAft>
                      </a:pPr>
                      <a:r>
                        <a:rPr lang="en-GB" sz="1200" b="0" dirty="0"/>
                        <a:t>Increased capacity at land border crossings</a:t>
                      </a:r>
                    </a:p>
                  </a:txBody>
                  <a:tcPr marL="27495" marR="27495" marT="0" marB="0" anchor="ctr"/>
                </a:tc>
                <a:tc>
                  <a:txBody>
                    <a:bodyPr/>
                    <a:lstStyle/>
                    <a:p>
                      <a:pPr algn="l">
                        <a:lnSpc>
                          <a:spcPct val="115000"/>
                        </a:lnSpc>
                        <a:spcAft>
                          <a:spcPts val="600"/>
                        </a:spcAft>
                      </a:pPr>
                      <a:r>
                        <a:rPr lang="en-GB" sz="1200" dirty="0"/>
                        <a:t>BORDERS</a:t>
                      </a:r>
                    </a:p>
                  </a:txBody>
                  <a:tcPr marL="27495" marR="27495" marT="0" marB="0" anchor="ctr"/>
                </a:tc>
                <a:tc>
                  <a:txBody>
                    <a:bodyPr/>
                    <a:lstStyle/>
                    <a:p>
                      <a:pPr algn="r">
                        <a:lnSpc>
                          <a:spcPct val="115000"/>
                        </a:lnSpc>
                        <a:spcAft>
                          <a:spcPts val="600"/>
                        </a:spcAft>
                      </a:pPr>
                      <a:r>
                        <a:rPr lang="en-GB" sz="1200" dirty="0"/>
                        <a:t>203.24%</a:t>
                      </a:r>
                    </a:p>
                  </a:txBody>
                  <a:tcPr marL="27495" marR="27495" marT="0" marB="0" anchor="ctr"/>
                </a:tc>
                <a:extLst>
                  <a:ext uri="{0D108BD9-81ED-4DB2-BD59-A6C34878D82A}">
                    <a16:rowId xmlns:a16="http://schemas.microsoft.com/office/drawing/2014/main" val="2996139220"/>
                  </a:ext>
                </a:extLst>
              </a:tr>
            </a:tbl>
          </a:graphicData>
        </a:graphic>
      </p:graphicFrame>
    </p:spTree>
    <p:extLst>
      <p:ext uri="{BB962C8B-B14F-4D97-AF65-F5344CB8AC3E}">
        <p14:creationId xmlns:p14="http://schemas.microsoft.com/office/powerpoint/2010/main" val="76548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E90AF62-0BEA-04AA-3FDF-FDABDB9E1EC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2" name="Tytuł 1">
            <a:extLst>
              <a:ext uri="{FF2B5EF4-FFF2-40B4-BE49-F238E27FC236}">
                <a16:creationId xmlns:a16="http://schemas.microsoft.com/office/drawing/2014/main" id="{AF99470E-9380-E2C1-F1C6-F2CFECC48D44}"/>
              </a:ext>
            </a:extLst>
          </p:cNvPr>
          <p:cNvSpPr>
            <a:spLocks noGrp="1"/>
          </p:cNvSpPr>
          <p:nvPr>
            <p:ph type="title"/>
          </p:nvPr>
        </p:nvSpPr>
        <p:spPr>
          <a:xfrm>
            <a:off x="0" y="365125"/>
            <a:ext cx="7216346" cy="1325563"/>
          </a:xfrm>
        </p:spPr>
        <p:txBody>
          <a:bodyPr>
            <a:normAutofit/>
          </a:bodyPr>
          <a:lstStyle/>
          <a:p>
            <a:pPr algn="ctr"/>
            <a:r>
              <a:rPr lang="en-GB" b="1" dirty="0">
                <a:solidFill>
                  <a:schemeClr val="bg1"/>
                </a:solidFill>
              </a:rPr>
              <a:t>INTENSITY OF CONTACT BETWEEN PARTNERS </a:t>
            </a:r>
          </a:p>
        </p:txBody>
      </p:sp>
      <p:pic>
        <p:nvPicPr>
          <p:cNvPr id="6" name="Obraz 5" descr="Ecorys - Jobs.ps">
            <a:extLst>
              <a:ext uri="{FF2B5EF4-FFF2-40B4-BE49-F238E27FC236}">
                <a16:creationId xmlns:a16="http://schemas.microsoft.com/office/drawing/2014/main" id="{A3C9E46C-3F30-01D6-2A0D-FEEED67304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
        <p:nvSpPr>
          <p:cNvPr id="7" name="Rectangle 2">
            <a:extLst>
              <a:ext uri="{FF2B5EF4-FFF2-40B4-BE49-F238E27FC236}">
                <a16:creationId xmlns:a16="http://schemas.microsoft.com/office/drawing/2014/main" id="{4226FAFF-3B34-96D2-AE08-B18DFD5314CB}"/>
              </a:ext>
            </a:extLst>
          </p:cNvPr>
          <p:cNvSpPr>
            <a:spLocks noChangeArrowheads="1"/>
          </p:cNvSpPr>
          <p:nvPr/>
        </p:nvSpPr>
        <p:spPr bwMode="auto">
          <a:xfrm>
            <a:off x="5757561" y="2074985"/>
            <a:ext cx="12378039" cy="68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dirty="0"/>
          </a:p>
        </p:txBody>
      </p:sp>
      <p:graphicFrame>
        <p:nvGraphicFramePr>
          <p:cNvPr id="8" name="Wykres 7" descr="Wykres 18. Proszę podać, jak często w ramach projektu przed i po wybuchu konfliktu w Ukrainie (tj. przed i po 24.02.2022 r.) i zawieszeniu współpracy z Białorusią następowały kontakty pomiędzy Państwem a Państwa partnerami? Proszę podać liczbę kontaktów nawiązanych między Państwem średnio w skali miesiąca.">
            <a:extLst>
              <a:ext uri="{FF2B5EF4-FFF2-40B4-BE49-F238E27FC236}">
                <a16:creationId xmlns:a16="http://schemas.microsoft.com/office/drawing/2014/main" id="{9FCB981A-0394-9E02-B0A4-67D1C7169B1A}"/>
              </a:ext>
            </a:extLst>
          </p:cNvPr>
          <p:cNvGraphicFramePr/>
          <p:nvPr>
            <p:extLst>
              <p:ext uri="{D42A27DB-BD31-4B8C-83A1-F6EECF244321}">
                <p14:modId xmlns:p14="http://schemas.microsoft.com/office/powerpoint/2010/main" val="3301421131"/>
              </p:ext>
            </p:extLst>
          </p:nvPr>
        </p:nvGraphicFramePr>
        <p:xfrm>
          <a:off x="1118241" y="1788386"/>
          <a:ext cx="9619781" cy="4019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1956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E90AF62-0BEA-04AA-3FDF-FDABDB9E1EC1}"/>
              </a:ext>
              <a:ext uri="{C183D7F6-B498-43B3-948B-1728B52AA6E4}">
                <adec:decorative xmlns:adec="http://schemas.microsoft.com/office/drawing/2017/decorative" val="1"/>
              </a:ext>
            </a:extLst>
          </p:cNvPr>
          <p:cNvSpPr/>
          <p:nvPr/>
        </p:nvSpPr>
        <p:spPr>
          <a:xfrm>
            <a:off x="0" y="462824"/>
            <a:ext cx="7216346" cy="1044700"/>
          </a:xfrm>
          <a:prstGeom prst="rect">
            <a:avLst/>
          </a:prstGeom>
          <a:gradFill flip="none" rotWithShape="1">
            <a:gsLst>
              <a:gs pos="0">
                <a:schemeClr val="accent1">
                  <a:lumMod val="50000"/>
                </a:schemeClr>
              </a:gs>
              <a:gs pos="50000">
                <a:schemeClr val="accent5">
                  <a:lumMod val="50000"/>
                </a:schemeClr>
              </a:gs>
              <a:gs pos="98000">
                <a:schemeClr val="accent5">
                  <a:lumMod val="75000"/>
                </a:schemeClr>
              </a:gs>
            </a:gsLst>
            <a:lin ang="108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dirty="0"/>
          </a:p>
        </p:txBody>
      </p:sp>
      <p:sp>
        <p:nvSpPr>
          <p:cNvPr id="2" name="Tytuł 1">
            <a:extLst>
              <a:ext uri="{FF2B5EF4-FFF2-40B4-BE49-F238E27FC236}">
                <a16:creationId xmlns:a16="http://schemas.microsoft.com/office/drawing/2014/main" id="{AF99470E-9380-E2C1-F1C6-F2CFECC48D44}"/>
              </a:ext>
            </a:extLst>
          </p:cNvPr>
          <p:cNvSpPr>
            <a:spLocks noGrp="1"/>
          </p:cNvSpPr>
          <p:nvPr>
            <p:ph type="title"/>
          </p:nvPr>
        </p:nvSpPr>
        <p:spPr>
          <a:xfrm>
            <a:off x="0" y="365125"/>
            <a:ext cx="7216346" cy="1325563"/>
          </a:xfrm>
        </p:spPr>
        <p:txBody>
          <a:bodyPr>
            <a:normAutofit/>
          </a:bodyPr>
          <a:lstStyle/>
          <a:p>
            <a:pPr algn="ctr"/>
            <a:r>
              <a:rPr lang="en-GB" b="1" dirty="0">
                <a:solidFill>
                  <a:schemeClr val="bg1"/>
                </a:solidFill>
              </a:rPr>
              <a:t>INTENSITY OF CONTACT BETWEEN PARTNERS </a:t>
            </a:r>
          </a:p>
        </p:txBody>
      </p:sp>
      <p:pic>
        <p:nvPicPr>
          <p:cNvPr id="6" name="Obraz 5" descr="Ecorys - Jobs.ps">
            <a:extLst>
              <a:ext uri="{FF2B5EF4-FFF2-40B4-BE49-F238E27FC236}">
                <a16:creationId xmlns:a16="http://schemas.microsoft.com/office/drawing/2014/main" id="{A3C9E46C-3F30-01D6-2A0D-FEEED67304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9750" y="6104238"/>
            <a:ext cx="1793696" cy="630195"/>
          </a:xfrm>
          <a:prstGeom prst="rect">
            <a:avLst/>
          </a:prstGeom>
          <a:noFill/>
          <a:ln>
            <a:noFill/>
          </a:ln>
        </p:spPr>
      </p:pic>
      <p:sp>
        <p:nvSpPr>
          <p:cNvPr id="3" name="pole tekstowe 2">
            <a:extLst>
              <a:ext uri="{FF2B5EF4-FFF2-40B4-BE49-F238E27FC236}">
                <a16:creationId xmlns:a16="http://schemas.microsoft.com/office/drawing/2014/main" id="{FE9609B3-ECB4-C051-9FFF-AD9208D6EA35}"/>
              </a:ext>
            </a:extLst>
          </p:cNvPr>
          <p:cNvSpPr txBox="1"/>
          <p:nvPr/>
        </p:nvSpPr>
        <p:spPr>
          <a:xfrm>
            <a:off x="144636" y="1801662"/>
            <a:ext cx="7645349" cy="2061846"/>
          </a:xfrm>
          <a:prstGeom prst="rect">
            <a:avLst/>
          </a:prstGeom>
          <a:noFill/>
        </p:spPr>
        <p:txBody>
          <a:bodyPr wrap="square">
            <a:spAutoFit/>
          </a:bodyPr>
          <a:lstStyle/>
          <a:p>
            <a:pPr marL="547370" marR="547370" algn="l">
              <a:lnSpc>
                <a:spcPct val="115000"/>
              </a:lnSpc>
              <a:spcAft>
                <a:spcPts val="600"/>
              </a:spcAft>
            </a:pPr>
            <a:r>
              <a:rPr lang="en-GB" sz="1800" i="1" dirty="0">
                <a:solidFill>
                  <a:srgbClr val="4472C4"/>
                </a:solidFill>
                <a:latin typeface="Calibri" panose="020F0502020204030204" pitchFamily="34" charset="0"/>
                <a:ea typeface="Calibri" panose="020F0502020204030204" pitchFamily="34" charset="0"/>
                <a:cs typeface="Times New Roman" panose="02020603050405020304" pitchFamily="18" charset="0"/>
              </a:rPr>
              <a:t>The nearly three-year pandemic preceded the outbreak of war in Ukraine and the announcement that the programmes involving Russia and Belarus were suspended. </a:t>
            </a:r>
            <a:r>
              <a:rPr lang="en-GB" i="1" dirty="0">
                <a:solidFill>
                  <a:srgbClr val="4472C4"/>
                </a:solidFill>
                <a:latin typeface="Calibri" panose="020F0502020204030204" pitchFamily="34" charset="0"/>
                <a:ea typeface="Calibri" panose="020F0502020204030204" pitchFamily="34" charset="0"/>
                <a:cs typeface="Times New Roman" panose="02020603050405020304" pitchFamily="18" charset="0"/>
              </a:rPr>
              <a:t>It certainly affected how the partners communicated and delayed certain plans</a:t>
            </a:r>
            <a:r>
              <a:rPr lang="en-GB" sz="1800" i="1" dirty="0">
                <a:solidFill>
                  <a:srgbClr val="4472C4"/>
                </a:solidFill>
                <a:latin typeface="Calibri" panose="020F0502020204030204" pitchFamily="34" charset="0"/>
                <a:ea typeface="Calibri" panose="020F0502020204030204" pitchFamily="34" charset="0"/>
                <a:cs typeface="Times New Roman" panose="02020603050405020304" pitchFamily="18" charset="0"/>
              </a:rPr>
              <a:t> (…)</a:t>
            </a:r>
            <a:r>
              <a:rPr lang="en-GB" i="1" dirty="0">
                <a:solidFill>
                  <a:srgbClr val="4472C4"/>
                </a:solidFill>
                <a:latin typeface="Calibri" panose="020F0502020204030204" pitchFamily="34" charset="0"/>
                <a:ea typeface="Calibri" panose="020F0502020204030204" pitchFamily="34" charset="0"/>
                <a:cs typeface="Times New Roman" panose="02020603050405020304" pitchFamily="18" charset="0"/>
              </a:rPr>
              <a:t>.</a:t>
            </a:r>
          </a:p>
          <a:p>
            <a:pPr algn="l">
              <a:lnSpc>
                <a:spcPct val="115000"/>
              </a:lnSpc>
              <a:spcAft>
                <a:spcPts val="600"/>
              </a:spcAft>
            </a:pPr>
            <a:r>
              <a:rPr lang="en-GB" sz="18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Source: A personal in-depth interview.</a:t>
            </a:r>
          </a:p>
        </p:txBody>
      </p:sp>
      <p:sp>
        <p:nvSpPr>
          <p:cNvPr id="5" name="Symbol zastępczy zawartości 2">
            <a:extLst>
              <a:ext uri="{FF2B5EF4-FFF2-40B4-BE49-F238E27FC236}">
                <a16:creationId xmlns:a16="http://schemas.microsoft.com/office/drawing/2014/main" id="{B42E22E9-79DC-988D-F0ED-1AA72B4820FB}"/>
              </a:ext>
            </a:extLst>
          </p:cNvPr>
          <p:cNvSpPr>
            <a:spLocks noGrp="1"/>
          </p:cNvSpPr>
          <p:nvPr>
            <p:ph idx="1"/>
          </p:nvPr>
        </p:nvSpPr>
        <p:spPr>
          <a:xfrm>
            <a:off x="773723" y="4102431"/>
            <a:ext cx="7455877" cy="2001807"/>
          </a:xfrm>
        </p:spPr>
        <p:txBody>
          <a:bodyPr>
            <a:normAutofit fontScale="92500" lnSpcReduction="10000"/>
          </a:bodyPr>
          <a:lstStyle/>
          <a:p>
            <a:pPr marL="0" indent="0">
              <a:lnSpc>
                <a:spcPct val="150000"/>
              </a:lnSpc>
              <a:buNone/>
            </a:pPr>
            <a:r>
              <a:rPr lang="en-GB" sz="1600" dirty="0">
                <a:latin typeface="Calibri" panose="020F0502020204030204" pitchFamily="34" charset="0"/>
                <a:ea typeface="Calibri" panose="020F0502020204030204" pitchFamily="34" charset="0"/>
                <a:cs typeface="Times New Roman" panose="02020603050405020304" pitchFamily="18" charset="0"/>
              </a:rPr>
              <a:t>As part of the quantitative study, beneficiaries and partners were asked whether they felt that the number of meetings between the lead beneficiary and partners was sufficient for proper project implementation. There is a noticeable deficiency in this respect. While a relatively high level of satisfaction was reported before the outbreak of the conflict (a mean score of 8.14 on a scale of 1-10), after the outbreak this metric is rather average (a mean score of 5.63 on a scale of 1-10).</a:t>
            </a:r>
          </a:p>
        </p:txBody>
      </p:sp>
      <p:graphicFrame>
        <p:nvGraphicFramePr>
          <p:cNvPr id="9" name="Diagram 8">
            <a:extLst>
              <a:ext uri="{FF2B5EF4-FFF2-40B4-BE49-F238E27FC236}">
                <a16:creationId xmlns:a16="http://schemas.microsoft.com/office/drawing/2014/main" id="{4EB38219-427C-ABAD-F16D-708BE0A8BC5F}"/>
              </a:ext>
            </a:extLst>
          </p:cNvPr>
          <p:cNvGraphicFramePr/>
          <p:nvPr>
            <p:extLst>
              <p:ext uri="{D42A27DB-BD31-4B8C-83A1-F6EECF244321}">
                <p14:modId xmlns:p14="http://schemas.microsoft.com/office/powerpoint/2010/main" val="2195958323"/>
              </p:ext>
            </p:extLst>
          </p:nvPr>
        </p:nvGraphicFramePr>
        <p:xfrm>
          <a:off x="8925510" y="319332"/>
          <a:ext cx="2748480" cy="354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03099727-FB01-3D1C-94CC-6776FE48EF1F}"/>
              </a:ext>
            </a:extLst>
          </p:cNvPr>
          <p:cNvGraphicFramePr/>
          <p:nvPr>
            <p:extLst>
              <p:ext uri="{D42A27DB-BD31-4B8C-83A1-F6EECF244321}">
                <p14:modId xmlns:p14="http://schemas.microsoft.com/office/powerpoint/2010/main" val="87926046"/>
              </p:ext>
            </p:extLst>
          </p:nvPr>
        </p:nvGraphicFramePr>
        <p:xfrm>
          <a:off x="8925510" y="2811086"/>
          <a:ext cx="2748480" cy="3544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0859263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2590</Words>
  <Application>Microsoft Office PowerPoint</Application>
  <PresentationFormat>Panoramiczny</PresentationFormat>
  <Paragraphs>236</Paragraphs>
  <Slides>23</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23</vt:i4>
      </vt:variant>
    </vt:vector>
  </HeadingPairs>
  <TitlesOfParts>
    <vt:vector size="31" baseType="lpstr">
      <vt:lpstr>Aptos</vt:lpstr>
      <vt:lpstr>Arial</vt:lpstr>
      <vt:lpstr>Bahnschrift</vt:lpstr>
      <vt:lpstr>Calibri</vt:lpstr>
      <vt:lpstr>Calibri Light</vt:lpstr>
      <vt:lpstr>Symbol</vt:lpstr>
      <vt:lpstr>Times New Roman</vt:lpstr>
      <vt:lpstr>Motyw pakietu Office</vt:lpstr>
      <vt:lpstr>EVALUATION OF THE IMPACT OF THE CROSS-BORDER COOPERATION PROGRAMME POLAND-BELARUS-UKRAINE 2014-2020 ON THE SUPPORT AREA</vt:lpstr>
      <vt:lpstr>STUDY METHODOLOGY</vt:lpstr>
      <vt:lpstr>NUMBER OF BENEFICIARIES</vt:lpstr>
      <vt:lpstr>STRUCTURE OF PARTNERSHIPS</vt:lpstr>
      <vt:lpstr>PREDOMINANT TYPES OF BENEFICIARIES</vt:lpstr>
      <vt:lpstr>BENEFICIARIES BY LOCATION</vt:lpstr>
      <vt:lpstr>PROJECT OUTCOMES</vt:lpstr>
      <vt:lpstr>INTENSITY OF CONTACT BETWEEN PARTNERS </vt:lpstr>
      <vt:lpstr>INTENSITY OF CONTACT BETWEEN PARTNERS </vt:lpstr>
      <vt:lpstr>SATISFACTION WITH COOPERATION WITH PARTNERS </vt:lpstr>
      <vt:lpstr>FURTHER PROJECT PLANS</vt:lpstr>
      <vt:lpstr>DETERMINANTS OF PARTNERSHIP COMPOSITION</vt:lpstr>
      <vt:lpstr>SUSTAINABILITY OF PROJECT OUTCOMES</vt:lpstr>
      <vt:lpstr>COMPLEMENTARITY OF PROJECTS</vt:lpstr>
      <vt:lpstr>HORIZONTAL PRINCIPLES</vt:lpstr>
      <vt:lpstr>Prezentacja programu PowerPoint</vt:lpstr>
      <vt:lpstr>CONCLUSIONS AND RECOMMENDATIONS (1)</vt:lpstr>
      <vt:lpstr>CONCLUSIONS AND RECOMMENDATIONS (2)</vt:lpstr>
      <vt:lpstr>CONCLUSIONS AND RECOMMENDATIONS (3)</vt:lpstr>
      <vt:lpstr>CONCLUSIONS AND RECOMMENDATIONS (4)</vt:lpstr>
      <vt:lpstr>CONCLUSIONS AND RECOMMENDATIONS (5)</vt:lpstr>
      <vt:lpstr>CONCLUSIONS AND RECOMMENDATIONS (6)</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EWALUACJA WPŁYWU  PROGRAMU WSPÓŁPRACY TRANSGRANICZNEJ POLSKA-BIAŁORUŚ-UKRAINA 2014-2020  NA OBSZAR WSPARCIA</dc:title>
  <dc:creator>Beata Belica</dc:creator>
  <cp:lastModifiedBy>Justyna Kamińska</cp:lastModifiedBy>
  <cp:revision>10</cp:revision>
  <dcterms:created xsi:type="dcterms:W3CDTF">2023-12-29T09:33:33Z</dcterms:created>
  <dcterms:modified xsi:type="dcterms:W3CDTF">2024-01-12T10:43:07Z</dcterms:modified>
</cp:coreProperties>
</file>