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300" r:id="rId3"/>
    <p:sldId id="301" r:id="rId4"/>
    <p:sldId id="303" r:id="rId5"/>
    <p:sldId id="304" r:id="rId6"/>
    <p:sldId id="306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zegrzółka Liliana" initials="GL" lastIdx="2" clrIdx="0">
    <p:extLst>
      <p:ext uri="{19B8F6BF-5375-455C-9EA6-DF929625EA0E}">
        <p15:presenceInfo xmlns:p15="http://schemas.microsoft.com/office/powerpoint/2012/main" userId="S::Liliana.Grzegrzolka@mfipr.gov.pl::44edb872-cfbc-4f4f-933b-010dba94b62b" providerId="AD"/>
      </p:ext>
    </p:extLst>
  </p:cmAuthor>
  <p:cmAuthor id="2" name="Pawlik-Chudy Aleksandra" initials="PCA" lastIdx="2" clrIdx="1">
    <p:extLst>
      <p:ext uri="{19B8F6BF-5375-455C-9EA6-DF929625EA0E}">
        <p15:presenceInfo xmlns:p15="http://schemas.microsoft.com/office/powerpoint/2012/main" userId="S::Aleksandra.Pawlik-Chudy@mfipr.gov.pl::4be287bf-3354-4b55-bf11-d8ebbb7eeebb" providerId="AD"/>
      </p:ext>
    </p:extLst>
  </p:cmAuthor>
  <p:cmAuthor id="3" name="Chętko Małgorzata" initials="CM" lastIdx="1" clrIdx="2">
    <p:extLst>
      <p:ext uri="{19B8F6BF-5375-455C-9EA6-DF929625EA0E}">
        <p15:presenceInfo xmlns:p15="http://schemas.microsoft.com/office/powerpoint/2012/main" userId="S::Malgorzata.Chetko@mfipr.gov.pl::85ad4451-6e3f-44f7-a125-45dcf9258c2a" providerId="AD"/>
      </p:ext>
    </p:extLst>
  </p:cmAuthor>
  <p:cmAuthor id="4" name="Agnieszka Ćwikła" initials="AĆ" lastIdx="2" clrIdx="3">
    <p:extLst>
      <p:ext uri="{19B8F6BF-5375-455C-9EA6-DF929625EA0E}">
        <p15:presenceInfo xmlns:p15="http://schemas.microsoft.com/office/powerpoint/2012/main" userId="S::agnieszka_cwikla@cpe.gov.pl::98c73d4e-86bd-4c46-a271-7618d53880f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B5"/>
    <a:srgbClr val="2E75B6"/>
    <a:srgbClr val="FFFFFF"/>
    <a:srgbClr val="F57E30"/>
    <a:srgbClr val="4373CA"/>
    <a:srgbClr val="A4A4A4"/>
    <a:srgbClr val="6DAF40"/>
    <a:srgbClr val="FEFEFE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BEBF71-6508-991F-75ED-5D7DB68DEA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E5A811C-C222-B625-CD1D-3EB164655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AD6426-614E-C5BB-A0EA-0E3CC9FB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EF89BC-DBF2-44ED-6FA5-5A92A3CF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C57B87-4ABF-4D77-07DA-EF06A9CDA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0309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CB84F3-2F43-9F5D-CA9B-359442D02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8D54C57-96CB-35D9-0BDE-61B363EC3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27B2618-25FF-C787-C8AC-0728D1E3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A866A28-8A4D-EDE5-FA44-D99FC30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E5CEA4-6DA9-E819-5215-5200FF3A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46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5ADF755-1A23-4D6B-85CC-7F63AA5CB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ED87057-370B-7964-DE14-CD376DCC4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EB694B-45A4-B9D1-E5FD-3AC0ECBB8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D18CB2-11B4-4122-0483-B303F67AB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A65B89A-4AED-BDFF-A344-1EC32E7E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981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6A23F3-2348-9C5F-4CB6-6EC619978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529600-F1C2-F845-D892-2A1261C4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AD21BA-DFEB-D2AA-44EE-264E2BF9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9604BAD-FB8E-278A-61AE-5D050587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FCF2807-F987-454E-3783-95236306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440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0A263B-9774-0D0E-89AA-1B9C3769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4886C7E-0562-8261-6D66-63BBB28B1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9F3C83-C143-86D0-E1E0-3D8DCB6D9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EB578E-DB3D-CCE7-5747-7DC4BD6B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699CB4-6582-D48B-AD71-2D725C60D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2234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4CA7C7-F48B-9DB6-9595-D959E43C8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4A7253-E1DC-EAB3-769A-337459129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F9EB41-CA55-EC1A-4F4D-D26B915A3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E4AB802-A89D-B3DA-055F-EE0287230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CECCA31-6683-2293-402C-D0066D11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0507373-275C-1B2D-A831-875126B0E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792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F589B-42B8-E832-7D2E-47E96F85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D9C958-86E2-AC89-2F94-3B56FD568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5351DDD-0C89-971C-42FE-A4491B22F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3C9D12-98B3-7E8B-69CC-6AC3A2C8B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15ED9D8-FF7E-8327-7A6A-FB41D80A9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A2DF21F-9DA0-9DE6-71E6-D59FCF30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33C4A78-EB65-8327-8F7E-691D1DB90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438FEFA-9343-F74D-8507-83C3982D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303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F4361A-1964-E42F-50E1-79DCF5E6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30CBA4B-47AC-3DCD-E23D-142D88C38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6A41FEA-ACF5-268E-E603-A8D99B7F4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B504D2-EB2A-3CCF-CC7B-8A1D6142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7199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2F4DA75-8CCF-D062-94B7-2DB60F68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8B8D6F4-62B0-25C0-AE83-8D1F0EFC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D0F228F-9E34-5E76-10D0-5B40D466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9040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6689ED-0F13-7D20-5C0C-0DE0787A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20C426-37FF-F0EB-D398-435366444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5CFE13A-3388-43EC-38F8-AD3A07E15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D6FDAF7-4E79-FA9F-B55B-B21C5523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F831DC-C7BE-A168-C001-2EE9EEC71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B4CB3A6-16AE-07D5-2FD9-78AE8888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175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E7241-8CCE-F6C9-451E-39EEBFBF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36C0BA7-F5FB-3C9C-A637-260155B4A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56D19F-CCD8-26B9-563A-7D34125E6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006D9C-CFA6-3DB5-D793-5E766485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55577BA-C817-0C33-872B-521A3962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BCA4D2D-3C72-AFA1-1041-8A3AC712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213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1BEBC21-8EC6-2AB4-F547-6E17478A2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878FB89-F995-3986-7EAB-4F2B5AEBE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841E6AC-11BD-7242-FD67-C512549AF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B9F8B8-2B5A-E79A-D2F7-E5BFF6582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3038E00-16C8-003B-86DF-8462CB98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698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js@pl-ua.e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5827C2EA-34F6-1245-EC8F-664D8842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04" y="4112870"/>
            <a:ext cx="8804531" cy="1318889"/>
          </a:xfrm>
        </p:spPr>
        <p:txBody>
          <a:bodyPr>
            <a:normAutofit/>
          </a:bodyPr>
          <a:lstStyle/>
          <a:p>
            <a:pPr algn="ctr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Підсумок</a:t>
            </a:r>
            <a:endParaRPr lang="pl-PL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9932B1-7608-23A1-D4EF-EBFF043F5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2718" y="3984074"/>
            <a:ext cx="5663105" cy="239871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0759DA8-5CB6-0738-A181-B2D7380F2C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71" y="599645"/>
            <a:ext cx="7630657" cy="2301628"/>
          </a:xfrm>
          <a:prstGeom prst="rect">
            <a:avLst/>
          </a:prstGeom>
        </p:spPr>
      </p:pic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1851A8D8-FF2A-5201-45EA-3E51042CC664}"/>
              </a:ext>
            </a:extLst>
          </p:cNvPr>
          <p:cNvSpPr txBox="1">
            <a:spLocks/>
          </p:cNvSpPr>
          <p:nvPr/>
        </p:nvSpPr>
        <p:spPr>
          <a:xfrm>
            <a:off x="832831" y="4286078"/>
            <a:ext cx="10831133" cy="2398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ТРЕНІНГ ДЛЯ ЗАЯВНИКІВ </a:t>
            </a:r>
            <a:endParaRPr lang="pl-PL" sz="22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uk-UA" sz="2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червень </a:t>
            </a:r>
            <a:r>
              <a:rPr lang="pl-PL" sz="2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771358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Вимоги</a:t>
            </a:r>
            <a: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2400" dirty="0"/>
              <a:t>Конкретна проблема/питання/виклик, важливий для території Програми</a:t>
            </a:r>
          </a:p>
          <a:p>
            <a:pPr>
              <a:buFontTx/>
              <a:buChar char="-"/>
            </a:pPr>
            <a:r>
              <a:rPr lang="uk-UA" sz="2400" dirty="0"/>
              <a:t>Пріоритет і конкретна ціль Програми</a:t>
            </a:r>
          </a:p>
          <a:p>
            <a:pPr>
              <a:buFontTx/>
              <a:buChar char="-"/>
            </a:pPr>
            <a:r>
              <a:rPr lang="uk-UA" sz="2400" dirty="0"/>
              <a:t>Принаймні один індикатор продукту та один індикатор результату, як визначено в Програмному посібнику – Частина 1</a:t>
            </a:r>
          </a:p>
          <a:p>
            <a:pPr>
              <a:buFontTx/>
              <a:buChar char="-"/>
            </a:pPr>
            <a:r>
              <a:rPr lang="uk-UA" sz="2400" dirty="0"/>
              <a:t>Транскордонність: вплив, характер, партнерство</a:t>
            </a:r>
          </a:p>
          <a:p>
            <a:pPr>
              <a:buFontTx/>
              <a:buChar char="-"/>
            </a:pPr>
            <a:r>
              <a:rPr lang="uk-UA" sz="2400" dirty="0"/>
              <a:t>Чітка роль кожного партнера</a:t>
            </a:r>
          </a:p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98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Вимоги</a:t>
            </a:r>
            <a: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2400" dirty="0"/>
              <a:t>Грант від 200 000 до 2 500 000 євро</a:t>
            </a:r>
          </a:p>
          <a:p>
            <a:pPr>
              <a:buFontTx/>
              <a:buChar char="-"/>
            </a:pPr>
            <a:r>
              <a:rPr lang="uk-UA" sz="2400" dirty="0"/>
              <a:t>Співфінансування - максимум 90% (на рівні кожного партнера та проєкту)</a:t>
            </a:r>
          </a:p>
          <a:p>
            <a:pPr>
              <a:buFontTx/>
              <a:buChar char="-"/>
            </a:pPr>
            <a:r>
              <a:rPr lang="uk-UA" sz="2400" dirty="0"/>
              <a:t>Максимум 24 місяці</a:t>
            </a:r>
          </a:p>
          <a:p>
            <a:pPr>
              <a:buFontTx/>
              <a:buChar char="-"/>
            </a:pPr>
            <a:r>
              <a:rPr lang="uk-UA" sz="2400" dirty="0"/>
              <a:t>Інфраструктурні, інвестиційні та м'які заходи</a:t>
            </a:r>
          </a:p>
          <a:p>
            <a:pPr>
              <a:buFontTx/>
              <a:buChar char="-"/>
            </a:pPr>
            <a:r>
              <a:rPr lang="uk-UA" sz="2400" dirty="0"/>
              <a:t>Заявка англійською мовою, подається в електронному вигляді</a:t>
            </a:r>
          </a:p>
          <a:p>
            <a:pPr marL="0" indent="0">
              <a:buNone/>
            </a:pPr>
            <a:endParaRPr lang="uk-UA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141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Вдалі практики</a:t>
            </a:r>
            <a: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2400" dirty="0"/>
              <a:t>Часті контакти та консультації між партнерами </a:t>
            </a:r>
            <a:r>
              <a:rPr lang="uk-UA" sz="2400" u="sng" dirty="0"/>
              <a:t>з самого початку</a:t>
            </a:r>
          </a:p>
          <a:p>
            <a:pPr>
              <a:buFontTx/>
              <a:buChar char="-"/>
            </a:pPr>
            <a:r>
              <a:rPr lang="uk-UA" sz="2400" dirty="0"/>
              <a:t>Написання заявок працівниками установи, які знають реальність та потреби</a:t>
            </a:r>
          </a:p>
          <a:p>
            <a:pPr>
              <a:buFontTx/>
              <a:buChar char="-"/>
            </a:pPr>
            <a:r>
              <a:rPr lang="uk-UA" sz="2400" dirty="0"/>
              <a:t>Ретельне ознайомлення з принципами, інструкціями, навчальними матеріалами (сайт Програми)</a:t>
            </a:r>
          </a:p>
          <a:p>
            <a:pPr>
              <a:buFontTx/>
              <a:buChar char="-"/>
            </a:pPr>
            <a:r>
              <a:rPr lang="uk-UA" sz="2400" dirty="0"/>
              <a:t>Уникнення помилок у перекладі, обмежена довіра до електронних перекладачів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68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Вдалі практики </a:t>
            </a:r>
            <a: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2400" dirty="0"/>
              <a:t>Цілісність заявки (цілі - заходи - терміни - бюджет - індикатори)</a:t>
            </a:r>
          </a:p>
          <a:p>
            <a:pPr>
              <a:buFontTx/>
              <a:buChar char="-"/>
            </a:pPr>
            <a:r>
              <a:rPr lang="uk-UA" sz="2400" dirty="0"/>
              <a:t>Продуманий, реалістичний графік заходів</a:t>
            </a:r>
          </a:p>
          <a:p>
            <a:pPr>
              <a:buFontTx/>
              <a:buChar char="-"/>
            </a:pPr>
            <a:r>
              <a:rPr lang="uk-UA" sz="2400" dirty="0"/>
              <a:t>Розумні витрати, адекватна деталізація їхнього обґрунтування</a:t>
            </a:r>
          </a:p>
          <a:p>
            <a:pPr>
              <a:buFontTx/>
              <a:buChar char="-"/>
            </a:pPr>
            <a:r>
              <a:rPr lang="uk-UA" sz="2400" dirty="0"/>
              <a:t>Перевірка перед відправкою ("на свіжу голову")</a:t>
            </a:r>
          </a:p>
          <a:p>
            <a:pPr>
              <a:buFontTx/>
              <a:buChar char="-"/>
            </a:pPr>
            <a:r>
              <a:rPr lang="uk-UA" sz="2400" dirty="0"/>
              <a:t>Ставте запитання, коли сумніваєтеся</a:t>
            </a:r>
          </a:p>
          <a:p>
            <a:pPr>
              <a:buFontTx/>
              <a:buChar char="-"/>
            </a:pPr>
            <a:endParaRPr lang="pl-PL" sz="2400" dirty="0"/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83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5649685" y="344488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endParaRPr lang="pl-PL" sz="4400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54D7E6C-BEFE-7D6C-B5BA-1117251B4D72}"/>
              </a:ext>
            </a:extLst>
          </p:cNvPr>
          <p:cNvSpPr txBox="1"/>
          <p:nvPr/>
        </p:nvSpPr>
        <p:spPr>
          <a:xfrm>
            <a:off x="6096000" y="4272677"/>
            <a:ext cx="60960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/>
            <a:r>
              <a:rPr lang="pl-PL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l-PL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en-US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03</a:t>
            </a:r>
            <a:r>
              <a:rPr lang="pl-PL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22 </a:t>
            </a:r>
            <a:r>
              <a:rPr lang="en-US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61</a:t>
            </a:r>
            <a:r>
              <a:rPr lang="pl-PL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02</a:t>
            </a:r>
            <a:r>
              <a:rPr lang="pl-PL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59</a:t>
            </a:r>
            <a:endParaRPr lang="pl-PL" sz="2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pl-PL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ranch</a:t>
            </a:r>
            <a:r>
              <a:rPr lang="pl-PL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@pbu</a:t>
            </a:r>
            <a:r>
              <a:rPr lang="en-US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.lviv</a:t>
            </a:r>
            <a:r>
              <a:rPr lang="pl-PL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.u</a:t>
            </a:r>
            <a:r>
              <a:rPr lang="en-US" sz="2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pl-PL" sz="2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pl-PL" sz="2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www.p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l-</a:t>
            </a: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ua</a:t>
            </a:r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.eu</a:t>
            </a:r>
          </a:p>
          <a:p>
            <a:pPr marL="457200" indent="-457200"/>
            <a:endParaRPr lang="pl-PL" sz="1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pl-PL" sz="1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pl-PL" sz="1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pl-PL" sz="1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pl-PL" sz="1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51CC8D02-0A87-1531-CD58-B35DF6A099F7}"/>
              </a:ext>
            </a:extLst>
          </p:cNvPr>
          <p:cNvSpPr txBox="1"/>
          <p:nvPr/>
        </p:nvSpPr>
        <p:spPr>
          <a:xfrm>
            <a:off x="5980278" y="1433303"/>
            <a:ext cx="56674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uk-UA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пільний секретаріат</a:t>
            </a:r>
          </a:p>
          <a:p>
            <a:endParaRPr lang="uk-UA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pl-PL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+48 22 378 31 00</a:t>
            </a:r>
          </a:p>
          <a:p>
            <a:pPr marL="457200" indent="-457200"/>
            <a:r>
              <a:rPr lang="uk-UA" sz="2200" dirty="0">
                <a:solidFill>
                  <a:srgbClr val="0563C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pl-PL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js@pl-ua.eu</a:t>
            </a:r>
            <a:endParaRPr lang="uk-UA" sz="2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endParaRPr lang="pl-PL" sz="2200" dirty="0">
              <a:solidFill>
                <a:srgbClr val="0070C0"/>
              </a:solidFill>
              <a:cs typeface="Arial" pitchFamily="34" charset="0"/>
            </a:endParaRPr>
          </a:p>
          <a:p>
            <a:r>
              <a:rPr lang="uk-UA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Представництво </a:t>
            </a:r>
            <a:r>
              <a:rPr lang="uk-UA" sz="28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Спільного секретаріату </a:t>
            </a:r>
            <a:r>
              <a:rPr lang="uk-UA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Львові</a:t>
            </a:r>
            <a:endParaRPr lang="pl-PL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57928F5-8BC6-CC75-1BDF-B081FD509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78" y="344488"/>
            <a:ext cx="3609784" cy="108881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818A38-97B2-1544-1632-60C2DE12B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670" y="2268878"/>
            <a:ext cx="2759051" cy="275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3009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2559</TotalTime>
  <Words>230</Words>
  <Application>Microsoft Office PowerPoint</Application>
  <PresentationFormat>Panoramiczny</PresentationFormat>
  <Paragraphs>64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Motyw pakietu Office</vt:lpstr>
      <vt:lpstr>Підсумок</vt:lpstr>
      <vt:lpstr>  Вимоги:</vt:lpstr>
      <vt:lpstr>  Вимоги:</vt:lpstr>
      <vt:lpstr>  Вдалі практики:</vt:lpstr>
      <vt:lpstr>  Вдалі практики :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Stanisław Bielański</dc:creator>
  <cp:lastModifiedBy>JTS</cp:lastModifiedBy>
  <cp:revision>50</cp:revision>
  <dcterms:created xsi:type="dcterms:W3CDTF">2022-10-05T09:39:51Z</dcterms:created>
  <dcterms:modified xsi:type="dcterms:W3CDTF">2023-06-26T07:53:37Z</dcterms:modified>
</cp:coreProperties>
</file>