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97" r:id="rId3"/>
    <p:sldId id="300" r:id="rId4"/>
    <p:sldId id="305" r:id="rId5"/>
    <p:sldId id="304" r:id="rId6"/>
    <p:sldId id="332" r:id="rId7"/>
    <p:sldId id="307" r:id="rId8"/>
    <p:sldId id="331" r:id="rId9"/>
    <p:sldId id="298" r:id="rId10"/>
    <p:sldId id="310" r:id="rId11"/>
    <p:sldId id="313" r:id="rId12"/>
    <p:sldId id="314" r:id="rId13"/>
    <p:sldId id="312" r:id="rId14"/>
    <p:sldId id="316" r:id="rId15"/>
    <p:sldId id="320" r:id="rId16"/>
    <p:sldId id="329" r:id="rId17"/>
    <p:sldId id="336" r:id="rId18"/>
    <p:sldId id="335" r:id="rId19"/>
    <p:sldId id="337" r:id="rId20"/>
    <p:sldId id="328" r:id="rId21"/>
    <p:sldId id="306" r:id="rId2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789F855-E41F-91FD-EBC5-3BE6C773385E}" name="Joanna Satora" initials="JS" userId="S::joanna_satora@cpe.gov.pl::0a913512-2ea9-4ac1-96c5-d665cba13452" providerId="AD"/>
  <p188:author id="{4B8814B5-AA05-39C1-C0E1-814BC5C7DC3C}" name="Agnieszka" initials="A" userId="S::agnieszka_gawron@cpe.gov.pl::2387fbdc-7b2d-4d2d-8b1b-9c9a4c95f05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zegrzółka Liliana" initials="GL" lastIdx="2" clrIdx="0">
    <p:extLst>
      <p:ext uri="{19B8F6BF-5375-455C-9EA6-DF929625EA0E}">
        <p15:presenceInfo xmlns:p15="http://schemas.microsoft.com/office/powerpoint/2012/main" userId="S::Liliana.Grzegrzolka@mfipr.gov.pl::44edb872-cfbc-4f4f-933b-010dba94b62b" providerId="AD"/>
      </p:ext>
    </p:extLst>
  </p:cmAuthor>
  <p:cmAuthor id="2" name="Pawlik-Chudy Aleksandra" initials="PCA" lastIdx="2" clrIdx="1">
    <p:extLst>
      <p:ext uri="{19B8F6BF-5375-455C-9EA6-DF929625EA0E}">
        <p15:presenceInfo xmlns:p15="http://schemas.microsoft.com/office/powerpoint/2012/main" userId="S::Aleksandra.Pawlik-Chudy@mfipr.gov.pl::4be287bf-3354-4b55-bf11-d8ebbb7eeebb" providerId="AD"/>
      </p:ext>
    </p:extLst>
  </p:cmAuthor>
  <p:cmAuthor id="3" name="Chętko Małgorzata" initials="CM" lastIdx="1" clrIdx="2">
    <p:extLst>
      <p:ext uri="{19B8F6BF-5375-455C-9EA6-DF929625EA0E}">
        <p15:presenceInfo xmlns:p15="http://schemas.microsoft.com/office/powerpoint/2012/main" userId="S::Malgorzata.Chetko@mfipr.gov.pl::85ad4451-6e3f-44f7-a125-45dcf9258c2a" providerId="AD"/>
      </p:ext>
    </p:extLst>
  </p:cmAuthor>
  <p:cmAuthor id="4" name="Agnieszka Ćwikła" initials="AĆ" lastIdx="2" clrIdx="3">
    <p:extLst>
      <p:ext uri="{19B8F6BF-5375-455C-9EA6-DF929625EA0E}">
        <p15:presenceInfo xmlns:p15="http://schemas.microsoft.com/office/powerpoint/2012/main" userId="S::agnieszka_cwikla@cpe.gov.pl::98c73d4e-86bd-4c46-a271-7618d53880f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B5"/>
    <a:srgbClr val="2E75B6"/>
    <a:srgbClr val="FFFFFF"/>
    <a:srgbClr val="F57E30"/>
    <a:srgbClr val="4373CA"/>
    <a:srgbClr val="A4A4A4"/>
    <a:srgbClr val="6DAF40"/>
    <a:srgbClr val="FEFEFE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BEBF71-6508-991F-75ED-5D7DB68DE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E5A811C-C222-B625-CD1D-3EB16465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AD6426-614E-C5BB-A0EA-0E3CC9FB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EF89BC-DBF2-44ED-6FA5-5A92A3CF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C57B87-4ABF-4D77-07DA-EF06A9CDA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309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CB84F3-2F43-9F5D-CA9B-359442D0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8D54C57-96CB-35D9-0BDE-61B363EC3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7B2618-25FF-C787-C8AC-0728D1E3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866A28-8A4D-EDE5-FA44-D99FC30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E5CEA4-6DA9-E819-5215-5200FF3A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46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5ADF755-1A23-4D6B-85CC-7F63AA5CB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ED87057-370B-7964-DE14-CD376DCC4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EB694B-45A4-B9D1-E5FD-3AC0ECBB8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D18CB2-11B4-4122-0483-B303F67AB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A65B89A-4AED-BDFF-A344-1EC32E7E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981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6A23F3-2348-9C5F-4CB6-6EC619978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29600-F1C2-F845-D892-2A1261C4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AD21BA-DFEB-D2AA-44EE-264E2BF9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604BAD-FB8E-278A-61AE-5D050587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FCF2807-F987-454E-3783-95236306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440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0A263B-9774-0D0E-89AA-1B9C3769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4886C7E-0562-8261-6D66-63BBB28B1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9F3C83-C143-86D0-E1E0-3D8DCB6D9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EB578E-DB3D-CCE7-5747-7DC4BD6B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699CB4-6582-D48B-AD71-2D725C60D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234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4CA7C7-F48B-9DB6-9595-D959E43C8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4A7253-E1DC-EAB3-769A-337459129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F9EB41-CA55-EC1A-4F4D-D26B915A3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E4AB802-A89D-B3DA-055F-EE0287230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CECCA31-6683-2293-402C-D0066D11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0507373-275C-1B2D-A831-875126B0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792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F589B-42B8-E832-7D2E-47E96F85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D9C958-86E2-AC89-2F94-3B56FD568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5351DDD-0C89-971C-42FE-A4491B22F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3C9D12-98B3-7E8B-69CC-6AC3A2C8B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15ED9D8-FF7E-8327-7A6A-FB41D80A9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A2DF21F-9DA0-9DE6-71E6-D59FCF30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33C4A78-EB65-8327-8F7E-691D1DB90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438FEFA-9343-F74D-8507-83C3982D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303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F4361A-1964-E42F-50E1-79DCF5E6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30CBA4B-47AC-3DCD-E23D-142D88C38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A41FEA-ACF5-268E-E603-A8D99B7F4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B504D2-EB2A-3CCF-CC7B-8A1D6142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199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2F4DA75-8CCF-D062-94B7-2DB60F68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8B8D6F4-62B0-25C0-AE83-8D1F0EFC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0F228F-9E34-5E76-10D0-5B40D466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040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6689ED-0F13-7D20-5C0C-0DE0787A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20C426-37FF-F0EB-D398-435366444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5CFE13A-3388-43EC-38F8-AD3A07E15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D6FDAF7-4E79-FA9F-B55B-B21C5523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831DC-C7BE-A168-C001-2EE9EEC7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B4CB3A6-16AE-07D5-2FD9-78AE8888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75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E7241-8CCE-F6C9-451E-39EEBFBF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36C0BA7-F5FB-3C9C-A637-260155B4A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56D19F-CCD8-26B9-563A-7D34125E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006D9C-CFA6-3DB5-D793-5E766485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5577BA-C817-0C33-872B-521A3962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BCA4D2D-3C72-AFA1-1041-8A3AC712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13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1BEBC21-8EC6-2AB4-F547-6E17478A2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878FB89-F995-3986-7EAB-4F2B5AEBE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41E6AC-11BD-7242-FD67-C512549AF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1FE1-C415-45BF-8DF5-7AE3A69D6FD2}" type="datetimeFigureOut">
              <a:rPr lang="pl-PL" smtClean="0"/>
              <a:t>26.06.2023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B9F8B8-2B5A-E79A-D2F7-E5BFF6582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3038E00-16C8-003B-86DF-8462CB98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21DA-63D3-4FEA-A96C-69B6190ADD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698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js@pl-ua.e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733" y="3576918"/>
            <a:ext cx="8804531" cy="1500407"/>
          </a:xfrm>
        </p:spPr>
        <p:txBody>
          <a:bodyPr>
            <a:noAutofit/>
          </a:bodyPr>
          <a:lstStyle/>
          <a:p>
            <a:pPr algn="ctr"/>
            <a:r>
              <a:rPr lang="uk-UA" sz="54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Прийнятність витрат та бюджет проєкту</a:t>
            </a:r>
            <a:endParaRPr lang="pl-PL" sz="54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9932B1-7608-23A1-D4EF-EBFF043F5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30" y="4267901"/>
            <a:ext cx="11181504" cy="2398713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ТРЕНІНГ ДЛЯ ЗАЯВНИКІВ </a:t>
            </a:r>
            <a:endParaRPr lang="pl-PL" sz="2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uk-UA" sz="2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червень </a:t>
            </a:r>
            <a:r>
              <a:rPr lang="pl-PL" sz="2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2023</a:t>
            </a:r>
          </a:p>
          <a:p>
            <a:pPr marL="0" indent="0" algn="r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0759DA8-5CB6-0738-A181-B2D7380F2C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71" y="599645"/>
            <a:ext cx="7630657" cy="230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5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21121"/>
            <a:ext cx="8091150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Витрати на персонал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285999"/>
            <a:ext cx="10515600" cy="4022521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Зберігання оригіналів документів, що підтверджують працевлаштування персоналу, що працює над проєктом; 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Заява про фактичне залучення персоналу до реалізації проєкту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endParaRPr lang="pl-PL" sz="2400" dirty="0"/>
          </a:p>
          <a:p>
            <a:pPr marL="0" indent="0">
              <a:buNone/>
            </a:pPr>
            <a:r>
              <a:rPr lang="uk-UA" sz="2400" dirty="0"/>
              <a:t>Документи, що підтверджують працевлаштування будуть доказом </a:t>
            </a:r>
            <a:r>
              <a:rPr lang="uk-UA" sz="2400" b="1" dirty="0"/>
              <a:t>правомірності використання фіксованої ставки </a:t>
            </a:r>
            <a:r>
              <a:rPr lang="uk-UA" sz="2400" i="1" dirty="0"/>
              <a:t>(тобто, що в проєкті дійсно є персонал, який працює над проєктом)</a:t>
            </a:r>
            <a:r>
              <a:rPr lang="pl-PL" sz="2400" dirty="0"/>
              <a:t>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1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71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9487" y="226503"/>
            <a:ext cx="7497314" cy="1088815"/>
          </a:xfrm>
        </p:spPr>
        <p:txBody>
          <a:bodyPr>
            <a:noAutofit/>
          </a:bodyPr>
          <a:lstStyle/>
          <a:p>
            <a:pPr marL="457200" indent="-9525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Офісні та адміністративні витрати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89" y="1912691"/>
            <a:ext cx="10627515" cy="4718806"/>
          </a:xfrm>
        </p:spPr>
        <p:txBody>
          <a:bodyPr>
            <a:normAutofit lnSpcReduction="10000"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pl-PL" sz="2400" dirty="0"/>
              <a:t>15% </a:t>
            </a:r>
            <a:r>
              <a:rPr lang="uk-UA" sz="2400" dirty="0"/>
              <a:t>від витрат на персонал, зазначених у звітах партнера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Оренда офісу, комунальні послуги </a:t>
            </a:r>
            <a:r>
              <a:rPr lang="uk-UA" sz="2400" i="1" dirty="0"/>
              <a:t>(наприклад, електроенергія, опалення)</a:t>
            </a:r>
            <a:r>
              <a:rPr lang="uk-UA" sz="2400" dirty="0"/>
              <a:t>, страхування та податки на нерухомість;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Канцелярське приладдя; 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Архівування документів та зберігання даних; 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Обслуговування та прибирання офісних приміщень, охорону; 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Використання ліцензійного програмного забезпечення </a:t>
            </a:r>
            <a:r>
              <a:rPr lang="uk-UA" sz="2400" i="1" dirty="0"/>
              <a:t>(наприклад, програми для бухгалтерського обліку)</a:t>
            </a:r>
            <a:r>
              <a:rPr lang="uk-UA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Витрати на зв’язок </a:t>
            </a:r>
            <a:r>
              <a:rPr lang="uk-UA" sz="2400" i="1" dirty="0"/>
              <a:t>(наприклад, телефон, Інтернет, поштові послуги, плата за використання Skype, Teams, Zoom або інших онлайн-додатків для спілкування)</a:t>
            </a:r>
            <a:r>
              <a:rPr lang="uk-UA" sz="2400" dirty="0"/>
              <a:t>;</a:t>
            </a:r>
            <a:endParaRPr lang="pl-PL" sz="2400" i="1" dirty="0"/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Банківське обслуговування</a:t>
            </a:r>
            <a:r>
              <a:rPr lang="pl-PL" sz="2400" dirty="0"/>
              <a:t>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03" y="-19218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47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59438"/>
            <a:ext cx="7628606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Проїзд та проживання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696507"/>
            <a:ext cx="10515600" cy="4420998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pl-PL" sz="2400" dirty="0"/>
              <a:t>15% </a:t>
            </a:r>
            <a:r>
              <a:rPr lang="uk-UA" sz="2400" dirty="0"/>
              <a:t>від витрат на персонал, зазначених у звітах партнера</a:t>
            </a:r>
            <a:r>
              <a:rPr lang="pl-PL" sz="2400" dirty="0"/>
              <a:t>;</a:t>
            </a:r>
            <a:endParaRPr lang="uk-UA" sz="2400" dirty="0"/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Кожен партнер проекту, який застосовує цю фіксовану ставку, зобов’язаний подати декларацію про необхідність відрядження для реалізації проєкту</a:t>
            </a:r>
            <a:r>
              <a:rPr lang="pl-PL" sz="2400" dirty="0"/>
              <a:t>.</a:t>
            </a:r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73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26503"/>
            <a:ext cx="7887949" cy="1088815"/>
          </a:xfrm>
        </p:spPr>
        <p:txBody>
          <a:bodyPr>
            <a:normAutofit fontScale="90000"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Витрати зовнішньої експертизи та послуг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843" y="1272002"/>
            <a:ext cx="11752288" cy="47240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1800" b="1" dirty="0"/>
              <a:t>Надані органом публічного чи приватного права або фізичною особою, яка не є партнером проєкту:</a:t>
            </a:r>
            <a:endParaRPr lang="pl-PL" sz="18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uk-UA" sz="1800" dirty="0"/>
              <a:t>дослідження або огляди</a:t>
            </a:r>
            <a:r>
              <a:rPr lang="uk-UA" sz="1800" i="1" dirty="0"/>
              <a:t> (напр., оцінки, стратегії, концептуальні нотатки, плани розробки, довідники)</a:t>
            </a:r>
            <a:r>
              <a:rPr lang="uk-UA" sz="1800" dirty="0"/>
              <a:t>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навчання;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переклади;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розробка, модифікація та оновлення ІТ-систем і веб-сайту;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промоція, комунікація, рекламування, рекламні матеріали, заходи або інформування, пов’язані з проєктом або Програмою як такою;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послуги, пов'язані з організацією та проведенням заходів або зустрічей (включаючи оренду, кейтеринг або усний переклад);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участь у заходах </a:t>
            </a:r>
            <a:r>
              <a:rPr lang="uk-UA" sz="1800" i="1" dirty="0"/>
              <a:t>(наприклад, реєстраційні внески)</a:t>
            </a:r>
            <a:r>
              <a:rPr lang="uk-UA" sz="1800" dirty="0"/>
              <a:t>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юридичні та нотаріальні послуги, технічна та фінансова експертиза, інші консультації;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права інтелектуальної власності;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надання гарантій банком чи іншою фінансовою установою, якщо цього вимагає законодавство ЄС, національне законодавство чи програмний документ, прийнятий Моніторинговим комітетом;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1800" dirty="0"/>
              <a:t>проїзд та проживання для зовнішніх експертів, доповідачів, головуючих зустрічей та постачальників послуг;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1800" dirty="0"/>
              <a:t>інші спеціальні експертизи та послуги, необхідні для проєктів</a:t>
            </a:r>
            <a:r>
              <a:rPr lang="pl-PL" sz="1800" dirty="0"/>
              <a:t>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566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40113"/>
            <a:ext cx="7854083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Обладнання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050991"/>
            <a:ext cx="10515600" cy="4580506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Витрати обладнання - придбане, орендоване чи взяте в лізинг:</a:t>
            </a:r>
            <a:endParaRPr lang="pl-PL" sz="2400" dirty="0"/>
          </a:p>
          <a:p>
            <a:pPr marL="538163" indent="0">
              <a:buNone/>
            </a:pPr>
            <a:r>
              <a:rPr lang="uk-UA" sz="2400" i="1" dirty="0"/>
              <a:t>напр</a:t>
            </a:r>
            <a:r>
              <a:rPr lang="pl-PL" sz="2400" i="1" dirty="0"/>
              <a:t>. </a:t>
            </a:r>
            <a:r>
              <a:rPr lang="uk-UA" sz="2400" i="1" dirty="0"/>
              <a:t>оргтехніка, ІТ обладнання та програмне забезпечення, меблі та приладдя, лабораторне обладнання, верстати, інструменти та пристрої, транспортні засоби, інше спеціальне обладнання, необхідне для реалізації проєкту</a:t>
            </a:r>
            <a:r>
              <a:rPr lang="pl-PL" sz="2400" i="1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Витрати на доставку та встановлення вважаються прийнятними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Придбання вживаного обладнання є прийнятним, якщо воно відповідає діючим нормам та стандартам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Фактичні витрати не повинні збігатися з вартістю обладнання, придбаного в рамках фіксованих адміністративних та офісних витрат</a:t>
            </a:r>
            <a:r>
              <a:rPr lang="pl-PL" sz="2400" dirty="0"/>
              <a:t>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035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26503"/>
            <a:ext cx="7769416" cy="1088815"/>
          </a:xfrm>
        </p:spPr>
        <p:txBody>
          <a:bodyPr>
            <a:normAutofit fontScale="90000"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Інфраструктура та будівельні роботи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89" y="1946246"/>
            <a:ext cx="10924567" cy="4685251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Дозволи на будівництво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Будівельні матеріали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Будівельні роботи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Нагляд (технічний, авторський)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Спеціальні заходи </a:t>
            </a:r>
            <a:r>
              <a:rPr lang="pl-PL" sz="2400" i="1" dirty="0"/>
              <a:t>(</a:t>
            </a:r>
            <a:r>
              <a:rPr lang="uk-UA" sz="2400" i="1" dirty="0"/>
              <a:t>напр</a:t>
            </a:r>
            <a:r>
              <a:rPr lang="pl-PL" sz="2400" i="1" dirty="0"/>
              <a:t>. </a:t>
            </a:r>
            <a:r>
              <a:rPr lang="uk-UA" sz="2400" i="1" dirty="0"/>
              <a:t>рекультивація ґрунту</a:t>
            </a:r>
            <a:r>
              <a:rPr lang="pl-PL" sz="2400" i="1" dirty="0"/>
              <a:t>)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Інші витрати, пов'язані зі створенням інфраструктури, </a:t>
            </a:r>
          </a:p>
          <a:p>
            <a:pPr marL="0" indent="0">
              <a:buNone/>
            </a:pPr>
            <a:r>
              <a:rPr lang="uk-UA" sz="2400" i="1" dirty="0"/>
              <a:t>напр., підготовка місця, доставка, обробка, встановлення, реконстукція, витрати на підготовку технічної документації та необхідні зміни в документації на етапі впровадження (тільки якщо проектування та виконання робіт передбачено в рамках того ж проєкту)</a:t>
            </a:r>
            <a:r>
              <a:rPr lang="pl-PL" sz="2400" i="1" dirty="0"/>
              <a:t>, 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78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2941" y="226503"/>
            <a:ext cx="7818659" cy="1119930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Підготовчі витрати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89" y="1946246"/>
            <a:ext cx="11044490" cy="4685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/>
              <a:t>Проєкти з інфраструктурним компонентом можуть також передбачати в бюджеті підготовчі витрати, пов’язані з інфраструктурою, </a:t>
            </a:r>
            <a:r>
              <a:rPr lang="uk-UA" sz="2400" b="1" u="sng" dirty="0"/>
              <a:t>понесені після 1 квітня </a:t>
            </a:r>
            <a:r>
              <a:rPr lang="pl-PL" sz="2400" b="1" u="sng" dirty="0"/>
              <a:t>2022</a:t>
            </a:r>
            <a:r>
              <a:rPr lang="uk-UA" sz="2400" b="1" u="sng" dirty="0"/>
              <a:t> року</a:t>
            </a:r>
            <a:r>
              <a:rPr lang="pl-PL" sz="2400" dirty="0"/>
              <a:t>: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Витрати, пов’язані з підготовкою документації, пов’язаної з інфраструктурою, необхідної для подання заявки та початку діяльності, якщо це вимагається національним законодавством/законом ЄС;</a:t>
            </a:r>
            <a:endParaRPr lang="pl-PL" sz="2400" dirty="0"/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Підготовка </a:t>
            </a:r>
            <a:r>
              <a:rPr lang="uk-UA" sz="2400" i="1" dirty="0"/>
              <a:t>(та оновлення)</a:t>
            </a:r>
            <a:r>
              <a:rPr lang="uk-UA" sz="2400" dirty="0"/>
              <a:t> проектно-кошторисної, технічної та будівельної документації, техніко-економічного обґрунтування, оцінки впливу на навколишнє середовище, підготовка документації для отримання дозволів, вартість дозволів</a:t>
            </a:r>
            <a:r>
              <a:rPr lang="pl-PL" sz="2400" dirty="0"/>
              <a:t>.</a:t>
            </a:r>
          </a:p>
          <a:p>
            <a:pPr marL="0" indent="0">
              <a:buNone/>
            </a:pPr>
            <a:endParaRPr lang="pl-PL" sz="2400" b="1" dirty="0"/>
          </a:p>
          <a:p>
            <a:pPr marL="0" indent="0">
              <a:buNone/>
            </a:pPr>
            <a:r>
              <a:rPr lang="uk-UA" sz="2400" b="1" dirty="0"/>
              <a:t>Ці витрати будуть прийнятними лише за умови підписання Грантового контракту.</a:t>
            </a:r>
            <a:endParaRPr lang="pl-PL" sz="2400" b="1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12941" cy="111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22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45865"/>
            <a:ext cx="7803283" cy="842950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Форма бюджету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8C4B370C-E50E-3AEC-4D1D-1CE0CB7774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34" t="-207" r="565" b="5705"/>
          <a:stretch/>
        </p:blipFill>
        <p:spPr>
          <a:xfrm>
            <a:off x="1710624" y="1621410"/>
            <a:ext cx="9149054" cy="484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5166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45865"/>
            <a:ext cx="7904883" cy="842950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Форма бюджету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1763DC94-D2C5-55B5-EF77-9CAC5A7F21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483" r="-291" b="6811"/>
          <a:stretch/>
        </p:blipFill>
        <p:spPr>
          <a:xfrm>
            <a:off x="1293733" y="1670075"/>
            <a:ext cx="9747316" cy="474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48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45865"/>
            <a:ext cx="7786350" cy="1088814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Форма бюджету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3E75B5D2-F68E-85A0-9423-CFC886B1AC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01" t="5296" r="304" b="5063"/>
          <a:stretch/>
        </p:blipFill>
        <p:spPr>
          <a:xfrm>
            <a:off x="1239885" y="1659791"/>
            <a:ext cx="9318135" cy="470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93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0" y="192582"/>
            <a:ext cx="7128933" cy="1088815"/>
          </a:xfrm>
        </p:spPr>
        <p:txBody>
          <a:bodyPr>
            <a:normAutofit/>
          </a:bodyPr>
          <a:lstStyle/>
          <a:p>
            <a:pPr marL="457200" indent="-9525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Бюджет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 lnSpcReduction="10000"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Сума гранту </a:t>
            </a:r>
            <a:r>
              <a:rPr lang="pl-PL" sz="2400" dirty="0"/>
              <a:t>200 000 - 2 500 000 EUR;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Співфінансування максимум до</a:t>
            </a:r>
            <a:r>
              <a:rPr lang="pl-PL" sz="2400" dirty="0"/>
              <a:t> 90% </a:t>
            </a:r>
            <a:r>
              <a:rPr lang="uk-UA" sz="2400" dirty="0"/>
              <a:t>як на рівні окремих партнерів, так і на рівні проєкту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Фактично пронесені витрати </a:t>
            </a:r>
            <a:r>
              <a:rPr lang="pl-PL" sz="2400" dirty="0"/>
              <a:t>+ </a:t>
            </a:r>
            <a:r>
              <a:rPr lang="uk-UA" sz="2400" dirty="0"/>
              <a:t>фіксовані ставки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FF0000"/>
                </a:solidFill>
              </a:rPr>
              <a:t>Без витрат на АУДИТ</a:t>
            </a:r>
            <a:r>
              <a:rPr lang="pl-PL" sz="2400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2400" i="1" dirty="0"/>
              <a:t>Бенефіціари </a:t>
            </a:r>
            <a:r>
              <a:rPr lang="pl-PL" sz="2400" i="1" dirty="0"/>
              <a:t>PL-UA 2021-2027 </a:t>
            </a:r>
            <a:r>
              <a:rPr lang="uk-UA" sz="2400" i="1" dirty="0"/>
              <a:t>не понесуть витрати на контроль. Система контролю в Польщі та Україні створені на національному рівні і не оплачується з бюджетів проєктів</a:t>
            </a:r>
            <a:r>
              <a:rPr lang="pl-PL" sz="2400" i="1" dirty="0"/>
              <a:t>.</a:t>
            </a:r>
            <a:endParaRPr lang="pl-PL" sz="24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65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26503"/>
            <a:ext cx="7628606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Форма бюджету</a:t>
            </a:r>
            <a:endParaRPr lang="pl-PL" sz="4000" b="1" dirty="0"/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1946246"/>
            <a:ext cx="10515600" cy="4685251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dirty="0"/>
              <a:t>Бюджет складається англійською мовою, в євро</a:t>
            </a:r>
            <a:r>
              <a:rPr lang="pl-PL" dirty="0"/>
              <a:t>; 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dirty="0"/>
              <a:t>Витрати, округлені арифметично до одного євроцента</a:t>
            </a:r>
            <a:r>
              <a:rPr lang="pl-PL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dirty="0"/>
              <a:t>Немає кількісного обмеження для створення бюджетних ліній</a:t>
            </a:r>
            <a:r>
              <a:rPr lang="pl-PL" sz="28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dirty="0"/>
              <a:t>Описове пояснення вартості та зв’язку з діяльністю за проєктом </a:t>
            </a:r>
            <a:r>
              <a:rPr lang="pl-PL" dirty="0"/>
              <a:t>+ </a:t>
            </a:r>
            <a:r>
              <a:rPr lang="uk-UA" dirty="0"/>
              <a:t>розрахунок</a:t>
            </a:r>
            <a:r>
              <a:rPr lang="pl-PL" dirty="0"/>
              <a:t>; 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800" dirty="0"/>
              <a:t>Рекомендований курс для конвертації </a:t>
            </a:r>
            <a:r>
              <a:rPr lang="pl-PL" dirty="0"/>
              <a:t>– InforEuro.</a:t>
            </a:r>
            <a:endParaRPr lang="pl-PL" sz="2800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91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5649685" y="344488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54D7E6C-BEFE-7D6C-B5BA-1117251B4D72}"/>
              </a:ext>
            </a:extLst>
          </p:cNvPr>
          <p:cNvSpPr txBox="1"/>
          <p:nvPr/>
        </p:nvSpPr>
        <p:spPr>
          <a:xfrm>
            <a:off x="6096000" y="4272677"/>
            <a:ext cx="60960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22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61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59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ranch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@pbu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.lviv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www.p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l-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ua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.eu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1CC8D02-0A87-1531-CD58-B35DF6A099F7}"/>
              </a:ext>
            </a:extLst>
          </p:cNvPr>
          <p:cNvSpPr txBox="1"/>
          <p:nvPr/>
        </p:nvSpPr>
        <p:spPr>
          <a:xfrm>
            <a:off x="5980278" y="1433303"/>
            <a:ext cx="56674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пільний секретаріат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+48 22 378 31 00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js@pl-ua.eu</a:t>
            </a: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Представництво Спільного секретаріату у Львові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57928F5-8BC6-CC75-1BDF-B081FD509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78" y="344488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0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26503"/>
            <a:ext cx="8002208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Прийнятні витрати</a:t>
            </a:r>
            <a:endParaRPr lang="pl-PL" sz="4000" b="1" dirty="0">
              <a:solidFill>
                <a:schemeClr val="accent1">
                  <a:lumMod val="75000"/>
                </a:schemeClr>
              </a:solidFill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008" y="1541821"/>
            <a:ext cx="10515600" cy="5089675"/>
          </a:xfrm>
        </p:spPr>
        <p:txBody>
          <a:bodyPr>
            <a:normAutofit lnSpcReduction="10000"/>
          </a:bodyPr>
          <a:lstStyle/>
          <a:p>
            <a:pPr marL="542925" indent="-542925">
              <a:buFont typeface="Wingdings" panose="05000000000000000000" pitchFamily="2" charset="2"/>
              <a:buChar char="Ø"/>
            </a:pPr>
            <a:r>
              <a:rPr lang="ru-RU" sz="2400" dirty="0"/>
              <a:t>Необхідні для реалізації проєкту;</a:t>
            </a:r>
          </a:p>
          <a:p>
            <a:pPr marL="542925" indent="-542925">
              <a:buFont typeface="Wingdings" panose="05000000000000000000" pitchFamily="2" charset="2"/>
              <a:buChar char="Ø"/>
            </a:pPr>
            <a:r>
              <a:rPr lang="ru-RU" sz="2400" dirty="0"/>
              <a:t>Включені в бюджет проєкту (</a:t>
            </a:r>
            <a:r>
              <a:rPr lang="ru-RU" sz="2400" i="1" dirty="0"/>
              <a:t>фактично понесені та фіксовані ставки</a:t>
            </a:r>
            <a:r>
              <a:rPr lang="ru-RU" sz="2400" dirty="0"/>
              <a:t>);</a:t>
            </a:r>
          </a:p>
          <a:p>
            <a:pPr marL="542925" indent="-542925">
              <a:buFont typeface="Wingdings" panose="05000000000000000000" pitchFamily="2" charset="2"/>
              <a:buChar char="Ø"/>
            </a:pPr>
            <a:r>
              <a:rPr lang="ru-RU" sz="2400" dirty="0"/>
              <a:t>Понесені під час підготовки, реалізації та періоду закриття проєкту;</a:t>
            </a:r>
          </a:p>
          <a:p>
            <a:pPr marL="542925" indent="-542925">
              <a:buFont typeface="Wingdings" panose="05000000000000000000" pitchFamily="2" charset="2"/>
              <a:buChar char="Ø"/>
            </a:pPr>
            <a:r>
              <a:rPr lang="ru-RU" sz="2400" dirty="0"/>
              <a:t>Піддаються ідентифікації та перевірці в системах бухгалтерського обліку організацій-партнерів (окремі рахунки для проєкту, облік відповідно до національного законодавства);</a:t>
            </a:r>
          </a:p>
          <a:p>
            <a:pPr marL="542925" indent="-542925">
              <a:buFont typeface="Wingdings" panose="05000000000000000000" pitchFamily="2" charset="2"/>
              <a:buChar char="Ø"/>
            </a:pPr>
            <a:r>
              <a:rPr lang="ru-RU" sz="2400" dirty="0"/>
              <a:t>Відповідають вимогам податкового та соціального законодавства;</a:t>
            </a:r>
          </a:p>
          <a:p>
            <a:pPr marL="542925" indent="-542925">
              <a:buFont typeface="Wingdings" panose="05000000000000000000" pitchFamily="2" charset="2"/>
              <a:buChar char="Ø"/>
            </a:pPr>
            <a:r>
              <a:rPr lang="ru-RU" sz="2400" dirty="0"/>
              <a:t>Раціональні, обгрунтовані, відповідають вимогам раціонального фінансового управління;</a:t>
            </a:r>
          </a:p>
          <a:p>
            <a:pPr marL="542925" indent="-542925">
              <a:buFont typeface="Wingdings" panose="05000000000000000000" pitchFamily="2" charset="2"/>
              <a:buChar char="Ø"/>
            </a:pPr>
            <a:r>
              <a:rPr lang="ru-RU" sz="2400" dirty="0"/>
              <a:t>Підтверджені рахунками-фактурами або іншими еквівалентними документами;</a:t>
            </a:r>
          </a:p>
          <a:p>
            <a:pPr marL="542925" indent="-542925">
              <a:buFont typeface="Wingdings" panose="05000000000000000000" pitchFamily="2" charset="2"/>
              <a:buChar char="Ø"/>
            </a:pPr>
            <a:r>
              <a:rPr lang="ru-RU" sz="2400" dirty="0"/>
              <a:t>Понесені відповідно до законодавства ЄС, правил Програми та національного законодавства.</a:t>
            </a:r>
            <a:endParaRPr lang="pl-PL" sz="2400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97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9332" y="152401"/>
            <a:ext cx="7569201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Фактичні витрати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285999"/>
            <a:ext cx="10439791" cy="3896795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Витрати, безпосередньо пов’язані з цілями проєкту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Фактично понесені витрати</a:t>
            </a:r>
            <a:r>
              <a:rPr lang="pl-PL" sz="2400" dirty="0"/>
              <a:t>:</a:t>
            </a:r>
          </a:p>
          <a:p>
            <a:pPr lvl="2"/>
            <a:r>
              <a:rPr lang="uk-UA" dirty="0"/>
              <a:t>Зовнішня експертиза та послуги</a:t>
            </a:r>
            <a:r>
              <a:rPr lang="pl-PL" dirty="0"/>
              <a:t>;</a:t>
            </a:r>
          </a:p>
          <a:p>
            <a:pPr lvl="2"/>
            <a:r>
              <a:rPr lang="uk-UA" dirty="0"/>
              <a:t>Обладнання</a:t>
            </a:r>
            <a:r>
              <a:rPr lang="pl-PL" dirty="0"/>
              <a:t>;</a:t>
            </a:r>
          </a:p>
          <a:p>
            <a:pPr lvl="2"/>
            <a:r>
              <a:rPr lang="uk-UA" dirty="0"/>
              <a:t>Інфраструктура та будівельні роботи</a:t>
            </a:r>
            <a:r>
              <a:rPr lang="pl-PL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Ці витрати служать базою для розрахунку ставки витрат, які розраховуються за спрощеною системою</a:t>
            </a:r>
            <a:r>
              <a:rPr lang="pl-PL" sz="2400" dirty="0"/>
              <a:t>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335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57147"/>
            <a:ext cx="7837149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Спрощені витрати (фіксовані ставки</a:t>
            </a:r>
            <a:r>
              <a:rPr lang="pl-PL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)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32" y="1966823"/>
            <a:ext cx="10738058" cy="4008939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Спрощений розрахунок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Фіксовані ставки</a:t>
            </a:r>
            <a:r>
              <a:rPr lang="pl-PL" sz="2400" dirty="0"/>
              <a:t>:</a:t>
            </a:r>
          </a:p>
          <a:p>
            <a:pPr lvl="2"/>
            <a:r>
              <a:rPr lang="uk-UA" dirty="0"/>
              <a:t>Витрати на персонал</a:t>
            </a:r>
            <a:r>
              <a:rPr lang="pl-PL" dirty="0"/>
              <a:t>;</a:t>
            </a:r>
          </a:p>
          <a:p>
            <a:pPr lvl="2"/>
            <a:r>
              <a:rPr lang="uk-UA" dirty="0"/>
              <a:t>Офісні та адміністративні витрати</a:t>
            </a:r>
            <a:r>
              <a:rPr lang="pl-PL" dirty="0"/>
              <a:t>;</a:t>
            </a:r>
          </a:p>
          <a:p>
            <a:pPr lvl="2"/>
            <a:r>
              <a:rPr lang="uk-UA" dirty="0"/>
              <a:t>Проїзд та проживання</a:t>
            </a:r>
            <a:r>
              <a:rPr lang="pl-PL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ru-RU" sz="2400" dirty="0"/>
              <a:t>Фіксований відсоток від фактичних витрат, визначених Програмою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Не можуть бути заявлені як фактичні витрати</a:t>
            </a:r>
            <a:r>
              <a:rPr lang="pl-PL" sz="2400" dirty="0"/>
              <a:t>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6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16531"/>
            <a:ext cx="7639060" cy="1234304"/>
          </a:xfrm>
        </p:spPr>
        <p:txBody>
          <a:bodyPr>
            <a:normAutofit/>
          </a:bodyPr>
          <a:lstStyle/>
          <a:p>
            <a:pPr marL="457200" indent="-9525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Неприйнятні витрати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89" y="2085174"/>
            <a:ext cx="10526055" cy="4263869"/>
          </a:xfrm>
        </p:spPr>
        <p:txBody>
          <a:bodyPr>
            <a:normAutofit fontScale="92500" lnSpcReduction="20000"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u="sng" dirty="0"/>
              <a:t>Купівля землі</a:t>
            </a:r>
            <a:r>
              <a:rPr lang="pl-PL" sz="2400" u="sng" dirty="0"/>
              <a:t>;</a:t>
            </a:r>
            <a:endParaRPr lang="pl-PL" sz="2400" dirty="0"/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Проценти на обслуговування боргу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Мито, податки </a:t>
            </a:r>
            <a:r>
              <a:rPr lang="pl-PL" sz="2400" i="1" dirty="0"/>
              <a:t>(</a:t>
            </a:r>
            <a:r>
              <a:rPr lang="uk-UA" sz="2400" i="1" dirty="0"/>
              <a:t>крім ПДВ для партнерів з Польщі</a:t>
            </a:r>
            <a:r>
              <a:rPr lang="pl-PL" sz="2400" i="1" dirty="0"/>
              <a:t>)</a:t>
            </a:r>
            <a:r>
              <a:rPr lang="uk-UA" sz="2400" i="1" dirty="0"/>
              <a:t> </a:t>
            </a:r>
            <a:r>
              <a:rPr lang="uk-UA" sz="2400" dirty="0"/>
              <a:t>і збори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b="1" dirty="0"/>
              <a:t>Подвійне фінансування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Штрафи, фінансові санкції, судові збори та судові витрати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Вартість подарунків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Курсові втрати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Витрати, заявлені партнерами проєкту, які вже профінансовані з бюджету ЄС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Кредити третім особам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Внески в натуральній формі, волонтерська праця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Інші витрати, визначені як неприйнятні в описі кожної із статтей бюджету</a:t>
            </a:r>
            <a:r>
              <a:rPr lang="pl-PL" sz="2400" dirty="0"/>
              <a:t>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80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259082"/>
            <a:ext cx="7972616" cy="1234304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Неприйнятні витрати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89" y="2435551"/>
            <a:ext cx="10526055" cy="3913492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Амортизація обладнання </a:t>
            </a:r>
            <a:r>
              <a:rPr lang="pl-PL" sz="2400" dirty="0"/>
              <a:t>/</a:t>
            </a:r>
            <a:r>
              <a:rPr lang="uk-UA" sz="2400" dirty="0"/>
              <a:t> інфраструктури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Передача обладнання як безготівковий внесок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Оренда або купівля обладнання в інших партнерів проєкту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Субпідряд між партнерами проєкту</a:t>
            </a:r>
            <a:r>
              <a:rPr lang="pl-PL" sz="2400" dirty="0"/>
              <a:t>.</a:t>
            </a:r>
          </a:p>
          <a:p>
            <a:pPr marL="0" indent="0">
              <a:buNone/>
            </a:pPr>
            <a:endParaRPr lang="pl-PL" sz="2400" b="1" dirty="0"/>
          </a:p>
          <a:p>
            <a:pPr marL="0" indent="0">
              <a:buNone/>
            </a:pPr>
            <a:r>
              <a:rPr lang="uk-UA" sz="2400" b="1" dirty="0"/>
              <a:t>Грошові перекази між Головним партнером або партнерами не можуть вважатися понесеними витратами</a:t>
            </a:r>
            <a:r>
              <a:rPr lang="pl-PL" sz="2400" b="1" dirty="0"/>
              <a:t>. </a:t>
            </a:r>
          </a:p>
          <a:p>
            <a:pPr marL="0" indent="0">
              <a:buNone/>
            </a:pPr>
            <a:endParaRPr lang="pl-PL" b="1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620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188808"/>
            <a:ext cx="7820216" cy="1088816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Витрати на основі фіксованої ставки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32" y="1966823"/>
            <a:ext cx="10738058" cy="4442603"/>
          </a:xfrm>
        </p:spPr>
        <p:txBody>
          <a:bodyPr>
            <a:normAutofit fontScale="92500"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Рішення кожного партнера на етапі подачі заявки </a:t>
            </a:r>
            <a:r>
              <a:rPr lang="uk-UA" sz="2400" i="1" dirty="0"/>
              <a:t>(не може бути змінено пізніше)</a:t>
            </a:r>
            <a:r>
              <a:rPr lang="pl-PL" sz="2400" dirty="0"/>
              <a:t>;</a:t>
            </a:r>
            <a:endParaRPr lang="pl-PL" sz="2400" i="1" dirty="0"/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Оплачувати їх може тільки партнер, який подав заявку на фіксовані витрати даної категорії;</a:t>
            </a:r>
            <a:endParaRPr lang="pl-PL" sz="2400" dirty="0"/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Перераховані в бюджеті проєкту та понесені відповідно до вимог для кожної категорії;</a:t>
            </a:r>
            <a:endParaRPr lang="pl-PL" sz="2400" dirty="0"/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Відсутні вимоги щодо надання рахунків-фактур або інших фінансових документів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Вони можуть відрізнятися від витрат, зафіксованих у системі бухгалтерського обліку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У кожному запиті та платіж необхідно вказати фактично понесені витрати, щоб на їх основі можна було розрахувати витрати, сплачені за фіксованою ставкою</a:t>
            </a:r>
            <a:r>
              <a:rPr lang="pl-PL" sz="2400" dirty="0"/>
              <a:t>.</a:t>
            </a:r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784" y="192653"/>
            <a:ext cx="7803283" cy="108881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Витрати на персонал</a:t>
            </a:r>
            <a:endParaRPr lang="pl-P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1845733"/>
            <a:ext cx="10515600" cy="4529188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pl-PL" sz="2400" dirty="0"/>
              <a:t>6% </a:t>
            </a:r>
            <a:r>
              <a:rPr lang="uk-UA" sz="2400" dirty="0"/>
              <a:t>від прямих витрат у пріоритеті ЗДОРОВ’Я та ДОВКІЛЛЯ </a:t>
            </a:r>
            <a:r>
              <a:rPr lang="pl-PL" sz="2400" dirty="0"/>
              <a:t>– </a:t>
            </a:r>
            <a:r>
              <a:rPr lang="uk-UA" sz="2400" dirty="0"/>
              <a:t>розраховується лише як фіксована ставка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Валові витрати на зайнятість (брутто)</a:t>
            </a:r>
            <a:r>
              <a:rPr lang="pl-PL" sz="2400" dirty="0"/>
              <a:t>;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2400" dirty="0"/>
              <a:t>Усі завдання, пов’язані з управлінням проєкту на основі</a:t>
            </a:r>
            <a:r>
              <a:rPr lang="pl-PL" sz="2400" dirty="0"/>
              <a:t>:</a:t>
            </a:r>
          </a:p>
          <a:p>
            <a:pPr lvl="2"/>
            <a:r>
              <a:rPr lang="uk-UA" dirty="0"/>
              <a:t>Трудового договору </a:t>
            </a:r>
            <a:r>
              <a:rPr lang="pl-PL" dirty="0"/>
              <a:t>(</a:t>
            </a:r>
            <a:r>
              <a:rPr lang="uk-UA" dirty="0"/>
              <a:t>згідно з Трудовим кодексом</a:t>
            </a:r>
            <a:r>
              <a:rPr lang="pl-PL" dirty="0"/>
              <a:t>)</a:t>
            </a:r>
          </a:p>
          <a:p>
            <a:pPr lvl="2"/>
            <a:r>
              <a:rPr lang="uk-UA" dirty="0"/>
              <a:t>Цивільно-правового договору</a:t>
            </a:r>
            <a:endParaRPr lang="pl-PL" dirty="0"/>
          </a:p>
          <a:p>
            <a:pPr lvl="2"/>
            <a:r>
              <a:rPr lang="uk-UA" dirty="0"/>
              <a:t>Договору з </a:t>
            </a:r>
            <a:r>
              <a:rPr lang="ru-RU" dirty="0"/>
              <a:t>фізичною особою, яка здійснюють підприємницьку діяльність та одночасно працює у партнера за трудовим договором</a:t>
            </a:r>
            <a:r>
              <a:rPr lang="pl-PL" dirty="0"/>
              <a:t>.</a:t>
            </a:r>
          </a:p>
          <a:p>
            <a:pPr marL="252000" lvl="1" indent="0">
              <a:buNone/>
            </a:pPr>
            <a:endParaRPr lang="pl-PL" dirty="0"/>
          </a:p>
          <a:p>
            <a:pPr marL="252000" lvl="1" indent="0">
              <a:buNone/>
            </a:pPr>
            <a:r>
              <a:rPr lang="uk-UA" b="1" dirty="0"/>
              <a:t>Управління проєктом не може передаватися на аутсорсинг</a:t>
            </a:r>
            <a:endParaRPr lang="pl-PL" b="1" dirty="0"/>
          </a:p>
          <a:p>
            <a:pPr lvl="1">
              <a:buFontTx/>
              <a:buChar char="-"/>
            </a:pPr>
            <a:endParaRPr lang="pl-PL" b="1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1773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4225</TotalTime>
  <Words>1233</Words>
  <Application>Microsoft Office PowerPoint</Application>
  <PresentationFormat>Panoramiczny</PresentationFormat>
  <Paragraphs>149</Paragraphs>
  <Slides>21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Motyw pakietu Office</vt:lpstr>
      <vt:lpstr>Прийнятність витрат та бюджет проєкту</vt:lpstr>
      <vt:lpstr>Бюджет</vt:lpstr>
      <vt:lpstr>Прийнятні витрати</vt:lpstr>
      <vt:lpstr>Фактичні витрати</vt:lpstr>
      <vt:lpstr>Спрощені витрати (фіксовані ставки)</vt:lpstr>
      <vt:lpstr>Неприйнятні витрати</vt:lpstr>
      <vt:lpstr>Неприйнятні витрати</vt:lpstr>
      <vt:lpstr>Витрати на основі фіксованої ставки</vt:lpstr>
      <vt:lpstr>Витрати на персонал</vt:lpstr>
      <vt:lpstr>Витрати на персонал</vt:lpstr>
      <vt:lpstr>Офісні та адміністративні витрати</vt:lpstr>
      <vt:lpstr>Проїзд та проживання</vt:lpstr>
      <vt:lpstr>Витрати зовнішньої експертизи та послуг</vt:lpstr>
      <vt:lpstr>Обладнання</vt:lpstr>
      <vt:lpstr>Інфраструктура та будівельні роботи</vt:lpstr>
      <vt:lpstr>Підготовчі витрати</vt:lpstr>
      <vt:lpstr>Форма бюджету</vt:lpstr>
      <vt:lpstr>Форма бюджету</vt:lpstr>
      <vt:lpstr>Форма бюджету</vt:lpstr>
      <vt:lpstr>Форма бюджету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Stanisław Bielański</dc:creator>
  <cp:lastModifiedBy>JTS</cp:lastModifiedBy>
  <cp:revision>163</cp:revision>
  <dcterms:created xsi:type="dcterms:W3CDTF">2022-10-05T09:39:51Z</dcterms:created>
  <dcterms:modified xsi:type="dcterms:W3CDTF">2023-06-26T07:38:40Z</dcterms:modified>
</cp:coreProperties>
</file>