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62" r:id="rId4"/>
    <p:sldId id="258" r:id="rId5"/>
    <p:sldId id="263" r:id="rId6"/>
    <p:sldId id="270" r:id="rId7"/>
    <p:sldId id="264" r:id="rId8"/>
    <p:sldId id="267" r:id="rId9"/>
    <p:sldId id="268" r:id="rId10"/>
    <p:sldId id="266" r:id="rId11"/>
    <p:sldId id="269" r:id="rId12"/>
    <p:sldId id="261" r:id="rId13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619B"/>
    <a:srgbClr val="9A5DE1"/>
    <a:srgbClr val="4698E4"/>
    <a:srgbClr val="527FE4"/>
    <a:srgbClr val="1E154C"/>
    <a:srgbClr val="B687E1"/>
    <a:srgbClr val="4A8EE3"/>
    <a:srgbClr val="4894E4"/>
    <a:srgbClr val="55B5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7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72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54EF26-461F-4596-AB44-A4ED7DB4C78B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CAD6A4D4-2D76-487A-886E-D39EBB45C1B3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2400" b="1" i="1" dirty="0">
              <a:solidFill>
                <a:sysClr val="windowText" lastClr="000000"/>
              </a:solidFill>
              <a:latin typeface="Ubuntu" panose="020B0504030602030204" pitchFamily="34" charset="0"/>
            </a:rPr>
            <a:t>Національний контролер</a:t>
          </a:r>
          <a:endParaRPr lang="uk-UA" sz="2400" i="1" dirty="0">
            <a:latin typeface="Ubuntu" panose="020B0504030602030204" pitchFamily="34" charset="0"/>
          </a:endParaRPr>
        </a:p>
      </dgm:t>
    </dgm:pt>
    <dgm:pt modelId="{7157E723-E3C8-495E-8BD0-529552E2F91D}" type="parTrans" cxnId="{E06F699C-4C48-4145-97A9-E84344FF52B7}">
      <dgm:prSet/>
      <dgm:spPr/>
      <dgm:t>
        <a:bodyPr/>
        <a:lstStyle/>
        <a:p>
          <a:endParaRPr lang="uk-UA"/>
        </a:p>
      </dgm:t>
    </dgm:pt>
    <dgm:pt modelId="{518D474F-636E-40B0-A483-929025F830B8}" type="sibTrans" cxnId="{E06F699C-4C48-4145-97A9-E84344FF52B7}">
      <dgm:prSet/>
      <dgm:spPr/>
      <dgm:t>
        <a:bodyPr/>
        <a:lstStyle/>
        <a:p>
          <a:endParaRPr lang="uk-UA"/>
        </a:p>
      </dgm:t>
    </dgm:pt>
    <dgm:pt modelId="{EA2570EA-C5EA-41E5-9066-6D62EBE0103F}">
      <dgm:prSet phldrT="[Текст]"/>
      <dgm:spPr/>
      <dgm:t>
        <a:bodyPr/>
        <a:lstStyle/>
        <a:p>
          <a:pPr algn="just"/>
          <a:r>
            <a:rPr lang="uk-UA" b="1" i="1" dirty="0">
              <a:solidFill>
                <a:sysClr val="windowText" lastClr="000000"/>
              </a:solidFill>
              <a:latin typeface="Ubuntu" panose="020B0504030602030204" pitchFamily="34" charset="0"/>
            </a:rPr>
            <a:t>Видає наказ </a:t>
          </a:r>
          <a:r>
            <a:rPr lang="uk-UA" b="0" i="0" dirty="0">
              <a:solidFill>
                <a:sysClr val="windowText" lastClr="000000"/>
              </a:solidFill>
              <a:latin typeface="Ubuntu" panose="020B0504030602030204" pitchFamily="34" charset="0"/>
            </a:rPr>
            <a:t>на проведення управлінської перевірки</a:t>
          </a:r>
          <a:endParaRPr lang="uk-UA" b="0" dirty="0">
            <a:latin typeface="Ubuntu" panose="020B0504030602030204" pitchFamily="34" charset="0"/>
          </a:endParaRPr>
        </a:p>
      </dgm:t>
    </dgm:pt>
    <dgm:pt modelId="{A2A78A10-56D4-4330-993A-895E0E8ECEB9}" type="parTrans" cxnId="{EF599665-F472-4C7B-9861-482F64ED6FA3}">
      <dgm:prSet/>
      <dgm:spPr/>
      <dgm:t>
        <a:bodyPr/>
        <a:lstStyle/>
        <a:p>
          <a:endParaRPr lang="uk-UA"/>
        </a:p>
      </dgm:t>
    </dgm:pt>
    <dgm:pt modelId="{D121BE48-8CBC-450E-9B07-1C2FCB2C4BF3}" type="sibTrans" cxnId="{EF599665-F472-4C7B-9861-482F64ED6FA3}">
      <dgm:prSet/>
      <dgm:spPr/>
      <dgm:t>
        <a:bodyPr/>
        <a:lstStyle/>
        <a:p>
          <a:endParaRPr lang="uk-UA"/>
        </a:p>
      </dgm:t>
    </dgm:pt>
    <dgm:pt modelId="{CF21BEE8-4755-4D70-946F-8F84507D0BBD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sz="2400" b="1" i="1" dirty="0">
              <a:latin typeface="Ubuntu" panose="020B0504030602030204" pitchFamily="34" charset="0"/>
            </a:rPr>
            <a:t>Партнер</a:t>
          </a:r>
          <a:endParaRPr lang="uk-UA" sz="2400" i="1" dirty="0">
            <a:latin typeface="Ubuntu" panose="020B0504030602030204" pitchFamily="34" charset="0"/>
          </a:endParaRPr>
        </a:p>
      </dgm:t>
    </dgm:pt>
    <dgm:pt modelId="{44AE7B5E-204E-4070-BD09-A488AD5997C9}" type="parTrans" cxnId="{81F43823-DC26-4E1A-BE03-97388027C417}">
      <dgm:prSet/>
      <dgm:spPr/>
      <dgm:t>
        <a:bodyPr/>
        <a:lstStyle/>
        <a:p>
          <a:endParaRPr lang="uk-UA"/>
        </a:p>
      </dgm:t>
    </dgm:pt>
    <dgm:pt modelId="{92421FD3-965B-49FA-BC25-E009FC2EA91C}" type="sibTrans" cxnId="{81F43823-DC26-4E1A-BE03-97388027C417}">
      <dgm:prSet/>
      <dgm:spPr/>
      <dgm:t>
        <a:bodyPr/>
        <a:lstStyle/>
        <a:p>
          <a:endParaRPr lang="uk-UA"/>
        </a:p>
      </dgm:t>
    </dgm:pt>
    <dgm:pt modelId="{979DF297-8C95-4FD9-B24F-C4F8AA760D10}">
      <dgm:prSet phldrT="[Текст]"/>
      <dgm:spPr/>
      <dgm:t>
        <a:bodyPr/>
        <a:lstStyle/>
        <a:p>
          <a:pPr algn="just"/>
          <a:r>
            <a:rPr lang="uk-UA" b="0" i="0" dirty="0">
              <a:latin typeface="Ubuntu" panose="020B0504030602030204" pitchFamily="34" charset="0"/>
            </a:rPr>
            <a:t>Партнер повинен </a:t>
          </a:r>
          <a:r>
            <a:rPr lang="uk-UA" b="1" i="1" dirty="0">
              <a:latin typeface="Ubuntu" panose="020B0504030602030204" pitchFamily="34" charset="0"/>
            </a:rPr>
            <a:t>завантажити документи в електронну систему протягом 10 робочих днів </a:t>
          </a:r>
          <a:r>
            <a:rPr lang="uk-UA" b="0" i="0" dirty="0">
              <a:latin typeface="Ubuntu" panose="020B0504030602030204" pitchFamily="34" charset="0"/>
            </a:rPr>
            <a:t>з дня надсилання листа-повідомлення</a:t>
          </a:r>
          <a:endParaRPr lang="uk-UA" b="0" dirty="0">
            <a:latin typeface="Ubuntu" panose="020B0504030602030204" pitchFamily="34" charset="0"/>
          </a:endParaRPr>
        </a:p>
      </dgm:t>
    </dgm:pt>
    <dgm:pt modelId="{B8C2D954-8BA2-425A-AB50-2C113688E102}" type="parTrans" cxnId="{EA2AA42D-2CC0-406B-BB19-DDCCF3BD07E0}">
      <dgm:prSet/>
      <dgm:spPr/>
      <dgm:t>
        <a:bodyPr/>
        <a:lstStyle/>
        <a:p>
          <a:endParaRPr lang="uk-UA"/>
        </a:p>
      </dgm:t>
    </dgm:pt>
    <dgm:pt modelId="{E3E29C74-D687-4EE6-B8A1-12C845A06AC4}" type="sibTrans" cxnId="{EA2AA42D-2CC0-406B-BB19-DDCCF3BD07E0}">
      <dgm:prSet/>
      <dgm:spPr/>
      <dgm:t>
        <a:bodyPr/>
        <a:lstStyle/>
        <a:p>
          <a:endParaRPr lang="uk-UA"/>
        </a:p>
      </dgm:t>
    </dgm:pt>
    <dgm:pt modelId="{C3068131-9A57-49FD-9244-2AC99624F7C2}">
      <dgm:prSet phldrT="[Текст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uk-UA" b="1" i="1" dirty="0">
              <a:latin typeface="Ubuntu" panose="020B0504030602030204" pitchFamily="34" charset="0"/>
            </a:rPr>
            <a:t>Управлінська перевірка</a:t>
          </a:r>
        </a:p>
      </dgm:t>
    </dgm:pt>
    <dgm:pt modelId="{479EDD20-3E92-48E7-B0CA-83D61D0A5FCB}" type="parTrans" cxnId="{777E967B-C6DB-4E4B-B1EC-B95E44EA004B}">
      <dgm:prSet/>
      <dgm:spPr/>
      <dgm:t>
        <a:bodyPr/>
        <a:lstStyle/>
        <a:p>
          <a:endParaRPr lang="uk-UA"/>
        </a:p>
      </dgm:t>
    </dgm:pt>
    <dgm:pt modelId="{308649A7-7BEE-4EBE-8C04-D419EE876AB3}" type="sibTrans" cxnId="{777E967B-C6DB-4E4B-B1EC-B95E44EA004B}">
      <dgm:prSet/>
      <dgm:spPr/>
      <dgm:t>
        <a:bodyPr/>
        <a:lstStyle/>
        <a:p>
          <a:endParaRPr lang="uk-UA"/>
        </a:p>
      </dgm:t>
    </dgm:pt>
    <dgm:pt modelId="{8C172453-941C-4D39-9E6A-8F7813121626}">
      <dgm:prSet phldrT="[Текст]" custT="1"/>
      <dgm:spPr/>
      <dgm:t>
        <a:bodyPr/>
        <a:lstStyle/>
        <a:p>
          <a:pPr algn="just">
            <a:buFont typeface="Arial" panose="020B0604020202020204" pitchFamily="34" charset="0"/>
            <a:buChar char="•"/>
          </a:pPr>
          <a:r>
            <a:rPr lang="uk-UA" sz="1900" b="0" i="0" dirty="0">
              <a:solidFill>
                <a:schemeClr val="tx1"/>
              </a:solidFill>
              <a:latin typeface="Ubuntu" panose="020B0504030602030204" pitchFamily="34" charset="0"/>
            </a:rPr>
            <a:t>Починається </a:t>
          </a:r>
          <a:r>
            <a:rPr lang="ru-RU" sz="1900" b="0" i="0" dirty="0">
              <a:solidFill>
                <a:schemeClr val="tx1"/>
              </a:solidFill>
              <a:latin typeface="Ubuntu" panose="020B0504030602030204" pitchFamily="34" charset="0"/>
            </a:rPr>
            <a:t>з </a:t>
          </a:r>
          <a:r>
            <a:rPr lang="ru-RU" sz="1900" b="0" i="0" dirty="0" err="1">
              <a:solidFill>
                <a:schemeClr val="tx1"/>
              </a:solidFill>
              <a:latin typeface="Ubuntu" panose="020B0504030602030204" pitchFamily="34" charset="0"/>
            </a:rPr>
            <a:t>наступного</a:t>
          </a:r>
          <a:r>
            <a:rPr lang="ru-RU" sz="1900" b="0" i="0" dirty="0">
              <a:solidFill>
                <a:schemeClr val="tx1"/>
              </a:solidFill>
              <a:latin typeface="Ubuntu" panose="020B0504030602030204" pitchFamily="34" charset="0"/>
            </a:rPr>
            <a:t> </a:t>
          </a:r>
          <a:r>
            <a:rPr lang="ru-RU" sz="1900" b="0" i="0" dirty="0" err="1">
              <a:solidFill>
                <a:schemeClr val="tx1"/>
              </a:solidFill>
              <a:latin typeface="Ubuntu" panose="020B0504030602030204" pitchFamily="34" charset="0"/>
            </a:rPr>
            <a:t>робочого</a:t>
          </a:r>
          <a:r>
            <a:rPr lang="ru-RU" sz="1900" b="0" i="0" dirty="0">
              <a:solidFill>
                <a:schemeClr val="tx1"/>
              </a:solidFill>
              <a:latin typeface="Ubuntu" panose="020B0504030602030204" pitchFamily="34" charset="0"/>
            </a:rPr>
            <a:t> дня </a:t>
          </a:r>
          <a:r>
            <a:rPr lang="ru-RU" sz="1900" b="1" i="1" dirty="0" err="1">
              <a:solidFill>
                <a:schemeClr val="tx1"/>
              </a:solidFill>
              <a:latin typeface="Ubuntu" panose="020B0504030602030204" pitchFamily="34" charset="0"/>
            </a:rPr>
            <a:t>після</a:t>
          </a:r>
          <a:r>
            <a:rPr lang="ru-RU" sz="1900" b="1" i="1" dirty="0">
              <a:solidFill>
                <a:schemeClr val="tx1"/>
              </a:solidFill>
              <a:latin typeface="Ubuntu" panose="020B0504030602030204" pitchFamily="34" charset="0"/>
            </a:rPr>
            <a:t> </a:t>
          </a:r>
          <a:r>
            <a:rPr lang="ru-RU" sz="1900" b="1" i="1" dirty="0" err="1">
              <a:solidFill>
                <a:schemeClr val="tx1"/>
              </a:solidFill>
              <a:latin typeface="Ubuntu" panose="020B0504030602030204" pitchFamily="34" charset="0"/>
            </a:rPr>
            <a:t>отримання</a:t>
          </a:r>
          <a:r>
            <a:rPr lang="ru-RU" sz="1900" b="1" i="1" dirty="0">
              <a:solidFill>
                <a:schemeClr val="tx1"/>
              </a:solidFill>
              <a:latin typeface="Ubuntu" panose="020B0504030602030204" pitchFamily="34" charset="0"/>
            </a:rPr>
            <a:t> листа про </a:t>
          </a:r>
          <a:r>
            <a:rPr lang="ru-RU" sz="1900" b="1" i="1" dirty="0" err="1">
              <a:solidFill>
                <a:schemeClr val="tx1"/>
              </a:solidFill>
              <a:latin typeface="Ubuntu" panose="020B0504030602030204" pitchFamily="34" charset="0"/>
            </a:rPr>
            <a:t>звітування</a:t>
          </a:r>
          <a:r>
            <a:rPr lang="ru-RU" sz="1900" b="1" i="1" dirty="0">
              <a:solidFill>
                <a:schemeClr val="tx1"/>
              </a:solidFill>
              <a:latin typeface="Ubuntu" panose="020B0504030602030204" pitchFamily="34" charset="0"/>
            </a:rPr>
            <a:t> </a:t>
          </a:r>
          <a:r>
            <a:rPr lang="ru-RU" sz="1900" b="0" i="1" dirty="0">
              <a:solidFill>
                <a:schemeClr val="tx1"/>
              </a:solidFill>
              <a:latin typeface="Ubuntu" panose="020B0504030602030204" pitchFamily="34" charset="0"/>
            </a:rPr>
            <a:t>в </a:t>
          </a:r>
          <a:r>
            <a:rPr lang="ru-RU" sz="1900" b="0" i="0" dirty="0" err="1">
              <a:solidFill>
                <a:schemeClr val="tx1"/>
              </a:solidFill>
              <a:latin typeface="Ubuntu" panose="020B0504030602030204" pitchFamily="34" charset="0"/>
            </a:rPr>
            <a:t>електронній</a:t>
          </a:r>
          <a:r>
            <a:rPr lang="ru-RU" sz="1900" b="0" i="0" dirty="0">
              <a:solidFill>
                <a:schemeClr val="tx1"/>
              </a:solidFill>
              <a:latin typeface="Ubuntu" panose="020B0504030602030204" pitchFamily="34" charset="0"/>
            </a:rPr>
            <a:t> </a:t>
          </a:r>
          <a:r>
            <a:rPr lang="ru-RU" sz="1900" b="0" i="0" dirty="0" err="1">
              <a:solidFill>
                <a:schemeClr val="tx1"/>
              </a:solidFill>
              <a:latin typeface="Ubuntu" panose="020B0504030602030204" pitchFamily="34" charset="0"/>
            </a:rPr>
            <a:t>системі</a:t>
          </a:r>
          <a:r>
            <a:rPr lang="ru-RU" sz="1900" b="0" i="0" dirty="0">
              <a:solidFill>
                <a:schemeClr val="tx1"/>
              </a:solidFill>
              <a:latin typeface="Ubuntu" panose="020B0504030602030204" pitchFamily="34" charset="0"/>
            </a:rPr>
            <a:t>, </a:t>
          </a:r>
          <a:r>
            <a:rPr lang="ru-RU" sz="1900" b="0" i="0" dirty="0" err="1">
              <a:solidFill>
                <a:schemeClr val="tx1"/>
              </a:solidFill>
              <a:latin typeface="Ubuntu" panose="020B0504030602030204" pitchFamily="34" charset="0"/>
            </a:rPr>
            <a:t>але</a:t>
          </a:r>
          <a:r>
            <a:rPr lang="ru-RU" sz="1900" b="0" i="0" dirty="0">
              <a:solidFill>
                <a:schemeClr val="tx1"/>
              </a:solidFill>
              <a:latin typeface="Ubuntu" panose="020B0504030602030204" pitchFamily="34" charset="0"/>
            </a:rPr>
            <a:t> </a:t>
          </a:r>
          <a:r>
            <a:rPr lang="ru-RU" sz="1900" b="1" i="1" dirty="0">
              <a:solidFill>
                <a:schemeClr val="tx1"/>
              </a:solidFill>
              <a:latin typeface="Ubuntu" panose="020B0504030602030204" pitchFamily="34" charset="0"/>
            </a:rPr>
            <a:t>не </a:t>
          </a:r>
          <a:r>
            <a:rPr lang="ru-RU" sz="1900" b="1" i="1" dirty="0" err="1">
              <a:solidFill>
                <a:schemeClr val="tx1"/>
              </a:solidFill>
              <a:latin typeface="Ubuntu" panose="020B0504030602030204" pitchFamily="34" charset="0"/>
            </a:rPr>
            <a:t>пізніше</a:t>
          </a:r>
          <a:r>
            <a:rPr lang="ru-RU" sz="1900" b="1" i="1" dirty="0">
              <a:solidFill>
                <a:schemeClr val="tx1"/>
              </a:solidFill>
              <a:latin typeface="Ubuntu" panose="020B0504030602030204" pitchFamily="34" charset="0"/>
            </a:rPr>
            <a:t> 10 </a:t>
          </a:r>
          <a:r>
            <a:rPr lang="uk-UA" sz="1900" b="1" i="1" dirty="0">
              <a:solidFill>
                <a:schemeClr val="tx1"/>
              </a:solidFill>
              <a:latin typeface="Ubuntu" panose="020B0504030602030204" pitchFamily="34" charset="0"/>
            </a:rPr>
            <a:t>робочих днів</a:t>
          </a:r>
          <a:r>
            <a:rPr lang="uk-UA" sz="1900" b="0" i="0" dirty="0">
              <a:solidFill>
                <a:schemeClr val="tx1"/>
              </a:solidFill>
              <a:latin typeface="Ubuntu" panose="020B0504030602030204" pitchFamily="34" charset="0"/>
            </a:rPr>
            <a:t> з дня надсилання листа-повідомлення</a:t>
          </a:r>
          <a:endParaRPr lang="uk-UA" sz="1900" dirty="0">
            <a:solidFill>
              <a:schemeClr val="tx1"/>
            </a:solidFill>
            <a:latin typeface="Ubuntu" panose="020B0504030602030204" pitchFamily="34" charset="0"/>
          </a:endParaRPr>
        </a:p>
      </dgm:t>
    </dgm:pt>
    <dgm:pt modelId="{A8C1286C-AD4F-41DD-BA2D-FEF747F3A59B}" type="parTrans" cxnId="{19940892-208A-4BF7-8C62-F0AF02DE5E2D}">
      <dgm:prSet/>
      <dgm:spPr/>
      <dgm:t>
        <a:bodyPr/>
        <a:lstStyle/>
        <a:p>
          <a:endParaRPr lang="uk-UA"/>
        </a:p>
      </dgm:t>
    </dgm:pt>
    <dgm:pt modelId="{A0F8DCC7-4B9B-495C-963F-BD0A4536BA64}" type="sibTrans" cxnId="{19940892-208A-4BF7-8C62-F0AF02DE5E2D}">
      <dgm:prSet/>
      <dgm:spPr/>
      <dgm:t>
        <a:bodyPr/>
        <a:lstStyle/>
        <a:p>
          <a:endParaRPr lang="uk-UA"/>
        </a:p>
      </dgm:t>
    </dgm:pt>
    <dgm:pt modelId="{67C19C5D-D720-42FB-8F3D-6EC84E880198}">
      <dgm:prSet phldrT="[Текст]"/>
      <dgm:spPr/>
      <dgm:t>
        <a:bodyPr/>
        <a:lstStyle/>
        <a:p>
          <a:pPr algn="just"/>
          <a:r>
            <a:rPr lang="ru-RU" b="1" i="1" dirty="0">
              <a:latin typeface="Ubuntu" panose="020B0504030602030204" pitchFamily="34" charset="0"/>
            </a:rPr>
            <a:t>Лист-</a:t>
          </a:r>
          <a:r>
            <a:rPr lang="ru-RU" b="1" i="1" dirty="0" err="1">
              <a:latin typeface="Ubuntu" panose="020B0504030602030204" pitchFamily="34" charset="0"/>
            </a:rPr>
            <a:t>повідомлення</a:t>
          </a:r>
          <a:r>
            <a:rPr lang="ru-RU" b="0" i="0" dirty="0">
              <a:latin typeface="Ubuntu" panose="020B0504030602030204" pitchFamily="34" charset="0"/>
            </a:rPr>
            <a:t> Партнеру про початок </a:t>
          </a:r>
          <a:r>
            <a:rPr lang="ru-RU" b="0" i="0" dirty="0" err="1">
              <a:latin typeface="Ubuntu" panose="020B0504030602030204" pitchFamily="34" charset="0"/>
            </a:rPr>
            <a:t>проведення</a:t>
          </a:r>
          <a:r>
            <a:rPr lang="ru-RU" b="0" i="0" dirty="0">
              <a:latin typeface="Ubuntu" panose="020B0504030602030204" pitchFamily="34" charset="0"/>
            </a:rPr>
            <a:t> </a:t>
          </a:r>
          <a:r>
            <a:rPr lang="ru-RU" b="0" i="0" dirty="0" err="1">
              <a:latin typeface="Ubuntu" panose="020B0504030602030204" pitchFamily="34" charset="0"/>
            </a:rPr>
            <a:t>такої</a:t>
          </a:r>
          <a:r>
            <a:rPr lang="ru-RU" b="0" i="0" dirty="0">
              <a:latin typeface="Ubuntu" panose="020B0504030602030204" pitchFamily="34" charset="0"/>
            </a:rPr>
            <a:t> </a:t>
          </a:r>
          <a:r>
            <a:rPr lang="ru-RU" b="0" i="0" dirty="0" err="1">
              <a:latin typeface="Ubuntu" panose="020B0504030602030204" pitchFamily="34" charset="0"/>
            </a:rPr>
            <a:t>перевірки</a:t>
          </a:r>
          <a:r>
            <a:rPr lang="ru-RU" b="0" i="0" dirty="0">
              <a:latin typeface="Ubuntu" panose="020B0504030602030204" pitchFamily="34" charset="0"/>
            </a:rPr>
            <a:t> </a:t>
          </a:r>
          <a:r>
            <a:rPr lang="ru-RU" b="1" i="1" dirty="0">
              <a:latin typeface="Ubuntu" panose="020B0504030602030204" pitchFamily="34" charset="0"/>
            </a:rPr>
            <a:t>не </a:t>
          </a:r>
          <a:r>
            <a:rPr lang="ru-RU" b="1" i="1" dirty="0" err="1">
              <a:latin typeface="Ubuntu" panose="020B0504030602030204" pitchFamily="34" charset="0"/>
            </a:rPr>
            <a:t>пізніше</a:t>
          </a:r>
          <a:r>
            <a:rPr lang="ru-RU" b="1" i="1" dirty="0">
              <a:latin typeface="Ubuntu" panose="020B0504030602030204" pitchFamily="34" charset="0"/>
            </a:rPr>
            <a:t>, </a:t>
          </a:r>
          <a:r>
            <a:rPr lang="ru-RU" b="1" i="1" dirty="0" err="1">
              <a:latin typeface="Ubuntu" panose="020B0504030602030204" pitchFamily="34" charset="0"/>
            </a:rPr>
            <a:t>ніж</a:t>
          </a:r>
          <a:r>
            <a:rPr lang="ru-RU" b="1" i="1" dirty="0">
              <a:latin typeface="Ubuntu" panose="020B0504030602030204" pitchFamily="34" charset="0"/>
            </a:rPr>
            <a:t> за 10 </a:t>
          </a:r>
          <a:r>
            <a:rPr lang="ru-RU" b="1" i="1" dirty="0" err="1">
              <a:latin typeface="Ubuntu" panose="020B0504030602030204" pitchFamily="34" charset="0"/>
            </a:rPr>
            <a:t>робочих</a:t>
          </a:r>
          <a:r>
            <a:rPr lang="ru-RU" b="1" i="1" dirty="0">
              <a:latin typeface="Ubuntu" panose="020B0504030602030204" pitchFamily="34" charset="0"/>
            </a:rPr>
            <a:t> </a:t>
          </a:r>
          <a:r>
            <a:rPr lang="ru-RU" b="1" i="1" dirty="0" err="1">
              <a:latin typeface="Ubuntu" panose="020B0504030602030204" pitchFamily="34" charset="0"/>
            </a:rPr>
            <a:t>днів</a:t>
          </a:r>
          <a:r>
            <a:rPr lang="ru-RU" b="1" i="1" dirty="0">
              <a:latin typeface="Ubuntu" panose="020B0504030602030204" pitchFamily="34" charset="0"/>
            </a:rPr>
            <a:t> до </a:t>
          </a:r>
          <a:r>
            <a:rPr lang="ru-RU" b="1" i="1" dirty="0" err="1">
              <a:latin typeface="Ubuntu" panose="020B0504030602030204" pitchFamily="34" charset="0"/>
            </a:rPr>
            <a:t>її</a:t>
          </a:r>
          <a:r>
            <a:rPr lang="ru-RU" b="1" i="1" dirty="0">
              <a:latin typeface="Ubuntu" panose="020B0504030602030204" pitchFamily="34" charset="0"/>
            </a:rPr>
            <a:t> початку</a:t>
          </a:r>
          <a:endParaRPr lang="uk-UA" b="1" i="1" dirty="0">
            <a:latin typeface="Ubuntu" panose="020B0504030602030204" pitchFamily="34" charset="0"/>
          </a:endParaRPr>
        </a:p>
      </dgm:t>
    </dgm:pt>
    <dgm:pt modelId="{61F3B136-09BD-4839-8056-A9162FD60629}" type="parTrans" cxnId="{3FD457C5-2F47-4278-944F-45B2154CF38D}">
      <dgm:prSet/>
      <dgm:spPr/>
      <dgm:t>
        <a:bodyPr/>
        <a:lstStyle/>
        <a:p>
          <a:endParaRPr lang="uk-UA"/>
        </a:p>
      </dgm:t>
    </dgm:pt>
    <dgm:pt modelId="{6A994F7E-5078-433E-9EBF-5100503DE4B4}" type="sibTrans" cxnId="{3FD457C5-2F47-4278-944F-45B2154CF38D}">
      <dgm:prSet/>
      <dgm:spPr/>
      <dgm:t>
        <a:bodyPr/>
        <a:lstStyle/>
        <a:p>
          <a:endParaRPr lang="uk-UA"/>
        </a:p>
      </dgm:t>
    </dgm:pt>
    <dgm:pt modelId="{E8DD36C7-1C78-4BBB-B1B4-31677B6FEAEE}">
      <dgm:prSet phldrT="[Текст]"/>
      <dgm:spPr/>
      <dgm:t>
        <a:bodyPr/>
        <a:lstStyle/>
        <a:p>
          <a:pPr algn="just"/>
          <a:endParaRPr lang="uk-UA" b="0" dirty="0">
            <a:latin typeface="Ubuntu" panose="020B0504030602030204" pitchFamily="34" charset="0"/>
          </a:endParaRPr>
        </a:p>
      </dgm:t>
    </dgm:pt>
    <dgm:pt modelId="{36BBFDFC-85D2-4248-A12A-0B72573B1377}" type="parTrans" cxnId="{B86328F7-39D5-4831-8477-6D1EE61C5602}">
      <dgm:prSet/>
      <dgm:spPr/>
      <dgm:t>
        <a:bodyPr/>
        <a:lstStyle/>
        <a:p>
          <a:endParaRPr lang="uk-UA"/>
        </a:p>
      </dgm:t>
    </dgm:pt>
    <dgm:pt modelId="{71D9EC93-B318-44EE-9651-3C0BE5D14939}" type="sibTrans" cxnId="{B86328F7-39D5-4831-8477-6D1EE61C5602}">
      <dgm:prSet/>
      <dgm:spPr/>
      <dgm:t>
        <a:bodyPr/>
        <a:lstStyle/>
        <a:p>
          <a:endParaRPr lang="uk-UA"/>
        </a:p>
      </dgm:t>
    </dgm:pt>
    <dgm:pt modelId="{CDA90B13-704C-48D2-81F8-18ABB10C33E1}">
      <dgm:prSet phldrT="[Текст]"/>
      <dgm:spPr/>
      <dgm:t>
        <a:bodyPr/>
        <a:lstStyle/>
        <a:p>
          <a:pPr algn="just"/>
          <a:r>
            <a:rPr lang="ru-RU" b="0" i="0" dirty="0" err="1">
              <a:latin typeface="Ubuntu" panose="020B0504030602030204" pitchFamily="34" charset="0"/>
            </a:rPr>
            <a:t>Повний</a:t>
          </a:r>
          <a:r>
            <a:rPr lang="ru-RU" b="0" i="0" dirty="0">
              <a:latin typeface="Ubuntu" panose="020B0504030602030204" pitchFamily="34" charset="0"/>
            </a:rPr>
            <a:t> </a:t>
          </a:r>
          <a:r>
            <a:rPr lang="ru-RU" b="0" i="0" dirty="0" err="1">
              <a:latin typeface="Ubuntu" panose="020B0504030602030204" pitchFamily="34" charset="0"/>
            </a:rPr>
            <a:t>перелік</a:t>
          </a:r>
          <a:r>
            <a:rPr lang="ru-RU" b="0" i="0" dirty="0">
              <a:latin typeface="Ubuntu" panose="020B0504030602030204" pitchFamily="34" charset="0"/>
            </a:rPr>
            <a:t> </a:t>
          </a:r>
          <a:r>
            <a:rPr lang="ru-RU" b="0" i="0" dirty="0" err="1">
              <a:latin typeface="Ubuntu" panose="020B0504030602030204" pitchFamily="34" charset="0"/>
            </a:rPr>
            <a:t>документів</a:t>
          </a:r>
          <a:r>
            <a:rPr lang="ru-RU" b="0" i="0" dirty="0">
              <a:latin typeface="Ubuntu" panose="020B0504030602030204" pitchFamily="34" charset="0"/>
            </a:rPr>
            <a:t> </a:t>
          </a:r>
          <a:r>
            <a:rPr lang="ru-RU" b="0" i="0" dirty="0" err="1">
              <a:latin typeface="Ubuntu" panose="020B0504030602030204" pitchFamily="34" charset="0"/>
            </a:rPr>
            <a:t>надсилається</a:t>
          </a:r>
          <a:r>
            <a:rPr lang="ru-RU" b="0" i="0" dirty="0">
              <a:latin typeface="Ubuntu" panose="020B0504030602030204" pitchFamily="34" charset="0"/>
            </a:rPr>
            <a:t> </a:t>
          </a:r>
          <a:r>
            <a:rPr lang="ru-RU" b="0" i="0" dirty="0" err="1">
              <a:latin typeface="Ubuntu" panose="020B0504030602030204" pitchFamily="34" charset="0"/>
            </a:rPr>
            <a:t>Національним</a:t>
          </a:r>
          <a:r>
            <a:rPr lang="ru-RU" b="0" i="0" dirty="0">
              <a:latin typeface="Ubuntu" panose="020B0504030602030204" pitchFamily="34" charset="0"/>
            </a:rPr>
            <a:t> контролером разом з </a:t>
          </a:r>
          <a:r>
            <a:rPr lang="ru-RU" b="0" i="0" dirty="0" err="1">
              <a:latin typeface="Ubuntu" panose="020B0504030602030204" pitchFamily="34" charset="0"/>
            </a:rPr>
            <a:t>офіційним</a:t>
          </a:r>
          <a:r>
            <a:rPr lang="ru-RU" b="0" i="0" dirty="0">
              <a:latin typeface="Ubuntu" panose="020B0504030602030204" pitchFamily="34" charset="0"/>
            </a:rPr>
            <a:t> </a:t>
          </a:r>
          <a:r>
            <a:rPr lang="ru-RU" b="1" i="1" dirty="0">
              <a:latin typeface="Ubuntu" panose="020B0504030602030204" pitchFamily="34" charset="0"/>
            </a:rPr>
            <a:t>листом-</a:t>
          </a:r>
          <a:r>
            <a:rPr lang="ru-RU" b="1" i="1" dirty="0" err="1">
              <a:latin typeface="Ubuntu" panose="020B0504030602030204" pitchFamily="34" charset="0"/>
            </a:rPr>
            <a:t>повідомленням</a:t>
          </a:r>
          <a:endParaRPr lang="uk-UA" b="1" i="1" dirty="0">
            <a:latin typeface="Ubuntu" panose="020B0504030602030204" pitchFamily="34" charset="0"/>
          </a:endParaRPr>
        </a:p>
      </dgm:t>
    </dgm:pt>
    <dgm:pt modelId="{5599C74B-ED38-443A-8F2B-0663A5B1E5E9}" type="parTrans" cxnId="{B7820E52-A29F-4548-9E5D-A576410D1C8A}">
      <dgm:prSet/>
      <dgm:spPr/>
      <dgm:t>
        <a:bodyPr/>
        <a:lstStyle/>
        <a:p>
          <a:endParaRPr lang="uk-UA"/>
        </a:p>
      </dgm:t>
    </dgm:pt>
    <dgm:pt modelId="{2B60BC8C-621D-4D25-9097-C1C085365946}" type="sibTrans" cxnId="{B7820E52-A29F-4548-9E5D-A576410D1C8A}">
      <dgm:prSet/>
      <dgm:spPr/>
      <dgm:t>
        <a:bodyPr/>
        <a:lstStyle/>
        <a:p>
          <a:endParaRPr lang="uk-UA"/>
        </a:p>
      </dgm:t>
    </dgm:pt>
    <dgm:pt modelId="{9C6C83DA-CE8B-45D7-BBB7-7D6A679C2D72}">
      <dgm:prSet phldrT="[Текст]" custT="1"/>
      <dgm:spPr/>
      <dgm:t>
        <a:bodyPr/>
        <a:lstStyle/>
        <a:p>
          <a:pPr algn="just">
            <a:buFont typeface="Arial" panose="020B0604020202020204" pitchFamily="34" charset="0"/>
            <a:buChar char="•"/>
          </a:pPr>
          <a:r>
            <a:rPr lang="ru-RU" sz="1900" b="0" i="0" dirty="0" err="1">
              <a:latin typeface="Ubuntu" panose="020B0504030602030204" pitchFamily="34" charset="0"/>
            </a:rPr>
            <a:t>Звітування</a:t>
          </a:r>
          <a:r>
            <a:rPr lang="ru-RU" sz="1900" b="0" i="0" dirty="0">
              <a:latin typeface="Ubuntu" panose="020B0504030602030204" pitchFamily="34" charset="0"/>
            </a:rPr>
            <a:t> до </a:t>
          </a:r>
          <a:r>
            <a:rPr lang="ru-RU" sz="1900" b="0" i="0" dirty="0" err="1">
              <a:latin typeface="Ubuntu" panose="020B0504030602030204" pitchFamily="34" charset="0"/>
            </a:rPr>
            <a:t>електронної</a:t>
          </a:r>
          <a:r>
            <a:rPr lang="ru-RU" sz="1900" b="0" i="0" dirty="0">
              <a:latin typeface="Ubuntu" panose="020B0504030602030204" pitchFamily="34" charset="0"/>
            </a:rPr>
            <a:t> </a:t>
          </a:r>
          <a:r>
            <a:rPr lang="ru-RU" sz="1900" b="0" i="0" dirty="0" err="1">
              <a:latin typeface="Ubuntu" panose="020B0504030602030204" pitchFamily="34" charset="0"/>
            </a:rPr>
            <a:t>системи</a:t>
          </a:r>
          <a:r>
            <a:rPr lang="ru-RU" sz="1900" b="0" i="0" dirty="0">
              <a:latin typeface="Ubuntu" panose="020B0504030602030204" pitchFamily="34" charset="0"/>
            </a:rPr>
            <a:t> </a:t>
          </a:r>
          <a:r>
            <a:rPr lang="ru-RU" sz="1900" b="0" i="0" dirty="0" err="1">
              <a:latin typeface="Ubuntu" panose="020B0504030602030204" pitchFamily="34" charset="0"/>
            </a:rPr>
            <a:t>має</a:t>
          </a:r>
          <a:r>
            <a:rPr lang="ru-RU" sz="1900" b="0" i="0" dirty="0">
              <a:latin typeface="Ubuntu" panose="020B0504030602030204" pitchFamily="34" charset="0"/>
            </a:rPr>
            <a:t> </a:t>
          </a:r>
          <a:r>
            <a:rPr lang="ru-RU" sz="1900" b="0" i="0" dirty="0" err="1">
              <a:latin typeface="Ubuntu" panose="020B0504030602030204" pitchFamily="34" charset="0"/>
            </a:rPr>
            <a:t>відбутися</a:t>
          </a:r>
          <a:r>
            <a:rPr lang="ru-RU" sz="1900" b="0" i="0" dirty="0">
              <a:latin typeface="Ubuntu" panose="020B0504030602030204" pitchFamily="34" charset="0"/>
            </a:rPr>
            <a:t> </a:t>
          </a:r>
          <a:r>
            <a:rPr lang="ru-RU" sz="1900" b="1" i="0" dirty="0">
              <a:latin typeface="Ubuntu" panose="020B0504030602030204" pitchFamily="34" charset="0"/>
            </a:rPr>
            <a:t>не </a:t>
          </a:r>
          <a:r>
            <a:rPr lang="ru-RU" sz="1900" b="1" i="0" dirty="0" err="1">
              <a:latin typeface="Ubuntu" panose="020B0504030602030204" pitchFamily="34" charset="0"/>
            </a:rPr>
            <a:t>пізніше</a:t>
          </a:r>
          <a:r>
            <a:rPr lang="ru-RU" sz="1900" b="1" i="0" dirty="0">
              <a:latin typeface="Ubuntu" panose="020B0504030602030204" pitchFamily="34" charset="0"/>
            </a:rPr>
            <a:t>, </a:t>
          </a:r>
          <a:r>
            <a:rPr lang="ru-RU" sz="1900" b="1" i="0" dirty="0" err="1">
              <a:latin typeface="Ubuntu" panose="020B0504030602030204" pitchFamily="34" charset="0"/>
            </a:rPr>
            <a:t>ніж</a:t>
          </a:r>
          <a:r>
            <a:rPr lang="ru-RU" sz="1900" b="1" i="0" dirty="0">
              <a:latin typeface="Ubuntu" panose="020B0504030602030204" pitchFamily="34" charset="0"/>
            </a:rPr>
            <a:t> </a:t>
          </a:r>
          <a:r>
            <a:rPr lang="ru-RU" sz="1900" b="1" i="0" dirty="0" err="1">
              <a:latin typeface="Ubuntu" panose="020B0504030602030204" pitchFamily="34" charset="0"/>
            </a:rPr>
            <a:t>протягом</a:t>
          </a:r>
          <a:r>
            <a:rPr lang="ru-RU" sz="1900" b="1" i="0" dirty="0">
              <a:latin typeface="Ubuntu" panose="020B0504030602030204" pitchFamily="34" charset="0"/>
            </a:rPr>
            <a:t> </a:t>
          </a:r>
          <a:r>
            <a:rPr lang="ru-RU" sz="1900" b="1" i="0" dirty="0" err="1">
              <a:latin typeface="Ubuntu" panose="020B0504030602030204" pitchFamily="34" charset="0"/>
            </a:rPr>
            <a:t>п'яти</a:t>
          </a:r>
          <a:r>
            <a:rPr lang="ru-RU" sz="1900" b="1" i="0" dirty="0">
              <a:latin typeface="Ubuntu" panose="020B0504030602030204" pitchFamily="34" charset="0"/>
            </a:rPr>
            <a:t> </a:t>
          </a:r>
          <a:r>
            <a:rPr lang="ru-RU" sz="1900" b="1" i="0" dirty="0" err="1">
              <a:latin typeface="Ubuntu" panose="020B0504030602030204" pitchFamily="34" charset="0"/>
            </a:rPr>
            <a:t>робочих</a:t>
          </a:r>
          <a:r>
            <a:rPr lang="ru-RU" sz="1900" b="1" i="0" dirty="0">
              <a:latin typeface="Ubuntu" panose="020B0504030602030204" pitchFamily="34" charset="0"/>
            </a:rPr>
            <a:t> </a:t>
          </a:r>
          <a:r>
            <a:rPr lang="ru-RU" sz="1900" b="1" i="0" dirty="0" err="1">
              <a:latin typeface="Ubuntu" panose="020B0504030602030204" pitchFamily="34" charset="0"/>
            </a:rPr>
            <a:t>днів</a:t>
          </a:r>
          <a:r>
            <a:rPr lang="ru-RU" sz="1900" b="1" i="0" dirty="0">
              <a:latin typeface="Ubuntu" panose="020B0504030602030204" pitchFamily="34" charset="0"/>
            </a:rPr>
            <a:t> з дня </a:t>
          </a:r>
          <a:r>
            <a:rPr lang="ru-RU" sz="1900" b="1" i="0" dirty="0" err="1">
              <a:latin typeface="Ubuntu" panose="020B0504030602030204" pitchFamily="34" charset="0"/>
            </a:rPr>
            <a:t>надання</a:t>
          </a:r>
          <a:r>
            <a:rPr lang="ru-RU" sz="1900" b="1" i="0" dirty="0">
              <a:latin typeface="Ubuntu" panose="020B0504030602030204" pitchFamily="34" charset="0"/>
            </a:rPr>
            <a:t> такого </a:t>
          </a:r>
          <a:r>
            <a:rPr lang="ru-RU" sz="1900" b="1" i="0" dirty="0" err="1">
              <a:latin typeface="Ubuntu" panose="020B0504030602030204" pitchFamily="34" charset="0"/>
            </a:rPr>
            <a:t>запиту</a:t>
          </a:r>
          <a:r>
            <a:rPr lang="ru-RU" sz="1900" b="0" i="0" dirty="0">
              <a:latin typeface="Ubuntu" panose="020B0504030602030204" pitchFamily="34" charset="0"/>
            </a:rPr>
            <a:t>.</a:t>
          </a:r>
          <a:endParaRPr lang="uk-UA" sz="1900" dirty="0">
            <a:solidFill>
              <a:schemeClr val="tx1"/>
            </a:solidFill>
            <a:latin typeface="Ubuntu" panose="020B0504030602030204" pitchFamily="34" charset="0"/>
          </a:endParaRPr>
        </a:p>
      </dgm:t>
    </dgm:pt>
    <dgm:pt modelId="{27B3D973-E4A2-44F1-AD07-366A37955702}" type="parTrans" cxnId="{F89C866A-76FD-4680-B89B-07F79E3D016D}">
      <dgm:prSet/>
      <dgm:spPr/>
      <dgm:t>
        <a:bodyPr/>
        <a:lstStyle/>
        <a:p>
          <a:endParaRPr lang="uk-UA"/>
        </a:p>
      </dgm:t>
    </dgm:pt>
    <dgm:pt modelId="{2A2D569B-BC8A-4777-B718-0AAA34AE6704}" type="sibTrans" cxnId="{F89C866A-76FD-4680-B89B-07F79E3D016D}">
      <dgm:prSet/>
      <dgm:spPr/>
      <dgm:t>
        <a:bodyPr/>
        <a:lstStyle/>
        <a:p>
          <a:endParaRPr lang="uk-UA"/>
        </a:p>
      </dgm:t>
    </dgm:pt>
    <dgm:pt modelId="{526F69E0-FFBD-4895-ADE0-F7A4083C5039}" type="pres">
      <dgm:prSet presAssocID="{3A54EF26-461F-4596-AB44-A4ED7DB4C78B}" presName="Name0" presStyleCnt="0">
        <dgm:presLayoutVars>
          <dgm:dir/>
          <dgm:animLvl val="lvl"/>
          <dgm:resizeHandles val="exact"/>
        </dgm:presLayoutVars>
      </dgm:prSet>
      <dgm:spPr/>
    </dgm:pt>
    <dgm:pt modelId="{9EE4FE20-471C-4507-AD99-644DD6D0006C}" type="pres">
      <dgm:prSet presAssocID="{CAD6A4D4-2D76-487A-886E-D39EBB45C1B3}" presName="linNode" presStyleCnt="0"/>
      <dgm:spPr/>
    </dgm:pt>
    <dgm:pt modelId="{573DC21E-FDCF-47BE-AC63-6BDDC00D6378}" type="pres">
      <dgm:prSet presAssocID="{CAD6A4D4-2D76-487A-886E-D39EBB45C1B3}" presName="parentText" presStyleLbl="node1" presStyleIdx="0" presStyleCnt="3" custScaleX="97252">
        <dgm:presLayoutVars>
          <dgm:chMax val="1"/>
          <dgm:bulletEnabled val="1"/>
        </dgm:presLayoutVars>
      </dgm:prSet>
      <dgm:spPr/>
    </dgm:pt>
    <dgm:pt modelId="{F53EE17F-58BD-4254-B075-7CDFEBD76193}" type="pres">
      <dgm:prSet presAssocID="{CAD6A4D4-2D76-487A-886E-D39EBB45C1B3}" presName="descendantText" presStyleLbl="alignAccFollowNode1" presStyleIdx="0" presStyleCnt="3" custScaleX="175963" custScaleY="103544">
        <dgm:presLayoutVars>
          <dgm:bulletEnabled val="1"/>
        </dgm:presLayoutVars>
      </dgm:prSet>
      <dgm:spPr/>
    </dgm:pt>
    <dgm:pt modelId="{DF91E2D2-89FA-491E-982C-5AB2E8476AFF}" type="pres">
      <dgm:prSet presAssocID="{518D474F-636E-40B0-A483-929025F830B8}" presName="sp" presStyleCnt="0"/>
      <dgm:spPr/>
    </dgm:pt>
    <dgm:pt modelId="{BA45B520-1590-4F0B-8E54-9F179CD89EB8}" type="pres">
      <dgm:prSet presAssocID="{CF21BEE8-4755-4D70-946F-8F84507D0BBD}" presName="linNode" presStyleCnt="0"/>
      <dgm:spPr/>
    </dgm:pt>
    <dgm:pt modelId="{4D865777-6FA4-4023-8ABB-8A7B8FDAB1D1}" type="pres">
      <dgm:prSet presAssocID="{CF21BEE8-4755-4D70-946F-8F84507D0BBD}" presName="parentText" presStyleLbl="node1" presStyleIdx="1" presStyleCnt="3" custScaleX="85837" custLinFactNeighborX="154" custLinFactNeighborY="-1664">
        <dgm:presLayoutVars>
          <dgm:chMax val="1"/>
          <dgm:bulletEnabled val="1"/>
        </dgm:presLayoutVars>
      </dgm:prSet>
      <dgm:spPr/>
    </dgm:pt>
    <dgm:pt modelId="{B9784A59-0848-48AA-BC14-AAF3AE7112D0}" type="pres">
      <dgm:prSet presAssocID="{CF21BEE8-4755-4D70-946F-8F84507D0BBD}" presName="descendantText" presStyleLbl="alignAccFollowNode1" presStyleIdx="1" presStyleCnt="3" custScaleX="154758" custScaleY="118800" custLinFactNeighborX="4" custLinFactNeighborY="-2187">
        <dgm:presLayoutVars>
          <dgm:bulletEnabled val="1"/>
        </dgm:presLayoutVars>
      </dgm:prSet>
      <dgm:spPr/>
    </dgm:pt>
    <dgm:pt modelId="{5E35450C-A04B-4DEE-8BD8-FDBC6C85A5D9}" type="pres">
      <dgm:prSet presAssocID="{92421FD3-965B-49FA-BC25-E009FC2EA91C}" presName="sp" presStyleCnt="0"/>
      <dgm:spPr/>
    </dgm:pt>
    <dgm:pt modelId="{1A18ECFC-339F-4F86-8784-A45A69350BC3}" type="pres">
      <dgm:prSet presAssocID="{C3068131-9A57-49FD-9244-2AC99624F7C2}" presName="linNode" presStyleCnt="0"/>
      <dgm:spPr/>
    </dgm:pt>
    <dgm:pt modelId="{7EC267E9-F0E1-4407-B704-3D62FBBC4D30}" type="pres">
      <dgm:prSet presAssocID="{C3068131-9A57-49FD-9244-2AC99624F7C2}" presName="parentText" presStyleLbl="node1" presStyleIdx="2" presStyleCnt="3" custScaleX="68648">
        <dgm:presLayoutVars>
          <dgm:chMax val="1"/>
          <dgm:bulletEnabled val="1"/>
        </dgm:presLayoutVars>
      </dgm:prSet>
      <dgm:spPr/>
    </dgm:pt>
    <dgm:pt modelId="{DE6F2663-9E67-422B-A4D7-4FCF81DB083B}" type="pres">
      <dgm:prSet presAssocID="{C3068131-9A57-49FD-9244-2AC99624F7C2}" presName="descendantText" presStyleLbl="alignAccFollowNode1" presStyleIdx="2" presStyleCnt="3" custScaleX="124470" custScaleY="131810" custLinFactNeighborX="801" custLinFactNeighborY="0">
        <dgm:presLayoutVars>
          <dgm:bulletEnabled val="1"/>
        </dgm:presLayoutVars>
      </dgm:prSet>
      <dgm:spPr/>
    </dgm:pt>
  </dgm:ptLst>
  <dgm:cxnLst>
    <dgm:cxn modelId="{FC2D8A09-257F-45B2-BC52-9CEE3557FFC8}" type="presOf" srcId="{979DF297-8C95-4FD9-B24F-C4F8AA760D10}" destId="{B9784A59-0848-48AA-BC14-AAF3AE7112D0}" srcOrd="0" destOrd="0" presId="urn:microsoft.com/office/officeart/2005/8/layout/vList5"/>
    <dgm:cxn modelId="{E5FEAB1E-C2F5-4B6B-915C-EF562F173B54}" type="presOf" srcId="{CF21BEE8-4755-4D70-946F-8F84507D0BBD}" destId="{4D865777-6FA4-4023-8ABB-8A7B8FDAB1D1}" srcOrd="0" destOrd="0" presId="urn:microsoft.com/office/officeart/2005/8/layout/vList5"/>
    <dgm:cxn modelId="{B1720A1F-CB13-40EB-9ED7-18C92593B05C}" type="presOf" srcId="{CAD6A4D4-2D76-487A-886E-D39EBB45C1B3}" destId="{573DC21E-FDCF-47BE-AC63-6BDDC00D6378}" srcOrd="0" destOrd="0" presId="urn:microsoft.com/office/officeart/2005/8/layout/vList5"/>
    <dgm:cxn modelId="{85BF5020-4BE8-4D8E-980C-BDAAF21D8465}" type="presOf" srcId="{8C172453-941C-4D39-9E6A-8F7813121626}" destId="{DE6F2663-9E67-422B-A4D7-4FCF81DB083B}" srcOrd="0" destOrd="0" presId="urn:microsoft.com/office/officeart/2005/8/layout/vList5"/>
    <dgm:cxn modelId="{81F43823-DC26-4E1A-BE03-97388027C417}" srcId="{3A54EF26-461F-4596-AB44-A4ED7DB4C78B}" destId="{CF21BEE8-4755-4D70-946F-8F84507D0BBD}" srcOrd="1" destOrd="0" parTransId="{44AE7B5E-204E-4070-BD09-A488AD5997C9}" sibTransId="{92421FD3-965B-49FA-BC25-E009FC2EA91C}"/>
    <dgm:cxn modelId="{973CA323-2237-4757-8C20-64DDDA2CD7A3}" type="presOf" srcId="{C3068131-9A57-49FD-9244-2AC99624F7C2}" destId="{7EC267E9-F0E1-4407-B704-3D62FBBC4D30}" srcOrd="0" destOrd="0" presId="urn:microsoft.com/office/officeart/2005/8/layout/vList5"/>
    <dgm:cxn modelId="{7CD90C2A-5208-46F3-B21F-F23CADD17ACE}" type="presOf" srcId="{E8DD36C7-1C78-4BBB-B1B4-31677B6FEAEE}" destId="{F53EE17F-58BD-4254-B075-7CDFEBD76193}" srcOrd="0" destOrd="1" presId="urn:microsoft.com/office/officeart/2005/8/layout/vList5"/>
    <dgm:cxn modelId="{EA2AA42D-2CC0-406B-BB19-DDCCF3BD07E0}" srcId="{CF21BEE8-4755-4D70-946F-8F84507D0BBD}" destId="{979DF297-8C95-4FD9-B24F-C4F8AA760D10}" srcOrd="0" destOrd="0" parTransId="{B8C2D954-8BA2-425A-AB50-2C113688E102}" sibTransId="{E3E29C74-D687-4EE6-B8A1-12C845A06AC4}"/>
    <dgm:cxn modelId="{7FF21360-CFAF-4D13-B6CE-0A22E27EE472}" type="presOf" srcId="{3A54EF26-461F-4596-AB44-A4ED7DB4C78B}" destId="{526F69E0-FFBD-4895-ADE0-F7A4083C5039}" srcOrd="0" destOrd="0" presId="urn:microsoft.com/office/officeart/2005/8/layout/vList5"/>
    <dgm:cxn modelId="{EF599665-F472-4C7B-9861-482F64ED6FA3}" srcId="{CAD6A4D4-2D76-487A-886E-D39EBB45C1B3}" destId="{EA2570EA-C5EA-41E5-9066-6D62EBE0103F}" srcOrd="0" destOrd="0" parTransId="{A2A78A10-56D4-4330-993A-895E0E8ECEB9}" sibTransId="{D121BE48-8CBC-450E-9B07-1C2FCB2C4BF3}"/>
    <dgm:cxn modelId="{F89C866A-76FD-4680-B89B-07F79E3D016D}" srcId="{C3068131-9A57-49FD-9244-2AC99624F7C2}" destId="{9C6C83DA-CE8B-45D7-BBB7-7D6A679C2D72}" srcOrd="1" destOrd="0" parTransId="{27B3D973-E4A2-44F1-AD07-366A37955702}" sibTransId="{2A2D569B-BC8A-4777-B718-0AAA34AE6704}"/>
    <dgm:cxn modelId="{B7820E52-A29F-4548-9E5D-A576410D1C8A}" srcId="{CF21BEE8-4755-4D70-946F-8F84507D0BBD}" destId="{CDA90B13-704C-48D2-81F8-18ABB10C33E1}" srcOrd="1" destOrd="0" parTransId="{5599C74B-ED38-443A-8F2B-0663A5B1E5E9}" sibTransId="{2B60BC8C-621D-4D25-9097-C1C085365946}"/>
    <dgm:cxn modelId="{77D56E53-7F0D-41E0-B4B0-5E8E79812F8F}" type="presOf" srcId="{9C6C83DA-CE8B-45D7-BBB7-7D6A679C2D72}" destId="{DE6F2663-9E67-422B-A4D7-4FCF81DB083B}" srcOrd="0" destOrd="1" presId="urn:microsoft.com/office/officeart/2005/8/layout/vList5"/>
    <dgm:cxn modelId="{777E967B-C6DB-4E4B-B1EC-B95E44EA004B}" srcId="{3A54EF26-461F-4596-AB44-A4ED7DB4C78B}" destId="{C3068131-9A57-49FD-9244-2AC99624F7C2}" srcOrd="2" destOrd="0" parTransId="{479EDD20-3E92-48E7-B0CA-83D61D0A5FCB}" sibTransId="{308649A7-7BEE-4EBE-8C04-D419EE876AB3}"/>
    <dgm:cxn modelId="{19940892-208A-4BF7-8C62-F0AF02DE5E2D}" srcId="{C3068131-9A57-49FD-9244-2AC99624F7C2}" destId="{8C172453-941C-4D39-9E6A-8F7813121626}" srcOrd="0" destOrd="0" parTransId="{A8C1286C-AD4F-41DD-BA2D-FEF747F3A59B}" sibTransId="{A0F8DCC7-4B9B-495C-963F-BD0A4536BA64}"/>
    <dgm:cxn modelId="{0C76C399-1124-48B8-B4BD-3098AAAE1648}" type="presOf" srcId="{CDA90B13-704C-48D2-81F8-18ABB10C33E1}" destId="{B9784A59-0848-48AA-BC14-AAF3AE7112D0}" srcOrd="0" destOrd="1" presId="urn:microsoft.com/office/officeart/2005/8/layout/vList5"/>
    <dgm:cxn modelId="{E06F699C-4C48-4145-97A9-E84344FF52B7}" srcId="{3A54EF26-461F-4596-AB44-A4ED7DB4C78B}" destId="{CAD6A4D4-2D76-487A-886E-D39EBB45C1B3}" srcOrd="0" destOrd="0" parTransId="{7157E723-E3C8-495E-8BD0-529552E2F91D}" sibTransId="{518D474F-636E-40B0-A483-929025F830B8}"/>
    <dgm:cxn modelId="{324D1C9D-511E-4CEB-AA1F-5373990E3758}" type="presOf" srcId="{67C19C5D-D720-42FB-8F3D-6EC84E880198}" destId="{F53EE17F-58BD-4254-B075-7CDFEBD76193}" srcOrd="0" destOrd="2" presId="urn:microsoft.com/office/officeart/2005/8/layout/vList5"/>
    <dgm:cxn modelId="{3FD457C5-2F47-4278-944F-45B2154CF38D}" srcId="{CAD6A4D4-2D76-487A-886E-D39EBB45C1B3}" destId="{67C19C5D-D720-42FB-8F3D-6EC84E880198}" srcOrd="2" destOrd="0" parTransId="{61F3B136-09BD-4839-8056-A9162FD60629}" sibTransId="{6A994F7E-5078-433E-9EBF-5100503DE4B4}"/>
    <dgm:cxn modelId="{47CA73CB-6290-475F-9213-4E42BBDBF816}" type="presOf" srcId="{EA2570EA-C5EA-41E5-9066-6D62EBE0103F}" destId="{F53EE17F-58BD-4254-B075-7CDFEBD76193}" srcOrd="0" destOrd="0" presId="urn:microsoft.com/office/officeart/2005/8/layout/vList5"/>
    <dgm:cxn modelId="{B86328F7-39D5-4831-8477-6D1EE61C5602}" srcId="{CAD6A4D4-2D76-487A-886E-D39EBB45C1B3}" destId="{E8DD36C7-1C78-4BBB-B1B4-31677B6FEAEE}" srcOrd="1" destOrd="0" parTransId="{36BBFDFC-85D2-4248-A12A-0B72573B1377}" sibTransId="{71D9EC93-B318-44EE-9651-3C0BE5D14939}"/>
    <dgm:cxn modelId="{3C47D224-BB24-4C26-954A-6B65A5F59D77}" type="presParOf" srcId="{526F69E0-FFBD-4895-ADE0-F7A4083C5039}" destId="{9EE4FE20-471C-4507-AD99-644DD6D0006C}" srcOrd="0" destOrd="0" presId="urn:microsoft.com/office/officeart/2005/8/layout/vList5"/>
    <dgm:cxn modelId="{A3A0BC99-DF13-4510-9207-ACAFDA84DFC5}" type="presParOf" srcId="{9EE4FE20-471C-4507-AD99-644DD6D0006C}" destId="{573DC21E-FDCF-47BE-AC63-6BDDC00D6378}" srcOrd="0" destOrd="0" presId="urn:microsoft.com/office/officeart/2005/8/layout/vList5"/>
    <dgm:cxn modelId="{36E8FF7F-A2B7-40CF-982E-3B568E44B0A4}" type="presParOf" srcId="{9EE4FE20-471C-4507-AD99-644DD6D0006C}" destId="{F53EE17F-58BD-4254-B075-7CDFEBD76193}" srcOrd="1" destOrd="0" presId="urn:microsoft.com/office/officeart/2005/8/layout/vList5"/>
    <dgm:cxn modelId="{7EF53917-3687-45FB-9F83-5375AED91FF4}" type="presParOf" srcId="{526F69E0-FFBD-4895-ADE0-F7A4083C5039}" destId="{DF91E2D2-89FA-491E-982C-5AB2E8476AFF}" srcOrd="1" destOrd="0" presId="urn:microsoft.com/office/officeart/2005/8/layout/vList5"/>
    <dgm:cxn modelId="{3098E80B-DDE9-46E6-87E7-5678A87629C5}" type="presParOf" srcId="{526F69E0-FFBD-4895-ADE0-F7A4083C5039}" destId="{BA45B520-1590-4F0B-8E54-9F179CD89EB8}" srcOrd="2" destOrd="0" presId="urn:microsoft.com/office/officeart/2005/8/layout/vList5"/>
    <dgm:cxn modelId="{DB932896-A522-48C1-B7B4-484EAC675634}" type="presParOf" srcId="{BA45B520-1590-4F0B-8E54-9F179CD89EB8}" destId="{4D865777-6FA4-4023-8ABB-8A7B8FDAB1D1}" srcOrd="0" destOrd="0" presId="urn:microsoft.com/office/officeart/2005/8/layout/vList5"/>
    <dgm:cxn modelId="{AEDFB458-7736-47D1-AD03-B3E2D4C9DACD}" type="presParOf" srcId="{BA45B520-1590-4F0B-8E54-9F179CD89EB8}" destId="{B9784A59-0848-48AA-BC14-AAF3AE7112D0}" srcOrd="1" destOrd="0" presId="urn:microsoft.com/office/officeart/2005/8/layout/vList5"/>
    <dgm:cxn modelId="{7C889E64-EFB7-4858-B8E0-D97A4A7DA84F}" type="presParOf" srcId="{526F69E0-FFBD-4895-ADE0-F7A4083C5039}" destId="{5E35450C-A04B-4DEE-8BD8-FDBC6C85A5D9}" srcOrd="3" destOrd="0" presId="urn:microsoft.com/office/officeart/2005/8/layout/vList5"/>
    <dgm:cxn modelId="{41F449E1-B1CF-49F8-950E-A4FBF78E49D7}" type="presParOf" srcId="{526F69E0-FFBD-4895-ADE0-F7A4083C5039}" destId="{1A18ECFC-339F-4F86-8784-A45A69350BC3}" srcOrd="4" destOrd="0" presId="urn:microsoft.com/office/officeart/2005/8/layout/vList5"/>
    <dgm:cxn modelId="{A4AF26F3-A5AD-4DBB-A549-500C49F61DC4}" type="presParOf" srcId="{1A18ECFC-339F-4F86-8784-A45A69350BC3}" destId="{7EC267E9-F0E1-4407-B704-3D62FBBC4D30}" srcOrd="0" destOrd="0" presId="urn:microsoft.com/office/officeart/2005/8/layout/vList5"/>
    <dgm:cxn modelId="{98228FC3-C6D0-43F3-8518-B6496A7DC955}" type="presParOf" srcId="{1A18ECFC-339F-4F86-8784-A45A69350BC3}" destId="{DE6F2663-9E67-422B-A4D7-4FCF81DB083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95F74C8-B07E-4DE3-87A2-E6A6903668A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BDB35ED6-D22F-4EC1-A003-5A8417335B75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just">
            <a:buFont typeface="Arial" panose="020B0604020202020204" pitchFamily="34" charset="0"/>
            <a:buChar char="•"/>
          </a:pPr>
          <a:r>
            <a:rPr lang="ru-RU" sz="1800" b="0" dirty="0" err="1">
              <a:solidFill>
                <a:schemeClr val="tx1"/>
              </a:solidFill>
              <a:latin typeface="Ubuntu" panose="020B0504030602030204" pitchFamily="34" charset="0"/>
            </a:rPr>
            <a:t>Наявність</a:t>
          </a:r>
          <a:r>
            <a:rPr lang="ru-RU" sz="1800" b="0" dirty="0">
              <a:solidFill>
                <a:schemeClr val="tx1"/>
              </a:solidFill>
              <a:latin typeface="Ubuntu" panose="020B0504030602030204" pitchFamily="34" charset="0"/>
            </a:rPr>
            <a:t> </a:t>
          </a:r>
          <a:r>
            <a:rPr lang="ru-RU" sz="1800" b="0" i="0" u="sng" dirty="0" err="1">
              <a:solidFill>
                <a:schemeClr val="tx1"/>
              </a:solidFill>
              <a:latin typeface="Ubuntu" panose="020B0504030602030204" pitchFamily="34" charset="0"/>
            </a:rPr>
            <a:t>окремої</a:t>
          </a:r>
          <a:r>
            <a:rPr lang="ru-RU" sz="1800" b="0" i="0" u="sng" dirty="0">
              <a:solidFill>
                <a:schemeClr val="tx1"/>
              </a:solidFill>
              <a:latin typeface="Ubuntu" panose="020B0504030602030204" pitchFamily="34" charset="0"/>
            </a:rPr>
            <a:t> </a:t>
          </a:r>
          <a:r>
            <a:rPr lang="ru-RU" sz="1800" b="0" i="0" u="sng" dirty="0" err="1">
              <a:solidFill>
                <a:schemeClr val="tx1"/>
              </a:solidFill>
              <a:latin typeface="Ubuntu" panose="020B0504030602030204" pitchFamily="34" charset="0"/>
            </a:rPr>
            <a:t>системи</a:t>
          </a:r>
          <a:r>
            <a:rPr lang="ru-RU" sz="1800" b="0" i="0" u="sng" dirty="0">
              <a:solidFill>
                <a:schemeClr val="tx1"/>
              </a:solidFill>
              <a:latin typeface="Ubuntu" panose="020B0504030602030204" pitchFamily="34" charset="0"/>
            </a:rPr>
            <a:t> </a:t>
          </a:r>
          <a:r>
            <a:rPr lang="ru-RU" sz="1800" b="0" i="0" u="sng" dirty="0" err="1">
              <a:solidFill>
                <a:schemeClr val="tx1"/>
              </a:solidFill>
              <a:latin typeface="Ubuntu" panose="020B0504030602030204" pitchFamily="34" charset="0"/>
            </a:rPr>
            <a:t>бухгалтерського</a:t>
          </a:r>
          <a:r>
            <a:rPr lang="ru-RU" sz="1800" b="0" i="0" u="sng" dirty="0">
              <a:solidFill>
                <a:schemeClr val="tx1"/>
              </a:solidFill>
              <a:latin typeface="Ubuntu" panose="020B0504030602030204" pitchFamily="34" charset="0"/>
            </a:rPr>
            <a:t> </a:t>
          </a:r>
          <a:r>
            <a:rPr lang="ru-RU" sz="1800" b="0" i="0" u="sng" dirty="0" err="1">
              <a:solidFill>
                <a:schemeClr val="tx1"/>
              </a:solidFill>
              <a:latin typeface="Ubuntu" panose="020B0504030602030204" pitchFamily="34" charset="0"/>
            </a:rPr>
            <a:t>обліку</a:t>
          </a:r>
          <a:r>
            <a:rPr lang="ru-RU" sz="1800" b="0" i="0" u="sng" dirty="0">
              <a:solidFill>
                <a:schemeClr val="tx1"/>
              </a:solidFill>
              <a:latin typeface="Ubuntu" panose="020B0504030602030204" pitchFamily="34" charset="0"/>
            </a:rPr>
            <a:t> </a:t>
          </a:r>
          <a:r>
            <a:rPr lang="ru-RU" sz="1800" b="0" dirty="0" err="1">
              <a:solidFill>
                <a:schemeClr val="tx1"/>
              </a:solidFill>
              <a:latin typeface="Ubuntu" panose="020B0504030602030204" pitchFamily="34" charset="0"/>
            </a:rPr>
            <a:t>або</a:t>
          </a:r>
          <a:r>
            <a:rPr lang="ru-RU" sz="1800" b="0" dirty="0">
              <a:solidFill>
                <a:schemeClr val="tx1"/>
              </a:solidFill>
              <a:latin typeface="Ubuntu" panose="020B0504030602030204" pitchFamily="34" charset="0"/>
            </a:rPr>
            <a:t> </a:t>
          </a:r>
          <a:r>
            <a:rPr lang="ru-RU" sz="1800" b="0" dirty="0" err="1">
              <a:solidFill>
                <a:schemeClr val="tx1"/>
              </a:solidFill>
              <a:latin typeface="Ubuntu" panose="020B0504030602030204" pitchFamily="34" charset="0"/>
            </a:rPr>
            <a:t>відповідного</a:t>
          </a:r>
          <a:r>
            <a:rPr lang="ru-RU" sz="1800" b="0" dirty="0">
              <a:solidFill>
                <a:schemeClr val="tx1"/>
              </a:solidFill>
              <a:latin typeface="Ubuntu" panose="020B0504030602030204" pitchFamily="34" charset="0"/>
            </a:rPr>
            <a:t> </a:t>
          </a:r>
          <a:r>
            <a:rPr lang="ru-RU" sz="1800" b="0" dirty="0" err="1">
              <a:solidFill>
                <a:schemeClr val="tx1"/>
              </a:solidFill>
              <a:latin typeface="Ubuntu" panose="020B0504030602030204" pitchFamily="34" charset="0"/>
            </a:rPr>
            <a:t>облікового</a:t>
          </a:r>
          <a:r>
            <a:rPr lang="ru-RU" sz="1800" b="0" dirty="0">
              <a:solidFill>
                <a:schemeClr val="tx1"/>
              </a:solidFill>
              <a:latin typeface="Ubuntu" panose="020B0504030602030204" pitchFamily="34" charset="0"/>
            </a:rPr>
            <a:t> коду для </a:t>
          </a:r>
          <a:r>
            <a:rPr lang="ru-RU" sz="1800" b="0" dirty="0" err="1">
              <a:solidFill>
                <a:schemeClr val="tx1"/>
              </a:solidFill>
              <a:latin typeface="Ubuntu" panose="020B0504030602030204" pitchFamily="34" charset="0"/>
            </a:rPr>
            <a:t>всіх</a:t>
          </a:r>
          <a:r>
            <a:rPr lang="ru-RU" sz="1800" b="0" dirty="0">
              <a:solidFill>
                <a:schemeClr val="tx1"/>
              </a:solidFill>
              <a:latin typeface="Ubuntu" panose="020B0504030602030204" pitchFamily="34" charset="0"/>
            </a:rPr>
            <a:t> </a:t>
          </a:r>
          <a:r>
            <a:rPr lang="ru-RU" sz="1800" b="0" dirty="0" err="1">
              <a:solidFill>
                <a:schemeClr val="tx1"/>
              </a:solidFill>
              <a:latin typeface="Ubuntu" panose="020B0504030602030204" pitchFamily="34" charset="0"/>
            </a:rPr>
            <a:t>операцій</a:t>
          </a:r>
          <a:r>
            <a:rPr lang="ru-RU" sz="1800" b="0" dirty="0">
              <a:solidFill>
                <a:schemeClr val="tx1"/>
              </a:solidFill>
              <a:latin typeface="Ubuntu" panose="020B0504030602030204" pitchFamily="34" charset="0"/>
            </a:rPr>
            <a:t>, </a:t>
          </a:r>
          <a:r>
            <a:rPr lang="ru-RU" sz="1800" b="0" dirty="0" err="1">
              <a:solidFill>
                <a:schemeClr val="tx1"/>
              </a:solidFill>
              <a:latin typeface="Ubuntu" panose="020B0504030602030204" pitchFamily="34" charset="0"/>
            </a:rPr>
            <a:t>що</a:t>
          </a:r>
          <a:r>
            <a:rPr lang="ru-RU" sz="1800" b="0" dirty="0">
              <a:solidFill>
                <a:schemeClr val="tx1"/>
              </a:solidFill>
              <a:latin typeface="Ubuntu" panose="020B0504030602030204" pitchFamily="34" charset="0"/>
            </a:rPr>
            <a:t> </a:t>
          </a:r>
          <a:r>
            <a:rPr lang="ru-RU" sz="1800" b="0" dirty="0" err="1">
              <a:solidFill>
                <a:schemeClr val="tx1"/>
              </a:solidFill>
              <a:latin typeface="Ubuntu" panose="020B0504030602030204" pitchFamily="34" charset="0"/>
            </a:rPr>
            <a:t>стосуються</a:t>
          </a:r>
          <a:r>
            <a:rPr lang="ru-RU" sz="1800" b="0" dirty="0">
              <a:solidFill>
                <a:schemeClr val="tx1"/>
              </a:solidFill>
              <a:latin typeface="Ubuntu" panose="020B0504030602030204" pitchFamily="34" charset="0"/>
            </a:rPr>
            <a:t> </a:t>
          </a:r>
          <a:r>
            <a:rPr lang="ru-RU" sz="1800" b="0" dirty="0" err="1">
              <a:solidFill>
                <a:schemeClr val="tx1"/>
              </a:solidFill>
              <a:latin typeface="Ubuntu" panose="020B0504030602030204" pitchFamily="34" charset="0"/>
            </a:rPr>
            <a:t>проєкту</a:t>
          </a:r>
          <a:r>
            <a:rPr lang="ru-RU" sz="1800" b="0" dirty="0">
              <a:solidFill>
                <a:schemeClr val="tx1"/>
              </a:solidFill>
              <a:latin typeface="Ubuntu" panose="020B0504030602030204" pitchFamily="34" charset="0"/>
            </a:rPr>
            <a:t>;</a:t>
          </a:r>
          <a:endParaRPr lang="uk-UA" sz="1800" b="0" dirty="0">
            <a:solidFill>
              <a:schemeClr val="tx1"/>
            </a:solidFill>
          </a:endParaRPr>
        </a:p>
      </dgm:t>
    </dgm:pt>
    <dgm:pt modelId="{0DC28780-1D20-4A2C-A36D-0A398C04CC87}" type="parTrans" cxnId="{AD1D8CE4-B432-4803-A4D6-6A63795C466B}">
      <dgm:prSet/>
      <dgm:spPr/>
      <dgm:t>
        <a:bodyPr/>
        <a:lstStyle/>
        <a:p>
          <a:endParaRPr lang="uk-UA"/>
        </a:p>
      </dgm:t>
    </dgm:pt>
    <dgm:pt modelId="{1EAB1AFB-04B8-4EB8-A1CB-BDBE6ADBF670}" type="sibTrans" cxnId="{AD1D8CE4-B432-4803-A4D6-6A63795C466B}">
      <dgm:prSet/>
      <dgm:spPr/>
      <dgm:t>
        <a:bodyPr/>
        <a:lstStyle/>
        <a:p>
          <a:endParaRPr lang="uk-UA"/>
        </a:p>
      </dgm:t>
    </dgm:pt>
    <dgm:pt modelId="{3D3C66C7-2654-4C7E-9145-E1F74AA2B7E1}">
      <dgm:prSet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just">
            <a:buNone/>
          </a:pPr>
          <a:r>
            <a:rPr lang="uk-UA" sz="1800" b="0" i="0" u="sng" dirty="0">
              <a:latin typeface="Ubuntu" panose="020B0504030602030204" pitchFamily="34" charset="0"/>
            </a:rPr>
            <a:t>Звіти про хід реалізації </a:t>
          </a:r>
          <a:r>
            <a:rPr lang="uk-UA" sz="1800" b="0" i="0" u="sng" dirty="0" err="1">
              <a:latin typeface="Ubuntu" panose="020B0504030602030204" pitchFamily="34" charset="0"/>
            </a:rPr>
            <a:t>проєкту</a:t>
          </a:r>
          <a:r>
            <a:rPr lang="uk-UA" sz="1800" b="0" i="0" u="sng" dirty="0">
              <a:latin typeface="Ubuntu" panose="020B0504030602030204" pitchFamily="34" charset="0"/>
            </a:rPr>
            <a:t>, платіжні вимоги </a:t>
          </a:r>
          <a:r>
            <a:rPr lang="uk-UA" sz="1800" b="0" i="1" dirty="0">
              <a:latin typeface="Ubuntu" panose="020B0504030602030204" pitchFamily="34" charset="0"/>
            </a:rPr>
            <a:t>(кожен </a:t>
          </a:r>
          <a:r>
            <a:rPr lang="uk-UA" sz="1800" i="1" dirty="0">
              <a:latin typeface="Ubuntu" panose="020B0504030602030204" pitchFamily="34" charset="0"/>
            </a:rPr>
            <a:t>Партнер подає основний (звітний) та фінансовий звіт про виконання своєї частини проекту)</a:t>
          </a:r>
        </a:p>
      </dgm:t>
    </dgm:pt>
    <dgm:pt modelId="{3A407A5D-C704-41F8-9179-0A8EEE4AC3CC}" type="parTrans" cxnId="{624D9D04-DDEF-43C5-A077-1700A9AE197E}">
      <dgm:prSet/>
      <dgm:spPr/>
      <dgm:t>
        <a:bodyPr/>
        <a:lstStyle/>
        <a:p>
          <a:endParaRPr lang="uk-UA"/>
        </a:p>
      </dgm:t>
    </dgm:pt>
    <dgm:pt modelId="{776F8655-52DD-4C99-8243-BD17AD55917C}" type="sibTrans" cxnId="{624D9D04-DDEF-43C5-A077-1700A9AE197E}">
      <dgm:prSet/>
      <dgm:spPr/>
      <dgm:t>
        <a:bodyPr/>
        <a:lstStyle/>
        <a:p>
          <a:endParaRPr lang="uk-UA"/>
        </a:p>
      </dgm:t>
    </dgm:pt>
    <dgm:pt modelId="{D46AE536-E0EA-43B8-BBA6-DB3BC4A5B27A}">
      <dgm:prSet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buNone/>
          </a:pPr>
          <a:r>
            <a:rPr lang="ru-RU" sz="1800" b="0" i="0" dirty="0">
              <a:solidFill>
                <a:schemeClr val="tx1"/>
              </a:solidFill>
              <a:latin typeface="Ubuntu" panose="020B0504030602030204" pitchFamily="34" charset="0"/>
            </a:rPr>
            <a:t>Заявки, </a:t>
          </a:r>
          <a:r>
            <a:rPr lang="ru-RU" sz="1800" b="0" i="0" dirty="0" err="1">
              <a:solidFill>
                <a:schemeClr val="tx1"/>
              </a:solidFill>
              <a:latin typeface="Ubuntu" panose="020B0504030602030204" pitchFamily="34" charset="0"/>
            </a:rPr>
            <a:t>грантові</a:t>
          </a:r>
          <a:r>
            <a:rPr lang="ru-RU" sz="1800" b="0" i="0" dirty="0">
              <a:solidFill>
                <a:schemeClr val="tx1"/>
              </a:solidFill>
              <a:latin typeface="Ubuntu" panose="020B0504030602030204" pitchFamily="34" charset="0"/>
            </a:rPr>
            <a:t>, </a:t>
          </a:r>
          <a:r>
            <a:rPr lang="ru-RU" sz="1800" b="0" i="0" dirty="0" err="1">
              <a:solidFill>
                <a:schemeClr val="tx1"/>
              </a:solidFill>
              <a:latin typeface="Ubuntu" panose="020B0504030602030204" pitchFamily="34" charset="0"/>
            </a:rPr>
            <a:t>партнерські</a:t>
          </a:r>
          <a:r>
            <a:rPr lang="ru-RU" sz="1800" b="0" i="0" dirty="0">
              <a:solidFill>
                <a:schemeClr val="tx1"/>
              </a:solidFill>
              <a:latin typeface="Ubuntu" panose="020B0504030602030204" pitchFamily="34" charset="0"/>
            </a:rPr>
            <a:t> угоди;</a:t>
          </a:r>
          <a:endParaRPr lang="uk-UA" sz="1800" b="0" i="0" dirty="0">
            <a:solidFill>
              <a:schemeClr val="tx1"/>
            </a:solidFill>
            <a:latin typeface="Ubuntu" panose="020B0504030602030204" pitchFamily="34" charset="0"/>
          </a:endParaRPr>
        </a:p>
      </dgm:t>
    </dgm:pt>
    <dgm:pt modelId="{0F18AF55-D882-497A-838F-7A7DED031926}" type="parTrans" cxnId="{98795552-EE93-4C56-96DD-0E90F58D0638}">
      <dgm:prSet/>
      <dgm:spPr/>
      <dgm:t>
        <a:bodyPr/>
        <a:lstStyle/>
        <a:p>
          <a:endParaRPr lang="uk-UA"/>
        </a:p>
      </dgm:t>
    </dgm:pt>
    <dgm:pt modelId="{B13479FB-AC37-423E-9EA9-E3D93CC84C42}" type="sibTrans" cxnId="{98795552-EE93-4C56-96DD-0E90F58D0638}">
      <dgm:prSet/>
      <dgm:spPr/>
      <dgm:t>
        <a:bodyPr/>
        <a:lstStyle/>
        <a:p>
          <a:endParaRPr lang="uk-UA"/>
        </a:p>
      </dgm:t>
    </dgm:pt>
    <dgm:pt modelId="{881A310B-4727-466F-9A9C-15614EFAC8DE}">
      <dgm:prSet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just">
            <a:buNone/>
          </a:pPr>
          <a:r>
            <a:rPr lang="uk-UA" sz="1800" b="0" u="sng" dirty="0">
              <a:solidFill>
                <a:schemeClr val="tx1"/>
              </a:solidFill>
              <a:latin typeface="Ubuntu" panose="020B0504030602030204" pitchFamily="34" charset="0"/>
            </a:rPr>
            <a:t>Укладені договори з додатками</a:t>
          </a:r>
          <a:r>
            <a:rPr lang="uk-UA" sz="1800" dirty="0">
              <a:solidFill>
                <a:schemeClr val="tx1"/>
              </a:solidFill>
              <a:latin typeface="Ubuntu" panose="020B0504030602030204" pitchFamily="34" charset="0"/>
            </a:rPr>
            <a:t>, в </a:t>
          </a:r>
          <a:r>
            <a:rPr lang="uk-UA" sz="1800" dirty="0" err="1">
              <a:solidFill>
                <a:schemeClr val="tx1"/>
              </a:solidFill>
              <a:latin typeface="Ubuntu" panose="020B0504030602030204" pitchFamily="34" charset="0"/>
            </a:rPr>
            <a:t>т.ч</a:t>
          </a:r>
          <a:r>
            <a:rPr lang="uk-UA" sz="1800" dirty="0">
              <a:solidFill>
                <a:schemeClr val="tx1"/>
              </a:solidFill>
              <a:latin typeface="Ubuntu" panose="020B0504030602030204" pitchFamily="34" charset="0"/>
            </a:rPr>
            <a:t>. </a:t>
          </a:r>
          <a:r>
            <a:rPr lang="uk-UA" sz="1800" dirty="0">
              <a:latin typeface="Ubuntu" panose="020B0504030602030204" pitchFamily="34" charset="0"/>
            </a:rPr>
            <a:t>документи щодо </a:t>
          </a:r>
          <a:r>
            <a:rPr lang="uk-UA" sz="1800" dirty="0" err="1">
              <a:latin typeface="Ubuntu" panose="020B0504030602030204" pitchFamily="34" charset="0"/>
            </a:rPr>
            <a:t>закупівель</a:t>
          </a:r>
          <a:r>
            <a:rPr lang="uk-UA" sz="1800" dirty="0">
              <a:latin typeface="Ubuntu" panose="020B0504030602030204" pitchFamily="34" charset="0"/>
            </a:rPr>
            <a:t>, такі як: внутрішні правила процедур </a:t>
          </a:r>
          <a:r>
            <a:rPr lang="uk-UA" sz="1800" dirty="0" err="1">
              <a:latin typeface="Ubuntu" panose="020B0504030602030204" pitchFamily="34" charset="0"/>
            </a:rPr>
            <a:t>закупівель</a:t>
          </a:r>
          <a:r>
            <a:rPr lang="uk-UA" sz="1800" dirty="0">
              <a:latin typeface="Ubuntu" panose="020B0504030602030204" pitchFamily="34" charset="0"/>
            </a:rPr>
            <a:t> зі змінами, протоколи відбору, публічні оголошення тощо</a:t>
          </a:r>
          <a:endParaRPr lang="uk-UA" sz="1800" dirty="0">
            <a:solidFill>
              <a:schemeClr val="tx1"/>
            </a:solidFill>
            <a:latin typeface="Ubuntu" panose="020B0504030602030204" pitchFamily="34" charset="0"/>
          </a:endParaRPr>
        </a:p>
      </dgm:t>
    </dgm:pt>
    <dgm:pt modelId="{ADA8C371-1FFF-402F-9340-5FE5E3847566}" type="parTrans" cxnId="{DB04525B-FA10-4F66-91A9-C7FBBDEBFF76}">
      <dgm:prSet/>
      <dgm:spPr/>
      <dgm:t>
        <a:bodyPr/>
        <a:lstStyle/>
        <a:p>
          <a:endParaRPr lang="uk-UA"/>
        </a:p>
      </dgm:t>
    </dgm:pt>
    <dgm:pt modelId="{FF4D8FDC-A939-4E65-9869-2C63BDD848E7}" type="sibTrans" cxnId="{DB04525B-FA10-4F66-91A9-C7FBBDEBFF76}">
      <dgm:prSet/>
      <dgm:spPr/>
      <dgm:t>
        <a:bodyPr/>
        <a:lstStyle/>
        <a:p>
          <a:endParaRPr lang="uk-UA"/>
        </a:p>
      </dgm:t>
    </dgm:pt>
    <dgm:pt modelId="{682D0567-69E9-4A8D-9886-7F092C2774ED}">
      <dgm:prSet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just">
            <a:buNone/>
          </a:pPr>
          <a:r>
            <a:rPr lang="uk-UA" sz="1800" u="sng" dirty="0">
              <a:solidFill>
                <a:schemeClr val="tx1"/>
              </a:solidFill>
              <a:latin typeface="Ubuntu" panose="020B0504030602030204" pitchFamily="34" charset="0"/>
            </a:rPr>
            <a:t>Бухгалтерські документи </a:t>
          </a:r>
          <a:r>
            <a:rPr lang="uk-UA" sz="1800" dirty="0">
              <a:solidFill>
                <a:schemeClr val="tx1"/>
              </a:solidFill>
              <a:latin typeface="Ubuntu" panose="020B0504030602030204" pitchFamily="34" charset="0"/>
            </a:rPr>
            <a:t>(банківські виписки), що підтверджують витрати за кожною статтею бюджету </a:t>
          </a:r>
          <a:r>
            <a:rPr lang="uk-UA" sz="1800" dirty="0" err="1">
              <a:solidFill>
                <a:schemeClr val="tx1"/>
              </a:solidFill>
              <a:latin typeface="Ubuntu" panose="020B0504030602030204" pitchFamily="34" charset="0"/>
            </a:rPr>
            <a:t>проєкту</a:t>
          </a:r>
          <a:endParaRPr lang="uk-UA" sz="1800" dirty="0">
            <a:solidFill>
              <a:schemeClr val="tx1"/>
            </a:solidFill>
            <a:latin typeface="Ubuntu" panose="020B0504030602030204" pitchFamily="34" charset="0"/>
          </a:endParaRPr>
        </a:p>
      </dgm:t>
    </dgm:pt>
    <dgm:pt modelId="{B62BA90E-4BF4-4D77-AB22-A53ED223106D}" type="parTrans" cxnId="{6F1D5596-ECCC-48BF-8737-E27C546D302E}">
      <dgm:prSet/>
      <dgm:spPr/>
      <dgm:t>
        <a:bodyPr/>
        <a:lstStyle/>
        <a:p>
          <a:endParaRPr lang="uk-UA"/>
        </a:p>
      </dgm:t>
    </dgm:pt>
    <dgm:pt modelId="{6679F803-82EE-4C5D-A3F1-6E47FFA2BAA1}" type="sibTrans" cxnId="{6F1D5596-ECCC-48BF-8737-E27C546D302E}">
      <dgm:prSet/>
      <dgm:spPr/>
      <dgm:t>
        <a:bodyPr/>
        <a:lstStyle/>
        <a:p>
          <a:endParaRPr lang="uk-UA"/>
        </a:p>
      </dgm:t>
    </dgm:pt>
    <dgm:pt modelId="{4C086416-A58B-4E76-9793-B0F17B1D9BA3}">
      <dgm:prSet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just">
            <a:buNone/>
          </a:pPr>
          <a:r>
            <a:rPr lang="uk-UA" sz="1800" dirty="0">
              <a:latin typeface="Ubuntu" panose="020B0504030602030204" pitchFamily="34" charset="0"/>
            </a:rPr>
            <a:t>Документи, що підтверджують платіжні зобов'язань, які виникли в результаті витрат: рахунки-фактури, договори, акти виконання робіт, надання послуг (в </a:t>
          </a:r>
          <a:r>
            <a:rPr lang="uk-UA" sz="1800" dirty="0" err="1">
              <a:latin typeface="Ubuntu" panose="020B0504030602030204" pitchFamily="34" charset="0"/>
            </a:rPr>
            <a:t>т.ч</a:t>
          </a:r>
          <a:r>
            <a:rPr lang="uk-UA" sz="1800" dirty="0">
              <a:latin typeface="Ubuntu" panose="020B0504030602030204" pitchFamily="34" charset="0"/>
            </a:rPr>
            <a:t>. залучених працівників), табелі обліку робочого часу тощо</a:t>
          </a:r>
        </a:p>
      </dgm:t>
    </dgm:pt>
    <dgm:pt modelId="{F0F1A7AE-4E86-4D10-B06C-02B0BA9547EA}" type="parTrans" cxnId="{297C9C36-1A91-4F8A-9CFC-B59E969E1A63}">
      <dgm:prSet/>
      <dgm:spPr/>
      <dgm:t>
        <a:bodyPr/>
        <a:lstStyle/>
        <a:p>
          <a:endParaRPr lang="uk-UA"/>
        </a:p>
      </dgm:t>
    </dgm:pt>
    <dgm:pt modelId="{574C1478-CCB9-42E4-B7DB-2AE83CAE8AFC}" type="sibTrans" cxnId="{297C9C36-1A91-4F8A-9CFC-B59E969E1A63}">
      <dgm:prSet/>
      <dgm:spPr/>
      <dgm:t>
        <a:bodyPr/>
        <a:lstStyle/>
        <a:p>
          <a:endParaRPr lang="uk-UA"/>
        </a:p>
      </dgm:t>
    </dgm:pt>
    <dgm:pt modelId="{5B38DE6D-7BEE-4E85-9A3C-F19B1FFBB30B}">
      <dgm:prSet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just">
            <a:buNone/>
          </a:pPr>
          <a:r>
            <a:rPr lang="uk-UA" sz="1800" dirty="0">
              <a:solidFill>
                <a:schemeClr val="tx1"/>
              </a:solidFill>
              <a:latin typeface="Ubuntu" panose="020B0504030602030204" pitchFamily="34" charset="0"/>
            </a:rPr>
            <a:t>Висновки проведених аудитів та контролю (за наявністю), інші необхідні документи на запит контролера </a:t>
          </a:r>
        </a:p>
      </dgm:t>
    </dgm:pt>
    <dgm:pt modelId="{EDA6753A-3A72-4C22-85E4-F051D318795C}" type="parTrans" cxnId="{558CCDCB-B1BA-48BF-AD6F-A9949A3B3004}">
      <dgm:prSet/>
      <dgm:spPr/>
      <dgm:t>
        <a:bodyPr/>
        <a:lstStyle/>
        <a:p>
          <a:endParaRPr lang="uk-UA"/>
        </a:p>
      </dgm:t>
    </dgm:pt>
    <dgm:pt modelId="{2158E123-95A5-44E9-B742-B00B2E4D1B75}" type="sibTrans" cxnId="{558CCDCB-B1BA-48BF-AD6F-A9949A3B3004}">
      <dgm:prSet/>
      <dgm:spPr/>
      <dgm:t>
        <a:bodyPr/>
        <a:lstStyle/>
        <a:p>
          <a:endParaRPr lang="uk-UA"/>
        </a:p>
      </dgm:t>
    </dgm:pt>
    <dgm:pt modelId="{9964D4C0-6A5C-4F3A-BF75-8AE8132764F1}" type="pres">
      <dgm:prSet presAssocID="{395F74C8-B07E-4DE3-87A2-E6A6903668AA}" presName="linear" presStyleCnt="0">
        <dgm:presLayoutVars>
          <dgm:animLvl val="lvl"/>
          <dgm:resizeHandles val="exact"/>
        </dgm:presLayoutVars>
      </dgm:prSet>
      <dgm:spPr/>
    </dgm:pt>
    <dgm:pt modelId="{1B88D6C9-1143-4853-B447-94962B4670C6}" type="pres">
      <dgm:prSet presAssocID="{BDB35ED6-D22F-4EC1-A003-5A8417335B75}" presName="parentText" presStyleLbl="node1" presStyleIdx="0" presStyleCnt="7" custScaleY="72906">
        <dgm:presLayoutVars>
          <dgm:chMax val="0"/>
          <dgm:bulletEnabled val="1"/>
        </dgm:presLayoutVars>
      </dgm:prSet>
      <dgm:spPr/>
    </dgm:pt>
    <dgm:pt modelId="{2C05F537-B411-4C52-B0AF-759EB96F358A}" type="pres">
      <dgm:prSet presAssocID="{1EAB1AFB-04B8-4EB8-A1CB-BDBE6ADBF670}" presName="spacer" presStyleCnt="0"/>
      <dgm:spPr/>
    </dgm:pt>
    <dgm:pt modelId="{B6783E76-36E8-4FDD-9FB5-E858465F1B0C}" type="pres">
      <dgm:prSet presAssocID="{D46AE536-E0EA-43B8-BBA6-DB3BC4A5B27A}" presName="parentText" presStyleLbl="node1" presStyleIdx="1" presStyleCnt="7" custScaleY="34068" custLinFactNeighborX="-261">
        <dgm:presLayoutVars>
          <dgm:chMax val="0"/>
          <dgm:bulletEnabled val="1"/>
        </dgm:presLayoutVars>
      </dgm:prSet>
      <dgm:spPr/>
    </dgm:pt>
    <dgm:pt modelId="{58D1888D-6705-4187-BE66-69AF421E3775}" type="pres">
      <dgm:prSet presAssocID="{B13479FB-AC37-423E-9EA9-E3D93CC84C42}" presName="spacer" presStyleCnt="0"/>
      <dgm:spPr/>
    </dgm:pt>
    <dgm:pt modelId="{0E0C410C-91D9-44BA-800A-742F1AFAD1C8}" type="pres">
      <dgm:prSet presAssocID="{3D3C66C7-2654-4C7E-9145-E1F74AA2B7E1}" presName="parentText" presStyleLbl="node1" presStyleIdx="2" presStyleCnt="7" custScaleY="61951">
        <dgm:presLayoutVars>
          <dgm:chMax val="0"/>
          <dgm:bulletEnabled val="1"/>
        </dgm:presLayoutVars>
      </dgm:prSet>
      <dgm:spPr/>
    </dgm:pt>
    <dgm:pt modelId="{2F7F24DA-10B7-496C-962B-D6796567CAEE}" type="pres">
      <dgm:prSet presAssocID="{776F8655-52DD-4C99-8243-BD17AD55917C}" presName="spacer" presStyleCnt="0"/>
      <dgm:spPr/>
    </dgm:pt>
    <dgm:pt modelId="{CC3A76FD-B35A-4B6B-9507-3912C0DEC80C}" type="pres">
      <dgm:prSet presAssocID="{881A310B-4727-466F-9A9C-15614EFAC8DE}" presName="parentText" presStyleLbl="node1" presStyleIdx="3" presStyleCnt="7" custScaleY="74940" custLinFactNeighborX="810" custLinFactNeighborY="12908">
        <dgm:presLayoutVars>
          <dgm:chMax val="0"/>
          <dgm:bulletEnabled val="1"/>
        </dgm:presLayoutVars>
      </dgm:prSet>
      <dgm:spPr/>
    </dgm:pt>
    <dgm:pt modelId="{0A00006A-2173-43FD-9BE1-C855B45C9E6D}" type="pres">
      <dgm:prSet presAssocID="{FF4D8FDC-A939-4E65-9869-2C63BDD848E7}" presName="spacer" presStyleCnt="0"/>
      <dgm:spPr/>
    </dgm:pt>
    <dgm:pt modelId="{659D1289-A093-45EA-B0C6-ACA8504CACE9}" type="pres">
      <dgm:prSet presAssocID="{682D0567-69E9-4A8D-9886-7F092C2774ED}" presName="parentText" presStyleLbl="node1" presStyleIdx="4" presStyleCnt="7" custScaleY="59772">
        <dgm:presLayoutVars>
          <dgm:chMax val="0"/>
          <dgm:bulletEnabled val="1"/>
        </dgm:presLayoutVars>
      </dgm:prSet>
      <dgm:spPr/>
    </dgm:pt>
    <dgm:pt modelId="{D3D456B2-3B0A-456B-A792-3836468F1618}" type="pres">
      <dgm:prSet presAssocID="{6679F803-82EE-4C5D-A3F1-6E47FFA2BAA1}" presName="spacer" presStyleCnt="0"/>
      <dgm:spPr/>
    </dgm:pt>
    <dgm:pt modelId="{256F13A1-1D03-429E-9E4A-38DA9E43EB79}" type="pres">
      <dgm:prSet presAssocID="{4C086416-A58B-4E76-9793-B0F17B1D9BA3}" presName="parentText" presStyleLbl="node1" presStyleIdx="5" presStyleCnt="7" custScaleY="94536">
        <dgm:presLayoutVars>
          <dgm:chMax val="0"/>
          <dgm:bulletEnabled val="1"/>
        </dgm:presLayoutVars>
      </dgm:prSet>
      <dgm:spPr/>
    </dgm:pt>
    <dgm:pt modelId="{34828C83-3FCE-4A8D-BCAA-8FA3AD03FEC8}" type="pres">
      <dgm:prSet presAssocID="{574C1478-CCB9-42E4-B7DB-2AE83CAE8AFC}" presName="spacer" presStyleCnt="0"/>
      <dgm:spPr/>
    </dgm:pt>
    <dgm:pt modelId="{BA86DEA8-EE89-48E6-87A5-476883373BBC}" type="pres">
      <dgm:prSet presAssocID="{5B38DE6D-7BEE-4E85-9A3C-F19B1FFBB30B}" presName="parentText" presStyleLbl="node1" presStyleIdx="6" presStyleCnt="7" custScaleY="60658" custLinFactNeighborX="548" custLinFactNeighborY="45963">
        <dgm:presLayoutVars>
          <dgm:chMax val="0"/>
          <dgm:bulletEnabled val="1"/>
        </dgm:presLayoutVars>
      </dgm:prSet>
      <dgm:spPr/>
    </dgm:pt>
  </dgm:ptLst>
  <dgm:cxnLst>
    <dgm:cxn modelId="{624D9D04-DDEF-43C5-A077-1700A9AE197E}" srcId="{395F74C8-B07E-4DE3-87A2-E6A6903668AA}" destId="{3D3C66C7-2654-4C7E-9145-E1F74AA2B7E1}" srcOrd="2" destOrd="0" parTransId="{3A407A5D-C704-41F8-9179-0A8EEE4AC3CC}" sibTransId="{776F8655-52DD-4C99-8243-BD17AD55917C}"/>
    <dgm:cxn modelId="{B7DA0D21-7BCC-4672-8B8A-8D34A22E84E5}" type="presOf" srcId="{395F74C8-B07E-4DE3-87A2-E6A6903668AA}" destId="{9964D4C0-6A5C-4F3A-BF75-8AE8132764F1}" srcOrd="0" destOrd="0" presId="urn:microsoft.com/office/officeart/2005/8/layout/vList2"/>
    <dgm:cxn modelId="{297C9C36-1A91-4F8A-9CFC-B59E969E1A63}" srcId="{395F74C8-B07E-4DE3-87A2-E6A6903668AA}" destId="{4C086416-A58B-4E76-9793-B0F17B1D9BA3}" srcOrd="5" destOrd="0" parTransId="{F0F1A7AE-4E86-4D10-B06C-02B0BA9547EA}" sibTransId="{574C1478-CCB9-42E4-B7DB-2AE83CAE8AFC}"/>
    <dgm:cxn modelId="{C9878B38-A529-43FF-BE12-E4493FF8C55D}" type="presOf" srcId="{D46AE536-E0EA-43B8-BBA6-DB3BC4A5B27A}" destId="{B6783E76-36E8-4FDD-9FB5-E858465F1B0C}" srcOrd="0" destOrd="0" presId="urn:microsoft.com/office/officeart/2005/8/layout/vList2"/>
    <dgm:cxn modelId="{A5EEBF3A-44AB-4B62-8215-5598D62D5DB4}" type="presOf" srcId="{682D0567-69E9-4A8D-9886-7F092C2774ED}" destId="{659D1289-A093-45EA-B0C6-ACA8504CACE9}" srcOrd="0" destOrd="0" presId="urn:microsoft.com/office/officeart/2005/8/layout/vList2"/>
    <dgm:cxn modelId="{DB04525B-FA10-4F66-91A9-C7FBBDEBFF76}" srcId="{395F74C8-B07E-4DE3-87A2-E6A6903668AA}" destId="{881A310B-4727-466F-9A9C-15614EFAC8DE}" srcOrd="3" destOrd="0" parTransId="{ADA8C371-1FFF-402F-9340-5FE5E3847566}" sibTransId="{FF4D8FDC-A939-4E65-9869-2C63BDD848E7}"/>
    <dgm:cxn modelId="{98795552-EE93-4C56-96DD-0E90F58D0638}" srcId="{395F74C8-B07E-4DE3-87A2-E6A6903668AA}" destId="{D46AE536-E0EA-43B8-BBA6-DB3BC4A5B27A}" srcOrd="1" destOrd="0" parTransId="{0F18AF55-D882-497A-838F-7A7DED031926}" sibTransId="{B13479FB-AC37-423E-9EA9-E3D93CC84C42}"/>
    <dgm:cxn modelId="{2E55D87D-0AC0-421C-B077-576A4DC94302}" type="presOf" srcId="{4C086416-A58B-4E76-9793-B0F17B1D9BA3}" destId="{256F13A1-1D03-429E-9E4A-38DA9E43EB79}" srcOrd="0" destOrd="0" presId="urn:microsoft.com/office/officeart/2005/8/layout/vList2"/>
    <dgm:cxn modelId="{6F1D5596-ECCC-48BF-8737-E27C546D302E}" srcId="{395F74C8-B07E-4DE3-87A2-E6A6903668AA}" destId="{682D0567-69E9-4A8D-9886-7F092C2774ED}" srcOrd="4" destOrd="0" parTransId="{B62BA90E-4BF4-4D77-AB22-A53ED223106D}" sibTransId="{6679F803-82EE-4C5D-A3F1-6E47FFA2BAA1}"/>
    <dgm:cxn modelId="{1B7F769F-FA97-482E-BB3F-3D30DD503223}" type="presOf" srcId="{5B38DE6D-7BEE-4E85-9A3C-F19B1FFBB30B}" destId="{BA86DEA8-EE89-48E6-87A5-476883373BBC}" srcOrd="0" destOrd="0" presId="urn:microsoft.com/office/officeart/2005/8/layout/vList2"/>
    <dgm:cxn modelId="{D98476B1-52F4-43F7-BEB6-CF97E08A61CD}" type="presOf" srcId="{881A310B-4727-466F-9A9C-15614EFAC8DE}" destId="{CC3A76FD-B35A-4B6B-9507-3912C0DEC80C}" srcOrd="0" destOrd="0" presId="urn:microsoft.com/office/officeart/2005/8/layout/vList2"/>
    <dgm:cxn modelId="{558CCDCB-B1BA-48BF-AD6F-A9949A3B3004}" srcId="{395F74C8-B07E-4DE3-87A2-E6A6903668AA}" destId="{5B38DE6D-7BEE-4E85-9A3C-F19B1FFBB30B}" srcOrd="6" destOrd="0" parTransId="{EDA6753A-3A72-4C22-85E4-F051D318795C}" sibTransId="{2158E123-95A5-44E9-B742-B00B2E4D1B75}"/>
    <dgm:cxn modelId="{3BF114E3-0576-4056-ACBD-08B90BBEB1EB}" type="presOf" srcId="{3D3C66C7-2654-4C7E-9145-E1F74AA2B7E1}" destId="{0E0C410C-91D9-44BA-800A-742F1AFAD1C8}" srcOrd="0" destOrd="0" presId="urn:microsoft.com/office/officeart/2005/8/layout/vList2"/>
    <dgm:cxn modelId="{AD1D8CE4-B432-4803-A4D6-6A63795C466B}" srcId="{395F74C8-B07E-4DE3-87A2-E6A6903668AA}" destId="{BDB35ED6-D22F-4EC1-A003-5A8417335B75}" srcOrd="0" destOrd="0" parTransId="{0DC28780-1D20-4A2C-A36D-0A398C04CC87}" sibTransId="{1EAB1AFB-04B8-4EB8-A1CB-BDBE6ADBF670}"/>
    <dgm:cxn modelId="{E5B44FF3-60C7-4488-9E3E-CDE586F4729D}" type="presOf" srcId="{BDB35ED6-D22F-4EC1-A003-5A8417335B75}" destId="{1B88D6C9-1143-4853-B447-94962B4670C6}" srcOrd="0" destOrd="0" presId="urn:microsoft.com/office/officeart/2005/8/layout/vList2"/>
    <dgm:cxn modelId="{22765A38-8CCA-4736-97A5-51867CE544D2}" type="presParOf" srcId="{9964D4C0-6A5C-4F3A-BF75-8AE8132764F1}" destId="{1B88D6C9-1143-4853-B447-94962B4670C6}" srcOrd="0" destOrd="0" presId="urn:microsoft.com/office/officeart/2005/8/layout/vList2"/>
    <dgm:cxn modelId="{A0B34879-9637-4B27-8AFC-DD61CBE2DD93}" type="presParOf" srcId="{9964D4C0-6A5C-4F3A-BF75-8AE8132764F1}" destId="{2C05F537-B411-4C52-B0AF-759EB96F358A}" srcOrd="1" destOrd="0" presId="urn:microsoft.com/office/officeart/2005/8/layout/vList2"/>
    <dgm:cxn modelId="{26933D8B-B20C-4AC5-9F42-C20000EB6601}" type="presParOf" srcId="{9964D4C0-6A5C-4F3A-BF75-8AE8132764F1}" destId="{B6783E76-36E8-4FDD-9FB5-E858465F1B0C}" srcOrd="2" destOrd="0" presId="urn:microsoft.com/office/officeart/2005/8/layout/vList2"/>
    <dgm:cxn modelId="{F15E7259-9368-487A-B78D-7E9ABF3F9376}" type="presParOf" srcId="{9964D4C0-6A5C-4F3A-BF75-8AE8132764F1}" destId="{58D1888D-6705-4187-BE66-69AF421E3775}" srcOrd="3" destOrd="0" presId="urn:microsoft.com/office/officeart/2005/8/layout/vList2"/>
    <dgm:cxn modelId="{C27A0473-BF87-4EEF-8198-34200BC818C5}" type="presParOf" srcId="{9964D4C0-6A5C-4F3A-BF75-8AE8132764F1}" destId="{0E0C410C-91D9-44BA-800A-742F1AFAD1C8}" srcOrd="4" destOrd="0" presId="urn:microsoft.com/office/officeart/2005/8/layout/vList2"/>
    <dgm:cxn modelId="{BEE5B020-05C2-4178-840D-DCF5961C93D3}" type="presParOf" srcId="{9964D4C0-6A5C-4F3A-BF75-8AE8132764F1}" destId="{2F7F24DA-10B7-496C-962B-D6796567CAEE}" srcOrd="5" destOrd="0" presId="urn:microsoft.com/office/officeart/2005/8/layout/vList2"/>
    <dgm:cxn modelId="{E04402FD-4044-46B4-95FA-423EFB1388DC}" type="presParOf" srcId="{9964D4C0-6A5C-4F3A-BF75-8AE8132764F1}" destId="{CC3A76FD-B35A-4B6B-9507-3912C0DEC80C}" srcOrd="6" destOrd="0" presId="urn:microsoft.com/office/officeart/2005/8/layout/vList2"/>
    <dgm:cxn modelId="{73EE493C-D1D4-41FB-8E9B-F9B64D568E8F}" type="presParOf" srcId="{9964D4C0-6A5C-4F3A-BF75-8AE8132764F1}" destId="{0A00006A-2173-43FD-9BE1-C855B45C9E6D}" srcOrd="7" destOrd="0" presId="urn:microsoft.com/office/officeart/2005/8/layout/vList2"/>
    <dgm:cxn modelId="{09E32C63-8B20-4CE4-ADE4-6C6A097A3C80}" type="presParOf" srcId="{9964D4C0-6A5C-4F3A-BF75-8AE8132764F1}" destId="{659D1289-A093-45EA-B0C6-ACA8504CACE9}" srcOrd="8" destOrd="0" presId="urn:microsoft.com/office/officeart/2005/8/layout/vList2"/>
    <dgm:cxn modelId="{B4AB1207-25FB-4A09-97A4-B697C1BB4915}" type="presParOf" srcId="{9964D4C0-6A5C-4F3A-BF75-8AE8132764F1}" destId="{D3D456B2-3B0A-456B-A792-3836468F1618}" srcOrd="9" destOrd="0" presId="urn:microsoft.com/office/officeart/2005/8/layout/vList2"/>
    <dgm:cxn modelId="{55D93977-6172-473A-840E-BD98747B2B59}" type="presParOf" srcId="{9964D4C0-6A5C-4F3A-BF75-8AE8132764F1}" destId="{256F13A1-1D03-429E-9E4A-38DA9E43EB79}" srcOrd="10" destOrd="0" presId="urn:microsoft.com/office/officeart/2005/8/layout/vList2"/>
    <dgm:cxn modelId="{1666E84C-87C5-4B54-BD75-12A49A0DB39C}" type="presParOf" srcId="{9964D4C0-6A5C-4F3A-BF75-8AE8132764F1}" destId="{34828C83-3FCE-4A8D-BCAA-8FA3AD03FEC8}" srcOrd="11" destOrd="0" presId="urn:microsoft.com/office/officeart/2005/8/layout/vList2"/>
    <dgm:cxn modelId="{335AE590-59E0-4DAF-9F12-E42F09C5783E}" type="presParOf" srcId="{9964D4C0-6A5C-4F3A-BF75-8AE8132764F1}" destId="{BA86DEA8-EE89-48E6-87A5-476883373BBC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3EE17F-58BD-4254-B075-7CDFEBD76193}">
      <dsp:nvSpPr>
        <dsp:cNvPr id="0" name=""/>
        <dsp:cNvSpPr/>
      </dsp:nvSpPr>
      <dsp:spPr>
        <a:xfrm rot="5400000">
          <a:off x="5870562" y="-3206481"/>
          <a:ext cx="1396304" cy="810053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uk-UA" sz="2000" b="1" i="1" kern="1200" dirty="0">
              <a:solidFill>
                <a:sysClr val="windowText" lastClr="000000"/>
              </a:solidFill>
              <a:latin typeface="Ubuntu" panose="020B0504030602030204" pitchFamily="34" charset="0"/>
            </a:rPr>
            <a:t>Видає наказ </a:t>
          </a:r>
          <a:r>
            <a:rPr lang="uk-UA" sz="2000" b="0" i="0" kern="1200" dirty="0">
              <a:solidFill>
                <a:sysClr val="windowText" lastClr="000000"/>
              </a:solidFill>
              <a:latin typeface="Ubuntu" panose="020B0504030602030204" pitchFamily="34" charset="0"/>
            </a:rPr>
            <a:t>на проведення управлінської перевірки</a:t>
          </a:r>
          <a:endParaRPr lang="uk-UA" sz="2000" b="0" kern="1200" dirty="0">
            <a:latin typeface="Ubuntu" panose="020B0504030602030204" pitchFamily="34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uk-UA" sz="2000" b="0" kern="1200" dirty="0">
            <a:latin typeface="Ubuntu" panose="020B0504030602030204" pitchFamily="34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b="1" i="1" kern="1200" dirty="0">
              <a:latin typeface="Ubuntu" panose="020B0504030602030204" pitchFamily="34" charset="0"/>
            </a:rPr>
            <a:t>Лист-</a:t>
          </a:r>
          <a:r>
            <a:rPr lang="ru-RU" sz="2000" b="1" i="1" kern="1200" dirty="0" err="1">
              <a:latin typeface="Ubuntu" panose="020B0504030602030204" pitchFamily="34" charset="0"/>
            </a:rPr>
            <a:t>повідомлення</a:t>
          </a:r>
          <a:r>
            <a:rPr lang="ru-RU" sz="2000" b="0" i="0" kern="1200" dirty="0">
              <a:latin typeface="Ubuntu" panose="020B0504030602030204" pitchFamily="34" charset="0"/>
            </a:rPr>
            <a:t> Партнеру про початок </a:t>
          </a:r>
          <a:r>
            <a:rPr lang="ru-RU" sz="2000" b="0" i="0" kern="1200" dirty="0" err="1">
              <a:latin typeface="Ubuntu" panose="020B0504030602030204" pitchFamily="34" charset="0"/>
            </a:rPr>
            <a:t>проведення</a:t>
          </a:r>
          <a:r>
            <a:rPr lang="ru-RU" sz="2000" b="0" i="0" kern="1200" dirty="0">
              <a:latin typeface="Ubuntu" panose="020B0504030602030204" pitchFamily="34" charset="0"/>
            </a:rPr>
            <a:t> </a:t>
          </a:r>
          <a:r>
            <a:rPr lang="ru-RU" sz="2000" b="0" i="0" kern="1200" dirty="0" err="1">
              <a:latin typeface="Ubuntu" panose="020B0504030602030204" pitchFamily="34" charset="0"/>
            </a:rPr>
            <a:t>такої</a:t>
          </a:r>
          <a:r>
            <a:rPr lang="ru-RU" sz="2000" b="0" i="0" kern="1200" dirty="0">
              <a:latin typeface="Ubuntu" panose="020B0504030602030204" pitchFamily="34" charset="0"/>
            </a:rPr>
            <a:t> </a:t>
          </a:r>
          <a:r>
            <a:rPr lang="ru-RU" sz="2000" b="0" i="0" kern="1200" dirty="0" err="1">
              <a:latin typeface="Ubuntu" panose="020B0504030602030204" pitchFamily="34" charset="0"/>
            </a:rPr>
            <a:t>перевірки</a:t>
          </a:r>
          <a:r>
            <a:rPr lang="ru-RU" sz="2000" b="0" i="0" kern="1200" dirty="0">
              <a:latin typeface="Ubuntu" panose="020B0504030602030204" pitchFamily="34" charset="0"/>
            </a:rPr>
            <a:t> </a:t>
          </a:r>
          <a:r>
            <a:rPr lang="ru-RU" sz="2000" b="1" i="1" kern="1200" dirty="0">
              <a:latin typeface="Ubuntu" panose="020B0504030602030204" pitchFamily="34" charset="0"/>
            </a:rPr>
            <a:t>не </a:t>
          </a:r>
          <a:r>
            <a:rPr lang="ru-RU" sz="2000" b="1" i="1" kern="1200" dirty="0" err="1">
              <a:latin typeface="Ubuntu" panose="020B0504030602030204" pitchFamily="34" charset="0"/>
            </a:rPr>
            <a:t>пізніше</a:t>
          </a:r>
          <a:r>
            <a:rPr lang="ru-RU" sz="2000" b="1" i="1" kern="1200" dirty="0">
              <a:latin typeface="Ubuntu" panose="020B0504030602030204" pitchFamily="34" charset="0"/>
            </a:rPr>
            <a:t>, </a:t>
          </a:r>
          <a:r>
            <a:rPr lang="ru-RU" sz="2000" b="1" i="1" kern="1200" dirty="0" err="1">
              <a:latin typeface="Ubuntu" panose="020B0504030602030204" pitchFamily="34" charset="0"/>
            </a:rPr>
            <a:t>ніж</a:t>
          </a:r>
          <a:r>
            <a:rPr lang="ru-RU" sz="2000" b="1" i="1" kern="1200" dirty="0">
              <a:latin typeface="Ubuntu" panose="020B0504030602030204" pitchFamily="34" charset="0"/>
            </a:rPr>
            <a:t> за 10 </a:t>
          </a:r>
          <a:r>
            <a:rPr lang="ru-RU" sz="2000" b="1" i="1" kern="1200" dirty="0" err="1">
              <a:latin typeface="Ubuntu" panose="020B0504030602030204" pitchFamily="34" charset="0"/>
            </a:rPr>
            <a:t>робочих</a:t>
          </a:r>
          <a:r>
            <a:rPr lang="ru-RU" sz="2000" b="1" i="1" kern="1200" dirty="0">
              <a:latin typeface="Ubuntu" panose="020B0504030602030204" pitchFamily="34" charset="0"/>
            </a:rPr>
            <a:t> </a:t>
          </a:r>
          <a:r>
            <a:rPr lang="ru-RU" sz="2000" b="1" i="1" kern="1200" dirty="0" err="1">
              <a:latin typeface="Ubuntu" panose="020B0504030602030204" pitchFamily="34" charset="0"/>
            </a:rPr>
            <a:t>днів</a:t>
          </a:r>
          <a:r>
            <a:rPr lang="ru-RU" sz="2000" b="1" i="1" kern="1200" dirty="0">
              <a:latin typeface="Ubuntu" panose="020B0504030602030204" pitchFamily="34" charset="0"/>
            </a:rPr>
            <a:t> до </a:t>
          </a:r>
          <a:r>
            <a:rPr lang="ru-RU" sz="2000" b="1" i="1" kern="1200" dirty="0" err="1">
              <a:latin typeface="Ubuntu" panose="020B0504030602030204" pitchFamily="34" charset="0"/>
            </a:rPr>
            <a:t>її</a:t>
          </a:r>
          <a:r>
            <a:rPr lang="ru-RU" sz="2000" b="1" i="1" kern="1200" dirty="0">
              <a:latin typeface="Ubuntu" panose="020B0504030602030204" pitchFamily="34" charset="0"/>
            </a:rPr>
            <a:t> початку</a:t>
          </a:r>
          <a:endParaRPr lang="uk-UA" sz="2000" b="1" i="1" kern="1200" dirty="0">
            <a:latin typeface="Ubuntu" panose="020B0504030602030204" pitchFamily="34" charset="0"/>
          </a:endParaRPr>
        </a:p>
      </dsp:txBody>
      <dsp:txXfrm rot="-5400000">
        <a:off x="2518448" y="213795"/>
        <a:ext cx="8032371" cy="1259980"/>
      </dsp:txXfrm>
    </dsp:sp>
    <dsp:sp modelId="{573DC21E-FDCF-47BE-AC63-6BDDC00D6378}">
      <dsp:nvSpPr>
        <dsp:cNvPr id="0" name=""/>
        <dsp:cNvSpPr/>
      </dsp:nvSpPr>
      <dsp:spPr>
        <a:xfrm>
          <a:off x="114" y="964"/>
          <a:ext cx="2518333" cy="1685641"/>
        </a:xfrm>
        <a:prstGeom prst="roundRect">
          <a:avLst/>
        </a:prstGeom>
        <a:gradFill rotWithShape="1">
          <a:gsLst>
            <a:gs pos="0">
              <a:schemeClr val="accent4">
                <a:lumMod val="110000"/>
                <a:satMod val="105000"/>
                <a:tint val="67000"/>
              </a:schemeClr>
            </a:gs>
            <a:gs pos="50000">
              <a:schemeClr val="accent4">
                <a:lumMod val="105000"/>
                <a:satMod val="103000"/>
                <a:tint val="73000"/>
              </a:schemeClr>
            </a:gs>
            <a:gs pos="100000">
              <a:schemeClr val="accent4">
                <a:lumMod val="105000"/>
                <a:satMod val="109000"/>
                <a:tint val="81000"/>
              </a:schemeClr>
            </a:gs>
          </a:gsLst>
          <a:lin ang="5400000" scaled="0"/>
        </a:gradFill>
        <a:ln w="1270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400" b="1" i="1" kern="1200" dirty="0">
              <a:solidFill>
                <a:sysClr val="windowText" lastClr="000000"/>
              </a:solidFill>
              <a:latin typeface="Ubuntu" panose="020B0504030602030204" pitchFamily="34" charset="0"/>
            </a:rPr>
            <a:t>Національний контролер</a:t>
          </a:r>
          <a:endParaRPr lang="uk-UA" sz="2400" i="1" kern="1200" dirty="0">
            <a:latin typeface="Ubuntu" panose="020B0504030602030204" pitchFamily="34" charset="0"/>
          </a:endParaRPr>
        </a:p>
      </dsp:txBody>
      <dsp:txXfrm>
        <a:off x="82400" y="83250"/>
        <a:ext cx="2353761" cy="1521069"/>
      </dsp:txXfrm>
    </dsp:sp>
    <dsp:sp modelId="{B9784A59-0848-48AA-BC14-AAF3AE7112D0}">
      <dsp:nvSpPr>
        <dsp:cNvPr id="0" name=""/>
        <dsp:cNvSpPr/>
      </dsp:nvSpPr>
      <dsp:spPr>
        <a:xfrm rot="5400000">
          <a:off x="5777157" y="-1466280"/>
          <a:ext cx="1602034" cy="810099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uk-UA" sz="2000" b="0" i="0" kern="1200" dirty="0">
              <a:latin typeface="Ubuntu" panose="020B0504030602030204" pitchFamily="34" charset="0"/>
            </a:rPr>
            <a:t>Партнер повинен </a:t>
          </a:r>
          <a:r>
            <a:rPr lang="uk-UA" sz="2000" b="1" i="1" kern="1200" dirty="0">
              <a:latin typeface="Ubuntu" panose="020B0504030602030204" pitchFamily="34" charset="0"/>
            </a:rPr>
            <a:t>завантажити документи в електронну систему протягом 10 робочих днів </a:t>
          </a:r>
          <a:r>
            <a:rPr lang="uk-UA" sz="2000" b="0" i="0" kern="1200" dirty="0">
              <a:latin typeface="Ubuntu" panose="020B0504030602030204" pitchFamily="34" charset="0"/>
            </a:rPr>
            <a:t>з дня надсилання листа-повідомлення</a:t>
          </a:r>
          <a:endParaRPr lang="uk-UA" sz="2000" b="0" kern="1200" dirty="0">
            <a:latin typeface="Ubuntu" panose="020B0504030602030204" pitchFamily="34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b="0" i="0" kern="1200" dirty="0" err="1">
              <a:latin typeface="Ubuntu" panose="020B0504030602030204" pitchFamily="34" charset="0"/>
            </a:rPr>
            <a:t>Повний</a:t>
          </a:r>
          <a:r>
            <a:rPr lang="ru-RU" sz="2000" b="0" i="0" kern="1200" dirty="0">
              <a:latin typeface="Ubuntu" panose="020B0504030602030204" pitchFamily="34" charset="0"/>
            </a:rPr>
            <a:t> </a:t>
          </a:r>
          <a:r>
            <a:rPr lang="ru-RU" sz="2000" b="0" i="0" kern="1200" dirty="0" err="1">
              <a:latin typeface="Ubuntu" panose="020B0504030602030204" pitchFamily="34" charset="0"/>
            </a:rPr>
            <a:t>перелік</a:t>
          </a:r>
          <a:r>
            <a:rPr lang="ru-RU" sz="2000" b="0" i="0" kern="1200" dirty="0">
              <a:latin typeface="Ubuntu" panose="020B0504030602030204" pitchFamily="34" charset="0"/>
            </a:rPr>
            <a:t> </a:t>
          </a:r>
          <a:r>
            <a:rPr lang="ru-RU" sz="2000" b="0" i="0" kern="1200" dirty="0" err="1">
              <a:latin typeface="Ubuntu" panose="020B0504030602030204" pitchFamily="34" charset="0"/>
            </a:rPr>
            <a:t>документів</a:t>
          </a:r>
          <a:r>
            <a:rPr lang="ru-RU" sz="2000" b="0" i="0" kern="1200" dirty="0">
              <a:latin typeface="Ubuntu" panose="020B0504030602030204" pitchFamily="34" charset="0"/>
            </a:rPr>
            <a:t> </a:t>
          </a:r>
          <a:r>
            <a:rPr lang="ru-RU" sz="2000" b="0" i="0" kern="1200" dirty="0" err="1">
              <a:latin typeface="Ubuntu" panose="020B0504030602030204" pitchFamily="34" charset="0"/>
            </a:rPr>
            <a:t>надсилається</a:t>
          </a:r>
          <a:r>
            <a:rPr lang="ru-RU" sz="2000" b="0" i="0" kern="1200" dirty="0">
              <a:latin typeface="Ubuntu" panose="020B0504030602030204" pitchFamily="34" charset="0"/>
            </a:rPr>
            <a:t> </a:t>
          </a:r>
          <a:r>
            <a:rPr lang="ru-RU" sz="2000" b="0" i="0" kern="1200" dirty="0" err="1">
              <a:latin typeface="Ubuntu" panose="020B0504030602030204" pitchFamily="34" charset="0"/>
            </a:rPr>
            <a:t>Національним</a:t>
          </a:r>
          <a:r>
            <a:rPr lang="ru-RU" sz="2000" b="0" i="0" kern="1200" dirty="0">
              <a:latin typeface="Ubuntu" panose="020B0504030602030204" pitchFamily="34" charset="0"/>
            </a:rPr>
            <a:t> контролером разом з </a:t>
          </a:r>
          <a:r>
            <a:rPr lang="ru-RU" sz="2000" b="0" i="0" kern="1200" dirty="0" err="1">
              <a:latin typeface="Ubuntu" panose="020B0504030602030204" pitchFamily="34" charset="0"/>
            </a:rPr>
            <a:t>офіційним</a:t>
          </a:r>
          <a:r>
            <a:rPr lang="ru-RU" sz="2000" b="0" i="0" kern="1200" dirty="0">
              <a:latin typeface="Ubuntu" panose="020B0504030602030204" pitchFamily="34" charset="0"/>
            </a:rPr>
            <a:t> </a:t>
          </a:r>
          <a:r>
            <a:rPr lang="ru-RU" sz="2000" b="1" i="1" kern="1200" dirty="0">
              <a:latin typeface="Ubuntu" panose="020B0504030602030204" pitchFamily="34" charset="0"/>
            </a:rPr>
            <a:t>листом-</a:t>
          </a:r>
          <a:r>
            <a:rPr lang="ru-RU" sz="2000" b="1" i="1" kern="1200" dirty="0" err="1">
              <a:latin typeface="Ubuntu" panose="020B0504030602030204" pitchFamily="34" charset="0"/>
            </a:rPr>
            <a:t>повідомленням</a:t>
          </a:r>
          <a:endParaRPr lang="uk-UA" sz="2000" b="1" i="1" kern="1200" dirty="0">
            <a:latin typeface="Ubuntu" panose="020B0504030602030204" pitchFamily="34" charset="0"/>
          </a:endParaRPr>
        </a:p>
      </dsp:txBody>
      <dsp:txXfrm rot="-5400000">
        <a:off x="2527678" y="1861404"/>
        <a:ext cx="8022789" cy="1445624"/>
      </dsp:txXfrm>
    </dsp:sp>
    <dsp:sp modelId="{4D865777-6FA4-4023-8ABB-8A7B8FDAB1D1}">
      <dsp:nvSpPr>
        <dsp:cNvPr id="0" name=""/>
        <dsp:cNvSpPr/>
      </dsp:nvSpPr>
      <dsp:spPr>
        <a:xfrm>
          <a:off x="8175" y="1742839"/>
          <a:ext cx="2527448" cy="1685641"/>
        </a:xfrm>
        <a:prstGeom prst="roundRect">
          <a:avLst/>
        </a:prstGeom>
        <a:gradFill rotWithShape="1">
          <a:gsLst>
            <a:gs pos="0">
              <a:schemeClr val="accent4">
                <a:lumMod val="110000"/>
                <a:satMod val="105000"/>
                <a:tint val="67000"/>
              </a:schemeClr>
            </a:gs>
            <a:gs pos="50000">
              <a:schemeClr val="accent4">
                <a:lumMod val="105000"/>
                <a:satMod val="103000"/>
                <a:tint val="73000"/>
              </a:schemeClr>
            </a:gs>
            <a:gs pos="100000">
              <a:schemeClr val="accent4">
                <a:lumMod val="105000"/>
                <a:satMod val="109000"/>
                <a:tint val="81000"/>
              </a:schemeClr>
            </a:gs>
          </a:gsLst>
          <a:lin ang="5400000" scaled="0"/>
        </a:gradFill>
        <a:ln w="1270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400" b="1" i="1" kern="1200" dirty="0">
              <a:latin typeface="Ubuntu" panose="020B0504030602030204" pitchFamily="34" charset="0"/>
            </a:rPr>
            <a:t>Партнер</a:t>
          </a:r>
          <a:endParaRPr lang="uk-UA" sz="2400" i="1" kern="1200" dirty="0">
            <a:latin typeface="Ubuntu" panose="020B0504030602030204" pitchFamily="34" charset="0"/>
          </a:endParaRPr>
        </a:p>
      </dsp:txBody>
      <dsp:txXfrm>
        <a:off x="90461" y="1825125"/>
        <a:ext cx="2362876" cy="1521069"/>
      </dsp:txXfrm>
    </dsp:sp>
    <dsp:sp modelId="{DE6F2663-9E67-422B-A4D7-4FCF81DB083B}">
      <dsp:nvSpPr>
        <dsp:cNvPr id="0" name=""/>
        <dsp:cNvSpPr/>
      </dsp:nvSpPr>
      <dsp:spPr>
        <a:xfrm rot="5400000">
          <a:off x="5684263" y="373878"/>
          <a:ext cx="1777475" cy="811134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171450" lvl="1" indent="-171450" algn="just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uk-UA" sz="1900" b="0" i="0" kern="1200" dirty="0">
              <a:solidFill>
                <a:schemeClr val="tx1"/>
              </a:solidFill>
              <a:latin typeface="Ubuntu" panose="020B0504030602030204" pitchFamily="34" charset="0"/>
            </a:rPr>
            <a:t>Починається </a:t>
          </a:r>
          <a:r>
            <a:rPr lang="ru-RU" sz="1900" b="0" i="0" kern="1200" dirty="0">
              <a:solidFill>
                <a:schemeClr val="tx1"/>
              </a:solidFill>
              <a:latin typeface="Ubuntu" panose="020B0504030602030204" pitchFamily="34" charset="0"/>
            </a:rPr>
            <a:t>з </a:t>
          </a:r>
          <a:r>
            <a:rPr lang="ru-RU" sz="1900" b="0" i="0" kern="1200" dirty="0" err="1">
              <a:solidFill>
                <a:schemeClr val="tx1"/>
              </a:solidFill>
              <a:latin typeface="Ubuntu" panose="020B0504030602030204" pitchFamily="34" charset="0"/>
            </a:rPr>
            <a:t>наступного</a:t>
          </a:r>
          <a:r>
            <a:rPr lang="ru-RU" sz="1900" b="0" i="0" kern="1200" dirty="0">
              <a:solidFill>
                <a:schemeClr val="tx1"/>
              </a:solidFill>
              <a:latin typeface="Ubuntu" panose="020B0504030602030204" pitchFamily="34" charset="0"/>
            </a:rPr>
            <a:t> </a:t>
          </a:r>
          <a:r>
            <a:rPr lang="ru-RU" sz="1900" b="0" i="0" kern="1200" dirty="0" err="1">
              <a:solidFill>
                <a:schemeClr val="tx1"/>
              </a:solidFill>
              <a:latin typeface="Ubuntu" panose="020B0504030602030204" pitchFamily="34" charset="0"/>
            </a:rPr>
            <a:t>робочого</a:t>
          </a:r>
          <a:r>
            <a:rPr lang="ru-RU" sz="1900" b="0" i="0" kern="1200" dirty="0">
              <a:solidFill>
                <a:schemeClr val="tx1"/>
              </a:solidFill>
              <a:latin typeface="Ubuntu" panose="020B0504030602030204" pitchFamily="34" charset="0"/>
            </a:rPr>
            <a:t> дня </a:t>
          </a:r>
          <a:r>
            <a:rPr lang="ru-RU" sz="1900" b="1" i="1" kern="1200" dirty="0" err="1">
              <a:solidFill>
                <a:schemeClr val="tx1"/>
              </a:solidFill>
              <a:latin typeface="Ubuntu" panose="020B0504030602030204" pitchFamily="34" charset="0"/>
            </a:rPr>
            <a:t>після</a:t>
          </a:r>
          <a:r>
            <a:rPr lang="ru-RU" sz="1900" b="1" i="1" kern="1200" dirty="0">
              <a:solidFill>
                <a:schemeClr val="tx1"/>
              </a:solidFill>
              <a:latin typeface="Ubuntu" panose="020B0504030602030204" pitchFamily="34" charset="0"/>
            </a:rPr>
            <a:t> </a:t>
          </a:r>
          <a:r>
            <a:rPr lang="ru-RU" sz="1900" b="1" i="1" kern="1200" dirty="0" err="1">
              <a:solidFill>
                <a:schemeClr val="tx1"/>
              </a:solidFill>
              <a:latin typeface="Ubuntu" panose="020B0504030602030204" pitchFamily="34" charset="0"/>
            </a:rPr>
            <a:t>отримання</a:t>
          </a:r>
          <a:r>
            <a:rPr lang="ru-RU" sz="1900" b="1" i="1" kern="1200" dirty="0">
              <a:solidFill>
                <a:schemeClr val="tx1"/>
              </a:solidFill>
              <a:latin typeface="Ubuntu" panose="020B0504030602030204" pitchFamily="34" charset="0"/>
            </a:rPr>
            <a:t> листа про </a:t>
          </a:r>
          <a:r>
            <a:rPr lang="ru-RU" sz="1900" b="1" i="1" kern="1200" dirty="0" err="1">
              <a:solidFill>
                <a:schemeClr val="tx1"/>
              </a:solidFill>
              <a:latin typeface="Ubuntu" panose="020B0504030602030204" pitchFamily="34" charset="0"/>
            </a:rPr>
            <a:t>звітування</a:t>
          </a:r>
          <a:r>
            <a:rPr lang="ru-RU" sz="1900" b="1" i="1" kern="1200" dirty="0">
              <a:solidFill>
                <a:schemeClr val="tx1"/>
              </a:solidFill>
              <a:latin typeface="Ubuntu" panose="020B0504030602030204" pitchFamily="34" charset="0"/>
            </a:rPr>
            <a:t> </a:t>
          </a:r>
          <a:r>
            <a:rPr lang="ru-RU" sz="1900" b="0" i="1" kern="1200" dirty="0">
              <a:solidFill>
                <a:schemeClr val="tx1"/>
              </a:solidFill>
              <a:latin typeface="Ubuntu" panose="020B0504030602030204" pitchFamily="34" charset="0"/>
            </a:rPr>
            <a:t>в </a:t>
          </a:r>
          <a:r>
            <a:rPr lang="ru-RU" sz="1900" b="0" i="0" kern="1200" dirty="0" err="1">
              <a:solidFill>
                <a:schemeClr val="tx1"/>
              </a:solidFill>
              <a:latin typeface="Ubuntu" panose="020B0504030602030204" pitchFamily="34" charset="0"/>
            </a:rPr>
            <a:t>електронній</a:t>
          </a:r>
          <a:r>
            <a:rPr lang="ru-RU" sz="1900" b="0" i="0" kern="1200" dirty="0">
              <a:solidFill>
                <a:schemeClr val="tx1"/>
              </a:solidFill>
              <a:latin typeface="Ubuntu" panose="020B0504030602030204" pitchFamily="34" charset="0"/>
            </a:rPr>
            <a:t> </a:t>
          </a:r>
          <a:r>
            <a:rPr lang="ru-RU" sz="1900" b="0" i="0" kern="1200" dirty="0" err="1">
              <a:solidFill>
                <a:schemeClr val="tx1"/>
              </a:solidFill>
              <a:latin typeface="Ubuntu" panose="020B0504030602030204" pitchFamily="34" charset="0"/>
            </a:rPr>
            <a:t>системі</a:t>
          </a:r>
          <a:r>
            <a:rPr lang="ru-RU" sz="1900" b="0" i="0" kern="1200" dirty="0">
              <a:solidFill>
                <a:schemeClr val="tx1"/>
              </a:solidFill>
              <a:latin typeface="Ubuntu" panose="020B0504030602030204" pitchFamily="34" charset="0"/>
            </a:rPr>
            <a:t>, </a:t>
          </a:r>
          <a:r>
            <a:rPr lang="ru-RU" sz="1900" b="0" i="0" kern="1200" dirty="0" err="1">
              <a:solidFill>
                <a:schemeClr val="tx1"/>
              </a:solidFill>
              <a:latin typeface="Ubuntu" panose="020B0504030602030204" pitchFamily="34" charset="0"/>
            </a:rPr>
            <a:t>але</a:t>
          </a:r>
          <a:r>
            <a:rPr lang="ru-RU" sz="1900" b="0" i="0" kern="1200" dirty="0">
              <a:solidFill>
                <a:schemeClr val="tx1"/>
              </a:solidFill>
              <a:latin typeface="Ubuntu" panose="020B0504030602030204" pitchFamily="34" charset="0"/>
            </a:rPr>
            <a:t> </a:t>
          </a:r>
          <a:r>
            <a:rPr lang="ru-RU" sz="1900" b="1" i="1" kern="1200" dirty="0">
              <a:solidFill>
                <a:schemeClr val="tx1"/>
              </a:solidFill>
              <a:latin typeface="Ubuntu" panose="020B0504030602030204" pitchFamily="34" charset="0"/>
            </a:rPr>
            <a:t>не </a:t>
          </a:r>
          <a:r>
            <a:rPr lang="ru-RU" sz="1900" b="1" i="1" kern="1200" dirty="0" err="1">
              <a:solidFill>
                <a:schemeClr val="tx1"/>
              </a:solidFill>
              <a:latin typeface="Ubuntu" panose="020B0504030602030204" pitchFamily="34" charset="0"/>
            </a:rPr>
            <a:t>пізніше</a:t>
          </a:r>
          <a:r>
            <a:rPr lang="ru-RU" sz="1900" b="1" i="1" kern="1200" dirty="0">
              <a:solidFill>
                <a:schemeClr val="tx1"/>
              </a:solidFill>
              <a:latin typeface="Ubuntu" panose="020B0504030602030204" pitchFamily="34" charset="0"/>
            </a:rPr>
            <a:t> 10 </a:t>
          </a:r>
          <a:r>
            <a:rPr lang="uk-UA" sz="1900" b="1" i="1" kern="1200" dirty="0">
              <a:solidFill>
                <a:schemeClr val="tx1"/>
              </a:solidFill>
              <a:latin typeface="Ubuntu" panose="020B0504030602030204" pitchFamily="34" charset="0"/>
            </a:rPr>
            <a:t>робочих днів</a:t>
          </a:r>
          <a:r>
            <a:rPr lang="uk-UA" sz="1900" b="0" i="0" kern="1200" dirty="0">
              <a:solidFill>
                <a:schemeClr val="tx1"/>
              </a:solidFill>
              <a:latin typeface="Ubuntu" panose="020B0504030602030204" pitchFamily="34" charset="0"/>
            </a:rPr>
            <a:t> з дня надсилання листа-повідомлення</a:t>
          </a:r>
          <a:endParaRPr lang="uk-UA" sz="1900" kern="1200" dirty="0">
            <a:solidFill>
              <a:schemeClr val="tx1"/>
            </a:solidFill>
            <a:latin typeface="Ubuntu" panose="020B0504030602030204" pitchFamily="34" charset="0"/>
          </a:endParaRPr>
        </a:p>
        <a:p>
          <a:pPr marL="171450" lvl="1" indent="-171450" algn="just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ru-RU" sz="1900" b="0" i="0" kern="1200" dirty="0" err="1">
              <a:latin typeface="Ubuntu" panose="020B0504030602030204" pitchFamily="34" charset="0"/>
            </a:rPr>
            <a:t>Звітування</a:t>
          </a:r>
          <a:r>
            <a:rPr lang="ru-RU" sz="1900" b="0" i="0" kern="1200" dirty="0">
              <a:latin typeface="Ubuntu" panose="020B0504030602030204" pitchFamily="34" charset="0"/>
            </a:rPr>
            <a:t> до </a:t>
          </a:r>
          <a:r>
            <a:rPr lang="ru-RU" sz="1900" b="0" i="0" kern="1200" dirty="0" err="1">
              <a:latin typeface="Ubuntu" panose="020B0504030602030204" pitchFamily="34" charset="0"/>
            </a:rPr>
            <a:t>електронної</a:t>
          </a:r>
          <a:r>
            <a:rPr lang="ru-RU" sz="1900" b="0" i="0" kern="1200" dirty="0">
              <a:latin typeface="Ubuntu" panose="020B0504030602030204" pitchFamily="34" charset="0"/>
            </a:rPr>
            <a:t> </a:t>
          </a:r>
          <a:r>
            <a:rPr lang="ru-RU" sz="1900" b="0" i="0" kern="1200" dirty="0" err="1">
              <a:latin typeface="Ubuntu" panose="020B0504030602030204" pitchFamily="34" charset="0"/>
            </a:rPr>
            <a:t>системи</a:t>
          </a:r>
          <a:r>
            <a:rPr lang="ru-RU" sz="1900" b="0" i="0" kern="1200" dirty="0">
              <a:latin typeface="Ubuntu" panose="020B0504030602030204" pitchFamily="34" charset="0"/>
            </a:rPr>
            <a:t> </a:t>
          </a:r>
          <a:r>
            <a:rPr lang="ru-RU" sz="1900" b="0" i="0" kern="1200" dirty="0" err="1">
              <a:latin typeface="Ubuntu" panose="020B0504030602030204" pitchFamily="34" charset="0"/>
            </a:rPr>
            <a:t>має</a:t>
          </a:r>
          <a:r>
            <a:rPr lang="ru-RU" sz="1900" b="0" i="0" kern="1200" dirty="0">
              <a:latin typeface="Ubuntu" panose="020B0504030602030204" pitchFamily="34" charset="0"/>
            </a:rPr>
            <a:t> </a:t>
          </a:r>
          <a:r>
            <a:rPr lang="ru-RU" sz="1900" b="0" i="0" kern="1200" dirty="0" err="1">
              <a:latin typeface="Ubuntu" panose="020B0504030602030204" pitchFamily="34" charset="0"/>
            </a:rPr>
            <a:t>відбутися</a:t>
          </a:r>
          <a:r>
            <a:rPr lang="ru-RU" sz="1900" b="0" i="0" kern="1200" dirty="0">
              <a:latin typeface="Ubuntu" panose="020B0504030602030204" pitchFamily="34" charset="0"/>
            </a:rPr>
            <a:t> </a:t>
          </a:r>
          <a:r>
            <a:rPr lang="ru-RU" sz="1900" b="1" i="0" kern="1200" dirty="0">
              <a:latin typeface="Ubuntu" panose="020B0504030602030204" pitchFamily="34" charset="0"/>
            </a:rPr>
            <a:t>не </a:t>
          </a:r>
          <a:r>
            <a:rPr lang="ru-RU" sz="1900" b="1" i="0" kern="1200" dirty="0" err="1">
              <a:latin typeface="Ubuntu" panose="020B0504030602030204" pitchFamily="34" charset="0"/>
            </a:rPr>
            <a:t>пізніше</a:t>
          </a:r>
          <a:r>
            <a:rPr lang="ru-RU" sz="1900" b="1" i="0" kern="1200" dirty="0">
              <a:latin typeface="Ubuntu" panose="020B0504030602030204" pitchFamily="34" charset="0"/>
            </a:rPr>
            <a:t>, </a:t>
          </a:r>
          <a:r>
            <a:rPr lang="ru-RU" sz="1900" b="1" i="0" kern="1200" dirty="0" err="1">
              <a:latin typeface="Ubuntu" panose="020B0504030602030204" pitchFamily="34" charset="0"/>
            </a:rPr>
            <a:t>ніж</a:t>
          </a:r>
          <a:r>
            <a:rPr lang="ru-RU" sz="1900" b="1" i="0" kern="1200" dirty="0">
              <a:latin typeface="Ubuntu" panose="020B0504030602030204" pitchFamily="34" charset="0"/>
            </a:rPr>
            <a:t> </a:t>
          </a:r>
          <a:r>
            <a:rPr lang="ru-RU" sz="1900" b="1" i="0" kern="1200" dirty="0" err="1">
              <a:latin typeface="Ubuntu" panose="020B0504030602030204" pitchFamily="34" charset="0"/>
            </a:rPr>
            <a:t>протягом</a:t>
          </a:r>
          <a:r>
            <a:rPr lang="ru-RU" sz="1900" b="1" i="0" kern="1200" dirty="0">
              <a:latin typeface="Ubuntu" panose="020B0504030602030204" pitchFamily="34" charset="0"/>
            </a:rPr>
            <a:t> </a:t>
          </a:r>
          <a:r>
            <a:rPr lang="ru-RU" sz="1900" b="1" i="0" kern="1200" dirty="0" err="1">
              <a:latin typeface="Ubuntu" panose="020B0504030602030204" pitchFamily="34" charset="0"/>
            </a:rPr>
            <a:t>п'яти</a:t>
          </a:r>
          <a:r>
            <a:rPr lang="ru-RU" sz="1900" b="1" i="0" kern="1200" dirty="0">
              <a:latin typeface="Ubuntu" panose="020B0504030602030204" pitchFamily="34" charset="0"/>
            </a:rPr>
            <a:t> </a:t>
          </a:r>
          <a:r>
            <a:rPr lang="ru-RU" sz="1900" b="1" i="0" kern="1200" dirty="0" err="1">
              <a:latin typeface="Ubuntu" panose="020B0504030602030204" pitchFamily="34" charset="0"/>
            </a:rPr>
            <a:t>робочих</a:t>
          </a:r>
          <a:r>
            <a:rPr lang="ru-RU" sz="1900" b="1" i="0" kern="1200" dirty="0">
              <a:latin typeface="Ubuntu" panose="020B0504030602030204" pitchFamily="34" charset="0"/>
            </a:rPr>
            <a:t> </a:t>
          </a:r>
          <a:r>
            <a:rPr lang="ru-RU" sz="1900" b="1" i="0" kern="1200" dirty="0" err="1">
              <a:latin typeface="Ubuntu" panose="020B0504030602030204" pitchFamily="34" charset="0"/>
            </a:rPr>
            <a:t>днів</a:t>
          </a:r>
          <a:r>
            <a:rPr lang="ru-RU" sz="1900" b="1" i="0" kern="1200" dirty="0">
              <a:latin typeface="Ubuntu" panose="020B0504030602030204" pitchFamily="34" charset="0"/>
            </a:rPr>
            <a:t> з дня </a:t>
          </a:r>
          <a:r>
            <a:rPr lang="ru-RU" sz="1900" b="1" i="0" kern="1200" dirty="0" err="1">
              <a:latin typeface="Ubuntu" panose="020B0504030602030204" pitchFamily="34" charset="0"/>
            </a:rPr>
            <a:t>надання</a:t>
          </a:r>
          <a:r>
            <a:rPr lang="ru-RU" sz="1900" b="1" i="0" kern="1200" dirty="0">
              <a:latin typeface="Ubuntu" panose="020B0504030602030204" pitchFamily="34" charset="0"/>
            </a:rPr>
            <a:t> такого </a:t>
          </a:r>
          <a:r>
            <a:rPr lang="ru-RU" sz="1900" b="1" i="0" kern="1200" dirty="0" err="1">
              <a:latin typeface="Ubuntu" panose="020B0504030602030204" pitchFamily="34" charset="0"/>
            </a:rPr>
            <a:t>запиту</a:t>
          </a:r>
          <a:r>
            <a:rPr lang="ru-RU" sz="1900" b="0" i="0" kern="1200" dirty="0">
              <a:latin typeface="Ubuntu" panose="020B0504030602030204" pitchFamily="34" charset="0"/>
            </a:rPr>
            <a:t>.</a:t>
          </a:r>
          <a:endParaRPr lang="uk-UA" sz="1900" kern="1200" dirty="0">
            <a:solidFill>
              <a:schemeClr val="tx1"/>
            </a:solidFill>
            <a:latin typeface="Ubuntu" panose="020B0504030602030204" pitchFamily="34" charset="0"/>
          </a:endParaRPr>
        </a:p>
      </dsp:txBody>
      <dsp:txXfrm rot="-5400000">
        <a:off x="2517330" y="3627581"/>
        <a:ext cx="8024573" cy="1603937"/>
      </dsp:txXfrm>
    </dsp:sp>
    <dsp:sp modelId="{7EC267E9-F0E1-4407-B704-3D62FBBC4D30}">
      <dsp:nvSpPr>
        <dsp:cNvPr id="0" name=""/>
        <dsp:cNvSpPr/>
      </dsp:nvSpPr>
      <dsp:spPr>
        <a:xfrm>
          <a:off x="114" y="3586729"/>
          <a:ext cx="2516392" cy="1685641"/>
        </a:xfrm>
        <a:prstGeom prst="roundRect">
          <a:avLst/>
        </a:prstGeom>
        <a:gradFill rotWithShape="1">
          <a:gsLst>
            <a:gs pos="0">
              <a:schemeClr val="accent4">
                <a:lumMod val="110000"/>
                <a:satMod val="105000"/>
                <a:tint val="67000"/>
              </a:schemeClr>
            </a:gs>
            <a:gs pos="50000">
              <a:schemeClr val="accent4">
                <a:lumMod val="105000"/>
                <a:satMod val="103000"/>
                <a:tint val="73000"/>
              </a:schemeClr>
            </a:gs>
            <a:gs pos="100000">
              <a:schemeClr val="accent4">
                <a:lumMod val="105000"/>
                <a:satMod val="109000"/>
                <a:tint val="81000"/>
              </a:schemeClr>
            </a:gs>
          </a:gsLst>
          <a:lin ang="5400000" scaled="0"/>
        </a:gradFill>
        <a:ln w="1270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400" b="1" i="1" kern="1200" dirty="0">
              <a:latin typeface="Ubuntu" panose="020B0504030602030204" pitchFamily="34" charset="0"/>
            </a:rPr>
            <a:t>Управлінська перевірка</a:t>
          </a:r>
        </a:p>
      </dsp:txBody>
      <dsp:txXfrm>
        <a:off x="82400" y="3669015"/>
        <a:ext cx="2351820" cy="152106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88D6C9-1143-4853-B447-94962B4670C6}">
      <dsp:nvSpPr>
        <dsp:cNvPr id="0" name=""/>
        <dsp:cNvSpPr/>
      </dsp:nvSpPr>
      <dsp:spPr>
        <a:xfrm>
          <a:off x="0" y="5626"/>
          <a:ext cx="11284642" cy="750640"/>
        </a:xfrm>
        <a:prstGeom prst="roundRect">
          <a:avLst/>
        </a:prstGeom>
        <a:gradFill rotWithShape="1">
          <a:gsLst>
            <a:gs pos="0">
              <a:schemeClr val="accent4">
                <a:lumMod val="110000"/>
                <a:satMod val="105000"/>
                <a:tint val="67000"/>
              </a:schemeClr>
            </a:gs>
            <a:gs pos="50000">
              <a:schemeClr val="accent4">
                <a:lumMod val="105000"/>
                <a:satMod val="103000"/>
                <a:tint val="73000"/>
              </a:schemeClr>
            </a:gs>
            <a:gs pos="100000">
              <a:schemeClr val="accent4">
                <a:lumMod val="105000"/>
                <a:satMod val="109000"/>
                <a:tint val="81000"/>
              </a:schemeClr>
            </a:gs>
          </a:gsLst>
          <a:lin ang="5400000" scaled="0"/>
        </a:gradFill>
        <a:ln w="1270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ru-RU" sz="1800" b="0" kern="1200" dirty="0" err="1">
              <a:solidFill>
                <a:schemeClr val="tx1"/>
              </a:solidFill>
              <a:latin typeface="Ubuntu" panose="020B0504030602030204" pitchFamily="34" charset="0"/>
            </a:rPr>
            <a:t>Наявність</a:t>
          </a:r>
          <a:r>
            <a:rPr lang="ru-RU" sz="1800" b="0" kern="1200" dirty="0">
              <a:solidFill>
                <a:schemeClr val="tx1"/>
              </a:solidFill>
              <a:latin typeface="Ubuntu" panose="020B0504030602030204" pitchFamily="34" charset="0"/>
            </a:rPr>
            <a:t> </a:t>
          </a:r>
          <a:r>
            <a:rPr lang="ru-RU" sz="1800" b="0" i="0" u="sng" kern="1200" dirty="0" err="1">
              <a:solidFill>
                <a:schemeClr val="tx1"/>
              </a:solidFill>
              <a:latin typeface="Ubuntu" panose="020B0504030602030204" pitchFamily="34" charset="0"/>
            </a:rPr>
            <a:t>окремої</a:t>
          </a:r>
          <a:r>
            <a:rPr lang="ru-RU" sz="1800" b="0" i="0" u="sng" kern="1200" dirty="0">
              <a:solidFill>
                <a:schemeClr val="tx1"/>
              </a:solidFill>
              <a:latin typeface="Ubuntu" panose="020B0504030602030204" pitchFamily="34" charset="0"/>
            </a:rPr>
            <a:t> </a:t>
          </a:r>
          <a:r>
            <a:rPr lang="ru-RU" sz="1800" b="0" i="0" u="sng" kern="1200" dirty="0" err="1">
              <a:solidFill>
                <a:schemeClr val="tx1"/>
              </a:solidFill>
              <a:latin typeface="Ubuntu" panose="020B0504030602030204" pitchFamily="34" charset="0"/>
            </a:rPr>
            <a:t>системи</a:t>
          </a:r>
          <a:r>
            <a:rPr lang="ru-RU" sz="1800" b="0" i="0" u="sng" kern="1200" dirty="0">
              <a:solidFill>
                <a:schemeClr val="tx1"/>
              </a:solidFill>
              <a:latin typeface="Ubuntu" panose="020B0504030602030204" pitchFamily="34" charset="0"/>
            </a:rPr>
            <a:t> </a:t>
          </a:r>
          <a:r>
            <a:rPr lang="ru-RU" sz="1800" b="0" i="0" u="sng" kern="1200" dirty="0" err="1">
              <a:solidFill>
                <a:schemeClr val="tx1"/>
              </a:solidFill>
              <a:latin typeface="Ubuntu" panose="020B0504030602030204" pitchFamily="34" charset="0"/>
            </a:rPr>
            <a:t>бухгалтерського</a:t>
          </a:r>
          <a:r>
            <a:rPr lang="ru-RU" sz="1800" b="0" i="0" u="sng" kern="1200" dirty="0">
              <a:solidFill>
                <a:schemeClr val="tx1"/>
              </a:solidFill>
              <a:latin typeface="Ubuntu" panose="020B0504030602030204" pitchFamily="34" charset="0"/>
            </a:rPr>
            <a:t> </a:t>
          </a:r>
          <a:r>
            <a:rPr lang="ru-RU" sz="1800" b="0" i="0" u="sng" kern="1200" dirty="0" err="1">
              <a:solidFill>
                <a:schemeClr val="tx1"/>
              </a:solidFill>
              <a:latin typeface="Ubuntu" panose="020B0504030602030204" pitchFamily="34" charset="0"/>
            </a:rPr>
            <a:t>обліку</a:t>
          </a:r>
          <a:r>
            <a:rPr lang="ru-RU" sz="1800" b="0" i="0" u="sng" kern="1200" dirty="0">
              <a:solidFill>
                <a:schemeClr val="tx1"/>
              </a:solidFill>
              <a:latin typeface="Ubuntu" panose="020B0504030602030204" pitchFamily="34" charset="0"/>
            </a:rPr>
            <a:t> </a:t>
          </a:r>
          <a:r>
            <a:rPr lang="ru-RU" sz="1800" b="0" kern="1200" dirty="0" err="1">
              <a:solidFill>
                <a:schemeClr val="tx1"/>
              </a:solidFill>
              <a:latin typeface="Ubuntu" panose="020B0504030602030204" pitchFamily="34" charset="0"/>
            </a:rPr>
            <a:t>або</a:t>
          </a:r>
          <a:r>
            <a:rPr lang="ru-RU" sz="1800" b="0" kern="1200" dirty="0">
              <a:solidFill>
                <a:schemeClr val="tx1"/>
              </a:solidFill>
              <a:latin typeface="Ubuntu" panose="020B0504030602030204" pitchFamily="34" charset="0"/>
            </a:rPr>
            <a:t> </a:t>
          </a:r>
          <a:r>
            <a:rPr lang="ru-RU" sz="1800" b="0" kern="1200" dirty="0" err="1">
              <a:solidFill>
                <a:schemeClr val="tx1"/>
              </a:solidFill>
              <a:latin typeface="Ubuntu" panose="020B0504030602030204" pitchFamily="34" charset="0"/>
            </a:rPr>
            <a:t>відповідного</a:t>
          </a:r>
          <a:r>
            <a:rPr lang="ru-RU" sz="1800" b="0" kern="1200" dirty="0">
              <a:solidFill>
                <a:schemeClr val="tx1"/>
              </a:solidFill>
              <a:latin typeface="Ubuntu" panose="020B0504030602030204" pitchFamily="34" charset="0"/>
            </a:rPr>
            <a:t> </a:t>
          </a:r>
          <a:r>
            <a:rPr lang="ru-RU" sz="1800" b="0" kern="1200" dirty="0" err="1">
              <a:solidFill>
                <a:schemeClr val="tx1"/>
              </a:solidFill>
              <a:latin typeface="Ubuntu" panose="020B0504030602030204" pitchFamily="34" charset="0"/>
            </a:rPr>
            <a:t>облікового</a:t>
          </a:r>
          <a:r>
            <a:rPr lang="ru-RU" sz="1800" b="0" kern="1200" dirty="0">
              <a:solidFill>
                <a:schemeClr val="tx1"/>
              </a:solidFill>
              <a:latin typeface="Ubuntu" panose="020B0504030602030204" pitchFamily="34" charset="0"/>
            </a:rPr>
            <a:t> коду для </a:t>
          </a:r>
          <a:r>
            <a:rPr lang="ru-RU" sz="1800" b="0" kern="1200" dirty="0" err="1">
              <a:solidFill>
                <a:schemeClr val="tx1"/>
              </a:solidFill>
              <a:latin typeface="Ubuntu" panose="020B0504030602030204" pitchFamily="34" charset="0"/>
            </a:rPr>
            <a:t>всіх</a:t>
          </a:r>
          <a:r>
            <a:rPr lang="ru-RU" sz="1800" b="0" kern="1200" dirty="0">
              <a:solidFill>
                <a:schemeClr val="tx1"/>
              </a:solidFill>
              <a:latin typeface="Ubuntu" panose="020B0504030602030204" pitchFamily="34" charset="0"/>
            </a:rPr>
            <a:t> </a:t>
          </a:r>
          <a:r>
            <a:rPr lang="ru-RU" sz="1800" b="0" kern="1200" dirty="0" err="1">
              <a:solidFill>
                <a:schemeClr val="tx1"/>
              </a:solidFill>
              <a:latin typeface="Ubuntu" panose="020B0504030602030204" pitchFamily="34" charset="0"/>
            </a:rPr>
            <a:t>операцій</a:t>
          </a:r>
          <a:r>
            <a:rPr lang="ru-RU" sz="1800" b="0" kern="1200" dirty="0">
              <a:solidFill>
                <a:schemeClr val="tx1"/>
              </a:solidFill>
              <a:latin typeface="Ubuntu" panose="020B0504030602030204" pitchFamily="34" charset="0"/>
            </a:rPr>
            <a:t>, </a:t>
          </a:r>
          <a:r>
            <a:rPr lang="ru-RU" sz="1800" b="0" kern="1200" dirty="0" err="1">
              <a:solidFill>
                <a:schemeClr val="tx1"/>
              </a:solidFill>
              <a:latin typeface="Ubuntu" panose="020B0504030602030204" pitchFamily="34" charset="0"/>
            </a:rPr>
            <a:t>що</a:t>
          </a:r>
          <a:r>
            <a:rPr lang="ru-RU" sz="1800" b="0" kern="1200" dirty="0">
              <a:solidFill>
                <a:schemeClr val="tx1"/>
              </a:solidFill>
              <a:latin typeface="Ubuntu" panose="020B0504030602030204" pitchFamily="34" charset="0"/>
            </a:rPr>
            <a:t> </a:t>
          </a:r>
          <a:r>
            <a:rPr lang="ru-RU" sz="1800" b="0" kern="1200" dirty="0" err="1">
              <a:solidFill>
                <a:schemeClr val="tx1"/>
              </a:solidFill>
              <a:latin typeface="Ubuntu" panose="020B0504030602030204" pitchFamily="34" charset="0"/>
            </a:rPr>
            <a:t>стосуються</a:t>
          </a:r>
          <a:r>
            <a:rPr lang="ru-RU" sz="1800" b="0" kern="1200" dirty="0">
              <a:solidFill>
                <a:schemeClr val="tx1"/>
              </a:solidFill>
              <a:latin typeface="Ubuntu" panose="020B0504030602030204" pitchFamily="34" charset="0"/>
            </a:rPr>
            <a:t> </a:t>
          </a:r>
          <a:r>
            <a:rPr lang="ru-RU" sz="1800" b="0" kern="1200" dirty="0" err="1">
              <a:solidFill>
                <a:schemeClr val="tx1"/>
              </a:solidFill>
              <a:latin typeface="Ubuntu" panose="020B0504030602030204" pitchFamily="34" charset="0"/>
            </a:rPr>
            <a:t>проєкту</a:t>
          </a:r>
          <a:r>
            <a:rPr lang="ru-RU" sz="1800" b="0" kern="1200" dirty="0">
              <a:solidFill>
                <a:schemeClr val="tx1"/>
              </a:solidFill>
              <a:latin typeface="Ubuntu" panose="020B0504030602030204" pitchFamily="34" charset="0"/>
            </a:rPr>
            <a:t>;</a:t>
          </a:r>
          <a:endParaRPr lang="uk-UA" sz="1800" b="0" kern="1200" dirty="0">
            <a:solidFill>
              <a:schemeClr val="tx1"/>
            </a:solidFill>
          </a:endParaRPr>
        </a:p>
      </dsp:txBody>
      <dsp:txXfrm>
        <a:off x="36643" y="42269"/>
        <a:ext cx="11211356" cy="677354"/>
      </dsp:txXfrm>
    </dsp:sp>
    <dsp:sp modelId="{B6783E76-36E8-4FDD-9FB5-E858465F1B0C}">
      <dsp:nvSpPr>
        <dsp:cNvPr id="0" name=""/>
        <dsp:cNvSpPr/>
      </dsp:nvSpPr>
      <dsp:spPr>
        <a:xfrm>
          <a:off x="0" y="914666"/>
          <a:ext cx="11284642" cy="350764"/>
        </a:xfrm>
        <a:prstGeom prst="roundRect">
          <a:avLst/>
        </a:prstGeom>
        <a:gradFill rotWithShape="1">
          <a:gsLst>
            <a:gs pos="0">
              <a:schemeClr val="accent4">
                <a:lumMod val="110000"/>
                <a:satMod val="105000"/>
                <a:tint val="67000"/>
              </a:schemeClr>
            </a:gs>
            <a:gs pos="50000">
              <a:schemeClr val="accent4">
                <a:lumMod val="105000"/>
                <a:satMod val="103000"/>
                <a:tint val="73000"/>
              </a:schemeClr>
            </a:gs>
            <a:gs pos="100000">
              <a:schemeClr val="accent4">
                <a:lumMod val="105000"/>
                <a:satMod val="109000"/>
                <a:tint val="81000"/>
              </a:schemeClr>
            </a:gs>
          </a:gsLst>
          <a:lin ang="5400000" scaled="0"/>
        </a:gradFill>
        <a:ln w="1270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0" i="0" kern="1200" dirty="0">
              <a:solidFill>
                <a:schemeClr val="tx1"/>
              </a:solidFill>
              <a:latin typeface="Ubuntu" panose="020B0504030602030204" pitchFamily="34" charset="0"/>
            </a:rPr>
            <a:t>Заявки, </a:t>
          </a:r>
          <a:r>
            <a:rPr lang="ru-RU" sz="1800" b="0" i="0" kern="1200" dirty="0" err="1">
              <a:solidFill>
                <a:schemeClr val="tx1"/>
              </a:solidFill>
              <a:latin typeface="Ubuntu" panose="020B0504030602030204" pitchFamily="34" charset="0"/>
            </a:rPr>
            <a:t>грантові</a:t>
          </a:r>
          <a:r>
            <a:rPr lang="ru-RU" sz="1800" b="0" i="0" kern="1200" dirty="0">
              <a:solidFill>
                <a:schemeClr val="tx1"/>
              </a:solidFill>
              <a:latin typeface="Ubuntu" panose="020B0504030602030204" pitchFamily="34" charset="0"/>
            </a:rPr>
            <a:t>, </a:t>
          </a:r>
          <a:r>
            <a:rPr lang="ru-RU" sz="1800" b="0" i="0" kern="1200" dirty="0" err="1">
              <a:solidFill>
                <a:schemeClr val="tx1"/>
              </a:solidFill>
              <a:latin typeface="Ubuntu" panose="020B0504030602030204" pitchFamily="34" charset="0"/>
            </a:rPr>
            <a:t>партнерські</a:t>
          </a:r>
          <a:r>
            <a:rPr lang="ru-RU" sz="1800" b="0" i="0" kern="1200" dirty="0">
              <a:solidFill>
                <a:schemeClr val="tx1"/>
              </a:solidFill>
              <a:latin typeface="Ubuntu" panose="020B0504030602030204" pitchFamily="34" charset="0"/>
            </a:rPr>
            <a:t> угоди;</a:t>
          </a:r>
          <a:endParaRPr lang="uk-UA" sz="1800" b="0" i="0" kern="1200" dirty="0">
            <a:solidFill>
              <a:schemeClr val="tx1"/>
            </a:solidFill>
            <a:latin typeface="Ubuntu" panose="020B0504030602030204" pitchFamily="34" charset="0"/>
          </a:endParaRPr>
        </a:p>
      </dsp:txBody>
      <dsp:txXfrm>
        <a:off x="17123" y="931789"/>
        <a:ext cx="11250396" cy="316518"/>
      </dsp:txXfrm>
    </dsp:sp>
    <dsp:sp modelId="{0E0C410C-91D9-44BA-800A-742F1AFAD1C8}">
      <dsp:nvSpPr>
        <dsp:cNvPr id="0" name=""/>
        <dsp:cNvSpPr/>
      </dsp:nvSpPr>
      <dsp:spPr>
        <a:xfrm>
          <a:off x="0" y="1423830"/>
          <a:ext cx="11284642" cy="637847"/>
        </a:xfrm>
        <a:prstGeom prst="roundRect">
          <a:avLst/>
        </a:prstGeom>
        <a:gradFill rotWithShape="1">
          <a:gsLst>
            <a:gs pos="0">
              <a:schemeClr val="accent4">
                <a:lumMod val="110000"/>
                <a:satMod val="105000"/>
                <a:tint val="67000"/>
              </a:schemeClr>
            </a:gs>
            <a:gs pos="50000">
              <a:schemeClr val="accent4">
                <a:lumMod val="105000"/>
                <a:satMod val="103000"/>
                <a:tint val="73000"/>
              </a:schemeClr>
            </a:gs>
            <a:gs pos="100000">
              <a:schemeClr val="accent4">
                <a:lumMod val="105000"/>
                <a:satMod val="109000"/>
                <a:tint val="81000"/>
              </a:schemeClr>
            </a:gs>
          </a:gsLst>
          <a:lin ang="5400000" scaled="0"/>
        </a:gradFill>
        <a:ln w="1270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800" b="0" i="0" u="sng" kern="1200" dirty="0">
              <a:latin typeface="Ubuntu" panose="020B0504030602030204" pitchFamily="34" charset="0"/>
            </a:rPr>
            <a:t>Звіти про хід реалізації </a:t>
          </a:r>
          <a:r>
            <a:rPr lang="uk-UA" sz="1800" b="0" i="0" u="sng" kern="1200" dirty="0" err="1">
              <a:latin typeface="Ubuntu" panose="020B0504030602030204" pitchFamily="34" charset="0"/>
            </a:rPr>
            <a:t>проєкту</a:t>
          </a:r>
          <a:r>
            <a:rPr lang="uk-UA" sz="1800" b="0" i="0" u="sng" kern="1200" dirty="0">
              <a:latin typeface="Ubuntu" panose="020B0504030602030204" pitchFamily="34" charset="0"/>
            </a:rPr>
            <a:t>, платіжні вимоги </a:t>
          </a:r>
          <a:r>
            <a:rPr lang="uk-UA" sz="1800" b="0" i="1" kern="1200" dirty="0">
              <a:latin typeface="Ubuntu" panose="020B0504030602030204" pitchFamily="34" charset="0"/>
            </a:rPr>
            <a:t>(кожен </a:t>
          </a:r>
          <a:r>
            <a:rPr lang="uk-UA" sz="1800" i="1" kern="1200" dirty="0">
              <a:latin typeface="Ubuntu" panose="020B0504030602030204" pitchFamily="34" charset="0"/>
            </a:rPr>
            <a:t>Партнер подає основний (звітний) та фінансовий звіт про виконання своєї частини проекту)</a:t>
          </a:r>
        </a:p>
      </dsp:txBody>
      <dsp:txXfrm>
        <a:off x="31137" y="1454967"/>
        <a:ext cx="11222368" cy="575573"/>
      </dsp:txXfrm>
    </dsp:sp>
    <dsp:sp modelId="{CC3A76FD-B35A-4B6B-9507-3912C0DEC80C}">
      <dsp:nvSpPr>
        <dsp:cNvPr id="0" name=""/>
        <dsp:cNvSpPr/>
      </dsp:nvSpPr>
      <dsp:spPr>
        <a:xfrm>
          <a:off x="0" y="2240524"/>
          <a:ext cx="11284642" cy="771582"/>
        </a:xfrm>
        <a:prstGeom prst="roundRect">
          <a:avLst/>
        </a:prstGeom>
        <a:gradFill rotWithShape="1">
          <a:gsLst>
            <a:gs pos="0">
              <a:schemeClr val="accent4">
                <a:lumMod val="110000"/>
                <a:satMod val="105000"/>
                <a:tint val="67000"/>
              </a:schemeClr>
            </a:gs>
            <a:gs pos="50000">
              <a:schemeClr val="accent4">
                <a:lumMod val="105000"/>
                <a:satMod val="103000"/>
                <a:tint val="73000"/>
              </a:schemeClr>
            </a:gs>
            <a:gs pos="100000">
              <a:schemeClr val="accent4">
                <a:lumMod val="105000"/>
                <a:satMod val="109000"/>
                <a:tint val="81000"/>
              </a:schemeClr>
            </a:gs>
          </a:gsLst>
          <a:lin ang="5400000" scaled="0"/>
        </a:gradFill>
        <a:ln w="1270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800" b="0" u="sng" kern="1200" dirty="0">
              <a:solidFill>
                <a:schemeClr val="tx1"/>
              </a:solidFill>
              <a:latin typeface="Ubuntu" panose="020B0504030602030204" pitchFamily="34" charset="0"/>
            </a:rPr>
            <a:t>Укладені договори з додатками</a:t>
          </a:r>
          <a:r>
            <a:rPr lang="uk-UA" sz="1800" kern="1200" dirty="0">
              <a:solidFill>
                <a:schemeClr val="tx1"/>
              </a:solidFill>
              <a:latin typeface="Ubuntu" panose="020B0504030602030204" pitchFamily="34" charset="0"/>
            </a:rPr>
            <a:t>, в </a:t>
          </a:r>
          <a:r>
            <a:rPr lang="uk-UA" sz="1800" kern="1200" dirty="0" err="1">
              <a:solidFill>
                <a:schemeClr val="tx1"/>
              </a:solidFill>
              <a:latin typeface="Ubuntu" panose="020B0504030602030204" pitchFamily="34" charset="0"/>
            </a:rPr>
            <a:t>т.ч</a:t>
          </a:r>
          <a:r>
            <a:rPr lang="uk-UA" sz="1800" kern="1200" dirty="0">
              <a:solidFill>
                <a:schemeClr val="tx1"/>
              </a:solidFill>
              <a:latin typeface="Ubuntu" panose="020B0504030602030204" pitchFamily="34" charset="0"/>
            </a:rPr>
            <a:t>. </a:t>
          </a:r>
          <a:r>
            <a:rPr lang="uk-UA" sz="1800" kern="1200" dirty="0">
              <a:latin typeface="Ubuntu" panose="020B0504030602030204" pitchFamily="34" charset="0"/>
            </a:rPr>
            <a:t>документи щодо </a:t>
          </a:r>
          <a:r>
            <a:rPr lang="uk-UA" sz="1800" kern="1200" dirty="0" err="1">
              <a:latin typeface="Ubuntu" panose="020B0504030602030204" pitchFamily="34" charset="0"/>
            </a:rPr>
            <a:t>закупівель</a:t>
          </a:r>
          <a:r>
            <a:rPr lang="uk-UA" sz="1800" kern="1200" dirty="0">
              <a:latin typeface="Ubuntu" panose="020B0504030602030204" pitchFamily="34" charset="0"/>
            </a:rPr>
            <a:t>, такі як: внутрішні правила процедур </a:t>
          </a:r>
          <a:r>
            <a:rPr lang="uk-UA" sz="1800" kern="1200" dirty="0" err="1">
              <a:latin typeface="Ubuntu" panose="020B0504030602030204" pitchFamily="34" charset="0"/>
            </a:rPr>
            <a:t>закупівель</a:t>
          </a:r>
          <a:r>
            <a:rPr lang="uk-UA" sz="1800" kern="1200" dirty="0">
              <a:latin typeface="Ubuntu" panose="020B0504030602030204" pitchFamily="34" charset="0"/>
            </a:rPr>
            <a:t> зі змінами, протоколи відбору, публічні оголошення тощо</a:t>
          </a:r>
          <a:endParaRPr lang="uk-UA" sz="1800" kern="1200" dirty="0">
            <a:solidFill>
              <a:schemeClr val="tx1"/>
            </a:solidFill>
            <a:latin typeface="Ubuntu" panose="020B0504030602030204" pitchFamily="34" charset="0"/>
          </a:endParaRPr>
        </a:p>
      </dsp:txBody>
      <dsp:txXfrm>
        <a:off x="37666" y="2278190"/>
        <a:ext cx="11209310" cy="696250"/>
      </dsp:txXfrm>
    </dsp:sp>
    <dsp:sp modelId="{659D1289-A093-45EA-B0C6-ACA8504CACE9}">
      <dsp:nvSpPr>
        <dsp:cNvPr id="0" name=""/>
        <dsp:cNvSpPr/>
      </dsp:nvSpPr>
      <dsp:spPr>
        <a:xfrm>
          <a:off x="0" y="3150060"/>
          <a:ext cx="11284642" cy="615412"/>
        </a:xfrm>
        <a:prstGeom prst="roundRect">
          <a:avLst/>
        </a:prstGeom>
        <a:gradFill rotWithShape="1">
          <a:gsLst>
            <a:gs pos="0">
              <a:schemeClr val="accent4">
                <a:lumMod val="110000"/>
                <a:satMod val="105000"/>
                <a:tint val="67000"/>
              </a:schemeClr>
            </a:gs>
            <a:gs pos="50000">
              <a:schemeClr val="accent4">
                <a:lumMod val="105000"/>
                <a:satMod val="103000"/>
                <a:tint val="73000"/>
              </a:schemeClr>
            </a:gs>
            <a:gs pos="100000">
              <a:schemeClr val="accent4">
                <a:lumMod val="105000"/>
                <a:satMod val="109000"/>
                <a:tint val="81000"/>
              </a:schemeClr>
            </a:gs>
          </a:gsLst>
          <a:lin ang="5400000" scaled="0"/>
        </a:gradFill>
        <a:ln w="1270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800" u="sng" kern="1200" dirty="0">
              <a:solidFill>
                <a:schemeClr val="tx1"/>
              </a:solidFill>
              <a:latin typeface="Ubuntu" panose="020B0504030602030204" pitchFamily="34" charset="0"/>
            </a:rPr>
            <a:t>Бухгалтерські документи </a:t>
          </a:r>
          <a:r>
            <a:rPr lang="uk-UA" sz="1800" kern="1200" dirty="0">
              <a:solidFill>
                <a:schemeClr val="tx1"/>
              </a:solidFill>
              <a:latin typeface="Ubuntu" panose="020B0504030602030204" pitchFamily="34" charset="0"/>
            </a:rPr>
            <a:t>(банківські виписки), що підтверджують витрати за кожною статтею бюджету </a:t>
          </a:r>
          <a:r>
            <a:rPr lang="uk-UA" sz="1800" kern="1200" dirty="0" err="1">
              <a:solidFill>
                <a:schemeClr val="tx1"/>
              </a:solidFill>
              <a:latin typeface="Ubuntu" panose="020B0504030602030204" pitchFamily="34" charset="0"/>
            </a:rPr>
            <a:t>проєкту</a:t>
          </a:r>
          <a:endParaRPr lang="uk-UA" sz="1800" kern="1200" dirty="0">
            <a:solidFill>
              <a:schemeClr val="tx1"/>
            </a:solidFill>
            <a:latin typeface="Ubuntu" panose="020B0504030602030204" pitchFamily="34" charset="0"/>
          </a:endParaRPr>
        </a:p>
      </dsp:txBody>
      <dsp:txXfrm>
        <a:off x="30042" y="3180102"/>
        <a:ext cx="11224558" cy="555328"/>
      </dsp:txXfrm>
    </dsp:sp>
    <dsp:sp modelId="{256F13A1-1D03-429E-9E4A-38DA9E43EB79}">
      <dsp:nvSpPr>
        <dsp:cNvPr id="0" name=""/>
        <dsp:cNvSpPr/>
      </dsp:nvSpPr>
      <dsp:spPr>
        <a:xfrm>
          <a:off x="0" y="3923872"/>
          <a:ext cx="11284642" cy="973342"/>
        </a:xfrm>
        <a:prstGeom prst="roundRect">
          <a:avLst/>
        </a:prstGeom>
        <a:gradFill rotWithShape="1">
          <a:gsLst>
            <a:gs pos="0">
              <a:schemeClr val="accent4">
                <a:lumMod val="110000"/>
                <a:satMod val="105000"/>
                <a:tint val="67000"/>
              </a:schemeClr>
            </a:gs>
            <a:gs pos="50000">
              <a:schemeClr val="accent4">
                <a:lumMod val="105000"/>
                <a:satMod val="103000"/>
                <a:tint val="73000"/>
              </a:schemeClr>
            </a:gs>
            <a:gs pos="100000">
              <a:schemeClr val="accent4">
                <a:lumMod val="105000"/>
                <a:satMod val="109000"/>
                <a:tint val="81000"/>
              </a:schemeClr>
            </a:gs>
          </a:gsLst>
          <a:lin ang="5400000" scaled="0"/>
        </a:gradFill>
        <a:ln w="1270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800" kern="1200" dirty="0">
              <a:latin typeface="Ubuntu" panose="020B0504030602030204" pitchFamily="34" charset="0"/>
            </a:rPr>
            <a:t>Документи, що підтверджують платіжні зобов'язань, які виникли в результаті витрат: рахунки-фактури, договори, акти виконання робіт, надання послуг (в </a:t>
          </a:r>
          <a:r>
            <a:rPr lang="uk-UA" sz="1800" kern="1200" dirty="0" err="1">
              <a:latin typeface="Ubuntu" panose="020B0504030602030204" pitchFamily="34" charset="0"/>
            </a:rPr>
            <a:t>т.ч</a:t>
          </a:r>
          <a:r>
            <a:rPr lang="uk-UA" sz="1800" kern="1200" dirty="0">
              <a:latin typeface="Ubuntu" panose="020B0504030602030204" pitchFamily="34" charset="0"/>
            </a:rPr>
            <a:t>. залучених працівників), табелі обліку робочого часу тощо</a:t>
          </a:r>
        </a:p>
      </dsp:txBody>
      <dsp:txXfrm>
        <a:off x="47515" y="3971387"/>
        <a:ext cx="11189612" cy="878312"/>
      </dsp:txXfrm>
    </dsp:sp>
    <dsp:sp modelId="{BA86DEA8-EE89-48E6-87A5-476883373BBC}">
      <dsp:nvSpPr>
        <dsp:cNvPr id="0" name=""/>
        <dsp:cNvSpPr/>
      </dsp:nvSpPr>
      <dsp:spPr>
        <a:xfrm>
          <a:off x="0" y="5061241"/>
          <a:ext cx="11284642" cy="624534"/>
        </a:xfrm>
        <a:prstGeom prst="roundRect">
          <a:avLst/>
        </a:prstGeom>
        <a:gradFill rotWithShape="1">
          <a:gsLst>
            <a:gs pos="0">
              <a:schemeClr val="accent4">
                <a:lumMod val="110000"/>
                <a:satMod val="105000"/>
                <a:tint val="67000"/>
              </a:schemeClr>
            </a:gs>
            <a:gs pos="50000">
              <a:schemeClr val="accent4">
                <a:lumMod val="105000"/>
                <a:satMod val="103000"/>
                <a:tint val="73000"/>
              </a:schemeClr>
            </a:gs>
            <a:gs pos="100000">
              <a:schemeClr val="accent4">
                <a:lumMod val="105000"/>
                <a:satMod val="109000"/>
                <a:tint val="81000"/>
              </a:schemeClr>
            </a:gs>
          </a:gsLst>
          <a:lin ang="5400000" scaled="0"/>
        </a:gradFill>
        <a:ln w="1270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800" kern="1200" dirty="0">
              <a:solidFill>
                <a:schemeClr val="tx1"/>
              </a:solidFill>
              <a:latin typeface="Ubuntu" panose="020B0504030602030204" pitchFamily="34" charset="0"/>
            </a:rPr>
            <a:t>Висновки проведених аудитів та контролю (за наявністю), інші необхідні документи на запит контролера </a:t>
          </a:r>
        </a:p>
      </dsp:txBody>
      <dsp:txXfrm>
        <a:off x="30487" y="5091728"/>
        <a:ext cx="11223668" cy="5635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9A696F-054B-D3CF-F4AB-076425E65C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0FA45671-818E-1F3A-93B7-DBC05758E7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AC0DF53F-4B2C-EC17-CCA8-1F423E81D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83C2C-52ED-4BC4-9B87-79F261DAAB31}" type="datetimeFigureOut">
              <a:rPr lang="uk-UA" smtClean="0"/>
              <a:t>03.06.2025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59AEC3D3-02AC-BA8A-BA7A-ED8A03439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A426EF88-67E4-1E96-DC5F-3C49EBAFF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D662E-51C2-4E0F-ADDA-4BAA29634A82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79177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66CB3B-0D83-1098-B697-A7B61E7A64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00B858F5-6F3B-B8DD-6AF7-3ADFA146B1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FEBF2077-46C0-B870-13F7-BEB7D32F77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83C2C-52ED-4BC4-9B87-79F261DAAB31}" type="datetimeFigureOut">
              <a:rPr lang="uk-UA" smtClean="0"/>
              <a:t>03.06.2025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F64FD3FA-302B-4C3E-F1A6-10523B305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7DDECCDD-FEB6-2C1B-E22D-C9ECB79B82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D662E-51C2-4E0F-ADDA-4BAA29634A82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24179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FC8599DB-0DDC-22EC-CC72-2E538CDBD13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850D7766-B1C9-301F-D707-5F45801D48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D6786300-0AA2-4D04-C964-A9588E82B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83C2C-52ED-4BC4-9B87-79F261DAAB31}" type="datetimeFigureOut">
              <a:rPr lang="uk-UA" smtClean="0"/>
              <a:t>03.06.2025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849A911C-0F89-6050-0F63-7B1F80FC28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862DDE06-7C47-9D28-B4D5-7ECC1308E7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D662E-51C2-4E0F-ADDA-4BAA29634A82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14632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D242ED-131C-391B-85EB-AFB9F28932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2A206E46-D858-7F18-B26F-03ECC63E6B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AE75D1F3-330C-4F31-3420-519C67C020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83C2C-52ED-4BC4-9B87-79F261DAAB31}" type="datetimeFigureOut">
              <a:rPr lang="uk-UA" smtClean="0"/>
              <a:t>03.06.2025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66465977-9E11-2E3D-08F8-1157CF29E0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7DF33C4B-C30C-D9CD-2B76-66821FBAA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D662E-51C2-4E0F-ADDA-4BAA29634A82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50210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67A4F7-D113-961E-9375-837CE3D305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30AE927B-59AA-2C87-529F-F636F047AF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F66DCF68-0351-C062-720A-C078E8C1F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83C2C-52ED-4BC4-9B87-79F261DAAB31}" type="datetimeFigureOut">
              <a:rPr lang="uk-UA" smtClean="0"/>
              <a:t>03.06.2025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652E6C6E-861F-2125-F1E2-128C21D071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67123E22-4DD1-648C-B111-6F516390A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D662E-51C2-4E0F-ADDA-4BAA29634A82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27514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A2E454-0640-1B4C-DBAC-F5CED4AB0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EBD56C3A-8A3E-C93B-2AF6-C4B651FA2E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5356D5D7-0077-151F-0540-59DAD4AE4E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18EE0600-BD1A-2C83-1BF0-20A38B701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83C2C-52ED-4BC4-9B87-79F261DAAB31}" type="datetimeFigureOut">
              <a:rPr lang="uk-UA" smtClean="0"/>
              <a:t>03.06.2025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FE6932DB-15F6-61EE-B763-8F8354D1E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83D6FFD5-ACE0-5B34-B60C-587873256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D662E-51C2-4E0F-ADDA-4BAA29634A82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04037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3F3AA5-2B38-18BD-BD37-40CFE188CC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DD425DC7-6AEA-6D30-F907-31C7254DD8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68A5C5BB-005C-9A47-93C3-4D0A479116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7E6FAA1A-5EC9-1A9C-637A-8498F047B4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6DD869D6-BB1E-4C4F-5F4C-9680B840650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83B646C6-14D7-42E8-0500-45791EBBE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83C2C-52ED-4BC4-9B87-79F261DAAB31}" type="datetimeFigureOut">
              <a:rPr lang="uk-UA" smtClean="0"/>
              <a:t>03.06.2025</a:t>
            </a:fld>
            <a:endParaRPr lang="uk-UA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C83BAB97-EC16-D0A7-AFAC-181E115D16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2D8B1BDD-13D0-8B6B-B30C-396A52E5C7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D662E-51C2-4E0F-ADDA-4BAA29634A82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3383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339F9E-0550-99B1-433B-DE995A100E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5E93E053-FB9E-A671-D2BA-4B09E5D6DA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83C2C-52ED-4BC4-9B87-79F261DAAB31}" type="datetimeFigureOut">
              <a:rPr lang="uk-UA" smtClean="0"/>
              <a:t>03.06.2025</a:t>
            </a:fld>
            <a:endParaRPr lang="uk-UA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BBF778C0-3F69-BFB2-C88C-1AF0EF4C8D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914E4504-EE08-E72D-9667-84680A4FF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D662E-51C2-4E0F-ADDA-4BAA29634A82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047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2ECA9DA5-02DD-5B76-F2B9-21B44F11E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83C2C-52ED-4BC4-9B87-79F261DAAB31}" type="datetimeFigureOut">
              <a:rPr lang="uk-UA" smtClean="0"/>
              <a:t>03.06.2025</a:t>
            </a:fld>
            <a:endParaRPr lang="uk-UA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635FF80E-5605-F6FA-CE22-5B5191499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9E1FA3F9-CD34-55BF-25F9-44DBB3B64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D662E-51C2-4E0F-ADDA-4BAA29634A82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08040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FD2257-9D12-F11E-FF9A-09FFA8CF79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2E1830CE-BBB3-222D-4377-4F363D018F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4756A29A-EDF5-A23E-C741-DEC1B75306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0205A8A9-9D4A-D11B-00F6-3306A539E0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83C2C-52ED-4BC4-9B87-79F261DAAB31}" type="datetimeFigureOut">
              <a:rPr lang="uk-UA" smtClean="0"/>
              <a:t>03.06.2025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DCF5096F-7398-E0CB-0B08-19AA88EF7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EDA8BE61-610B-83DA-4340-AF46D83F5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D662E-51C2-4E0F-ADDA-4BAA29634A82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97176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2A3572-1751-A850-8BF5-7A4A92DF4C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7AB0B272-BDD3-367E-D7D2-625781D161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1FB5DC3C-3DB4-6AF1-C507-FFD3A5E9B6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219C4CFF-3BCE-9852-6590-DEBB89279C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83C2C-52ED-4BC4-9B87-79F261DAAB31}" type="datetimeFigureOut">
              <a:rPr lang="uk-UA" smtClean="0"/>
              <a:t>03.06.2025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BB068D80-F409-3C02-87B3-248F04C85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5243C120-62BE-D459-C732-9C33FD129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D662E-51C2-4E0F-ADDA-4BAA29634A82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02367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A792E9CB-A821-E0FA-EDF0-646BE9E8C9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35CE8F7C-AF4E-F7FD-715D-6270D3ADAB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A53187EC-F509-5323-D53F-EBE8AF865D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F383C2C-52ED-4BC4-9B87-79F261DAAB31}" type="datetimeFigureOut">
              <a:rPr lang="uk-UA" smtClean="0"/>
              <a:t>03.06.2025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1536DC6C-01E3-40F8-6F83-CE944394BC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9569368E-B827-9363-0532-44497EBD9B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8CD662E-51C2-4E0F-ADDA-4BAA29634A82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4112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openxmlformats.org/officeDocument/2006/relationships/image" Target="../media/image11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5.png"/><Relationship Id="rId9" Type="http://schemas.openxmlformats.org/officeDocument/2006/relationships/image" Target="../media/image16.png"/><Relationship Id="rId1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2.png"/><Relationship Id="rId7" Type="http://schemas.openxmlformats.org/officeDocument/2006/relationships/image" Target="../media/image2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3.png"/><Relationship Id="rId9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7A1147AF-0EF3-562D-8730-0D24708E29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621" y="350420"/>
            <a:ext cx="11537760" cy="5592192"/>
          </a:xfrm>
          <a:prstGeom prst="rect">
            <a:avLst/>
          </a:prstGeom>
        </p:spPr>
      </p:pic>
      <p:grpSp>
        <p:nvGrpSpPr>
          <p:cNvPr id="4" name="Group 15">
            <a:extLst>
              <a:ext uri="{FF2B5EF4-FFF2-40B4-BE49-F238E27FC236}">
                <a16:creationId xmlns:a16="http://schemas.microsoft.com/office/drawing/2014/main" id="{398B4BA7-D48A-8110-250B-CCF71BF51788}"/>
              </a:ext>
            </a:extLst>
          </p:cNvPr>
          <p:cNvGrpSpPr/>
          <p:nvPr/>
        </p:nvGrpSpPr>
        <p:grpSpPr>
          <a:xfrm rot="-5400000">
            <a:off x="8657550" y="3121576"/>
            <a:ext cx="1696110" cy="5391150"/>
            <a:chOff x="0" y="0"/>
            <a:chExt cx="223437" cy="1724789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29000">
                <a:srgbClr val="4698E4"/>
              </a:gs>
              <a:gs pos="83000">
                <a:srgbClr val="527FE4"/>
              </a:gs>
              <a:gs pos="100000">
                <a:srgbClr val="0D619B"/>
              </a:gs>
            </a:gsLst>
            <a:lin ang="5400000" scaled="1"/>
          </a:gradFill>
        </p:grpSpPr>
        <p:sp>
          <p:nvSpPr>
            <p:cNvPr id="5" name="Freeform 16">
              <a:extLst>
                <a:ext uri="{FF2B5EF4-FFF2-40B4-BE49-F238E27FC236}">
                  <a16:creationId xmlns:a16="http://schemas.microsoft.com/office/drawing/2014/main" id="{9523F403-ECB3-965B-4BE3-27DE44DC26C9}"/>
                </a:ext>
              </a:extLst>
            </p:cNvPr>
            <p:cNvSpPr/>
            <p:nvPr/>
          </p:nvSpPr>
          <p:spPr>
            <a:xfrm>
              <a:off x="0" y="0"/>
              <a:ext cx="223437" cy="1724789"/>
            </a:xfrm>
            <a:custGeom>
              <a:avLst/>
              <a:gdLst/>
              <a:ahLst/>
              <a:cxnLst/>
              <a:rect l="l" t="t" r="r" b="b"/>
              <a:pathLst>
                <a:path w="223437" h="1724789">
                  <a:moveTo>
                    <a:pt x="111718" y="0"/>
                  </a:moveTo>
                  <a:lnTo>
                    <a:pt x="111718" y="0"/>
                  </a:lnTo>
                  <a:cubicBezTo>
                    <a:pt x="173419" y="0"/>
                    <a:pt x="223437" y="50018"/>
                    <a:pt x="223437" y="111718"/>
                  </a:cubicBezTo>
                  <a:lnTo>
                    <a:pt x="223437" y="1613071"/>
                  </a:lnTo>
                  <a:cubicBezTo>
                    <a:pt x="223437" y="1674771"/>
                    <a:pt x="173419" y="1724789"/>
                    <a:pt x="111718" y="1724789"/>
                  </a:cubicBezTo>
                  <a:lnTo>
                    <a:pt x="111718" y="1724789"/>
                  </a:lnTo>
                  <a:cubicBezTo>
                    <a:pt x="50018" y="1724789"/>
                    <a:pt x="0" y="1674771"/>
                    <a:pt x="0" y="1613071"/>
                  </a:cubicBezTo>
                  <a:lnTo>
                    <a:pt x="0" y="111718"/>
                  </a:lnTo>
                  <a:cubicBezTo>
                    <a:pt x="0" y="50018"/>
                    <a:pt x="50018" y="0"/>
                    <a:pt x="111718" y="0"/>
                  </a:cubicBezTo>
                  <a:close/>
                </a:path>
              </a:pathLst>
            </a:custGeom>
            <a:grpFill/>
          </p:spPr>
        </p:sp>
        <p:sp>
          <p:nvSpPr>
            <p:cNvPr id="6" name="TextBox 17">
              <a:extLst>
                <a:ext uri="{FF2B5EF4-FFF2-40B4-BE49-F238E27FC236}">
                  <a16:creationId xmlns:a16="http://schemas.microsoft.com/office/drawing/2014/main" id="{5F2EA048-2E99-6CE2-35BB-E1FFCD5F3A8F}"/>
                </a:ext>
              </a:extLst>
            </p:cNvPr>
            <p:cNvSpPr txBox="1"/>
            <p:nvPr/>
          </p:nvSpPr>
          <p:spPr>
            <a:xfrm>
              <a:off x="0" y="-28575"/>
              <a:ext cx="223437" cy="1753364"/>
            </a:xfrm>
            <a:prstGeom prst="rect">
              <a:avLst/>
            </a:prstGeom>
            <a:grpFill/>
          </p:spPr>
          <p:txBody>
            <a:bodyPr lIns="25400" tIns="25400" rIns="25400" bIns="25400" rtlCol="0" anchor="ctr"/>
            <a:lstStyle/>
            <a:p>
              <a:pPr algn="ctr">
                <a:lnSpc>
                  <a:spcPts val="1190"/>
                </a:lnSpc>
              </a:pPr>
              <a:endParaRPr sz="900"/>
            </a:p>
          </p:txBody>
        </p:sp>
      </p:grp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E3A0468-FD3D-A57C-67BF-167F2EE042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621" y="6128802"/>
            <a:ext cx="1530195" cy="52044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25FA1A7-A90C-44A5-8CD8-6A78A8C986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5816" y="6012562"/>
            <a:ext cx="2345581" cy="70663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81F6E9E9-F746-CDAA-D326-C00DBA88E2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V="1">
            <a:off x="295621" y="208754"/>
            <a:ext cx="11572328" cy="14166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5ADC812-1733-043B-E6C0-7C55D1761DCD}"/>
              </a:ext>
            </a:extLst>
          </p:cNvPr>
          <p:cNvSpPr txBox="1"/>
          <p:nvPr/>
        </p:nvSpPr>
        <p:spPr>
          <a:xfrm>
            <a:off x="6879111" y="5122585"/>
            <a:ext cx="5163671" cy="13849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uk-UA" sz="2800" b="1" dirty="0">
                <a:ln/>
                <a:solidFill>
                  <a:srgbClr val="002060"/>
                </a:solidFill>
              </a:rPr>
              <a:t>Держаудитслужба як національний контролер коштів ЄС</a:t>
            </a:r>
          </a:p>
        </p:txBody>
      </p:sp>
    </p:spTree>
    <p:extLst>
      <p:ext uri="{BB962C8B-B14F-4D97-AF65-F5344CB8AC3E}">
        <p14:creationId xmlns:p14="http://schemas.microsoft.com/office/powerpoint/2010/main" val="1394035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5FE98A9-643F-B2E6-40E4-57AF071B38F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0183" t="-3922" r="-76326" b="-1"/>
          <a:stretch/>
        </p:blipFill>
        <p:spPr>
          <a:xfrm>
            <a:off x="259881" y="246610"/>
            <a:ext cx="10676381" cy="15167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9E0FABE-C6CD-104C-59DC-FDF99724B319}"/>
              </a:ext>
            </a:extLst>
          </p:cNvPr>
          <p:cNvSpPr txBox="1"/>
          <p:nvPr/>
        </p:nvSpPr>
        <p:spPr>
          <a:xfrm>
            <a:off x="717754" y="489144"/>
            <a:ext cx="11169445" cy="44017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i="0" dirty="0" err="1">
                <a:solidFill>
                  <a:srgbClr val="FF0000"/>
                </a:solidFill>
                <a:latin typeface="Ubuntu" panose="020B0504030602030204" pitchFamily="34" charset="0"/>
              </a:rPr>
              <a:t>Важливо</a:t>
            </a:r>
            <a:r>
              <a:rPr lang="ru-RU" sz="2800" b="1" i="0" dirty="0">
                <a:solidFill>
                  <a:srgbClr val="FF0000"/>
                </a:solidFill>
                <a:latin typeface="Ubuntu" panose="020B0504030602030204" pitchFamily="34" charset="0"/>
              </a:rPr>
              <a:t>!!! 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2000" b="0" i="0" dirty="0">
                <a:latin typeface="Ubuntu" panose="020B0504030602030204" pitchFamily="34" charset="0"/>
              </a:rPr>
              <a:t>Для </a:t>
            </a:r>
            <a:r>
              <a:rPr lang="ru-RU" sz="2000" b="0" i="0" dirty="0" err="1">
                <a:latin typeface="Ubuntu" panose="020B0504030602030204" pitchFamily="34" charset="0"/>
              </a:rPr>
              <a:t>пришвидшення</a:t>
            </a:r>
            <a:r>
              <a:rPr lang="ru-RU" sz="2000" b="0" i="0" dirty="0">
                <a:latin typeface="Ubuntu" panose="020B0504030602030204" pitchFamily="34" charset="0"/>
              </a:rPr>
              <a:t> </a:t>
            </a:r>
            <a:r>
              <a:rPr lang="ru-RU" sz="2000" b="0" i="0" dirty="0" err="1">
                <a:latin typeface="Ubuntu" panose="020B0504030602030204" pitchFamily="34" charset="0"/>
              </a:rPr>
              <a:t>адміністративної</a:t>
            </a:r>
            <a:r>
              <a:rPr lang="ru-RU" sz="2000" b="0" i="0" dirty="0">
                <a:latin typeface="Ubuntu" panose="020B0504030602030204" pitchFamily="34" charset="0"/>
              </a:rPr>
              <a:t> </a:t>
            </a:r>
            <a:r>
              <a:rPr lang="ru-RU" sz="2000" b="0" i="0" dirty="0" err="1">
                <a:latin typeface="Ubuntu" panose="020B0504030602030204" pitchFamily="34" charset="0"/>
              </a:rPr>
              <a:t>перевірки</a:t>
            </a:r>
            <a:r>
              <a:rPr lang="ru-RU" sz="2000" b="0" i="0" dirty="0">
                <a:latin typeface="Ubuntu" panose="020B0504030602030204" pitchFamily="34" charset="0"/>
              </a:rPr>
              <a:t> в </a:t>
            </a:r>
            <a:r>
              <a:rPr lang="uk-UA" sz="2000" dirty="0">
                <a:latin typeface="Ubuntu" panose="020B0504030602030204" pitchFamily="34" charset="0"/>
              </a:rPr>
              <a:t>ІТ-систему CST2021</a:t>
            </a:r>
            <a:r>
              <a:rPr lang="ru-RU" sz="2000" dirty="0">
                <a:latin typeface="Ubuntu" panose="020B0504030602030204" pitchFamily="34" charset="0"/>
              </a:rPr>
              <a:t> </a:t>
            </a:r>
            <a:r>
              <a:rPr lang="ru-RU" sz="2000" b="0" i="0" dirty="0">
                <a:latin typeface="Ubuntu" panose="020B0504030602030204" pitchFamily="34" charset="0"/>
              </a:rPr>
              <a:t>партнерам </a:t>
            </a:r>
            <a:r>
              <a:rPr lang="ru-RU" sz="2000" b="0" i="0" dirty="0" err="1">
                <a:latin typeface="Ubuntu" panose="020B0504030602030204" pitchFamily="34" charset="0"/>
              </a:rPr>
              <a:t>слід</a:t>
            </a:r>
            <a:r>
              <a:rPr lang="ru-RU" sz="2000" b="0" i="0" dirty="0">
                <a:latin typeface="Ubuntu" panose="020B0504030602030204" pitchFamily="34" charset="0"/>
              </a:rPr>
              <a:t> </a:t>
            </a:r>
            <a:r>
              <a:rPr lang="ru-RU" sz="2000" b="0" i="0" dirty="0" err="1">
                <a:latin typeface="Ubuntu" panose="020B0504030602030204" pitchFamily="34" charset="0"/>
              </a:rPr>
              <a:t>завантажувати</a:t>
            </a:r>
            <a:r>
              <a:rPr lang="ru-RU" sz="2000" b="0" i="0" dirty="0">
                <a:latin typeface="Ubuntu" panose="020B0504030602030204" pitchFamily="34" charset="0"/>
              </a:rPr>
              <a:t> </a:t>
            </a:r>
            <a:r>
              <a:rPr lang="ru-RU" sz="2000" b="0" i="0" dirty="0" err="1">
                <a:latin typeface="Ubuntu" panose="020B0504030602030204" pitchFamily="34" charset="0"/>
              </a:rPr>
              <a:t>документи</a:t>
            </a:r>
            <a:r>
              <a:rPr lang="ru-RU" sz="2000" b="0" i="0" dirty="0">
                <a:latin typeface="Ubuntu" panose="020B0504030602030204" pitchFamily="34" charset="0"/>
              </a:rPr>
              <a:t> </a:t>
            </a:r>
            <a:r>
              <a:rPr lang="ru-RU" sz="2000" b="0" i="0" dirty="0" err="1">
                <a:latin typeface="Ubuntu" panose="020B0504030602030204" pitchFamily="34" charset="0"/>
              </a:rPr>
              <a:t>додатками</a:t>
            </a:r>
            <a:r>
              <a:rPr lang="ru-RU" sz="2000" b="0" i="0" dirty="0">
                <a:latin typeface="Ubuntu" panose="020B0504030602030204" pitchFamily="34" charset="0"/>
              </a:rPr>
              <a:t> (</a:t>
            </a:r>
            <a:r>
              <a:rPr lang="en-US" sz="2000" b="0" i="0" dirty="0">
                <a:latin typeface="Ubuntu" panose="020B0504030602030204" pitchFamily="34" charset="0"/>
              </a:rPr>
              <a:t>Attachments)</a:t>
            </a:r>
            <a:r>
              <a:rPr lang="uk-UA" sz="2000" b="0" i="0" dirty="0">
                <a:latin typeface="Ubuntu" panose="020B0504030602030204" pitchFamily="34" charset="0"/>
              </a:rPr>
              <a:t> </a:t>
            </a:r>
            <a:r>
              <a:rPr lang="uk-UA" sz="2000" b="1" i="0" dirty="0">
                <a:latin typeface="Ubuntu" panose="020B0504030602030204" pitchFamily="34" charset="0"/>
              </a:rPr>
              <a:t>безпосередньо до платіжної вимоги </a:t>
            </a:r>
            <a:r>
              <a:rPr lang="uk-UA" sz="2000" b="0" i="0" dirty="0">
                <a:latin typeface="Ubuntu" panose="020B0504030602030204" pitchFamily="34" charset="0"/>
              </a:rPr>
              <a:t>(</a:t>
            </a:r>
            <a:r>
              <a:rPr lang="en-US" sz="2000" b="0" i="0" dirty="0">
                <a:latin typeface="Ubuntu" panose="020B0504030602030204" pitchFamily="34" charset="0"/>
              </a:rPr>
              <a:t>Payment Claim) </a:t>
            </a:r>
            <a:r>
              <a:rPr lang="uk-UA" sz="2000" b="0" i="0" dirty="0">
                <a:latin typeface="Ubuntu" panose="020B0504030602030204" pitchFamily="34" charset="0"/>
              </a:rPr>
              <a:t>або закупівлі.</a:t>
            </a:r>
            <a:endParaRPr lang="ru-RU" sz="2000" b="1" i="1" dirty="0">
              <a:latin typeface="Ubuntu" panose="020B0504030602030204" pitchFamily="34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ru-RU" sz="2000" b="1" i="1" dirty="0">
              <a:latin typeface="Ubuntu" panose="020B0504030602030204" pitchFamily="34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uk-UA" sz="2000" dirty="0">
                <a:effectLst/>
                <a:latin typeface="Ubuntu" panose="020B0504030602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В розділі </a:t>
            </a:r>
            <a:r>
              <a:rPr lang="en-US" sz="2000" dirty="0">
                <a:latin typeface="Ubuntu" panose="020B0504030602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“</a:t>
            </a:r>
            <a:r>
              <a:rPr lang="en-US" sz="2000" dirty="0">
                <a:effectLst/>
                <a:latin typeface="Ubuntu" panose="020B0504030602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Physical progress” </a:t>
            </a:r>
            <a:r>
              <a:rPr lang="uk-UA" sz="2000" dirty="0">
                <a:effectLst/>
                <a:latin typeface="Ubuntu" panose="020B0504030602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платіжної вимоги слід </a:t>
            </a:r>
            <a:r>
              <a:rPr lang="uk-UA" sz="2000" b="1" dirty="0">
                <a:effectLst/>
                <a:latin typeface="Ubuntu" panose="020B0504030602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описувати проведену партнером діяльність </a:t>
            </a:r>
            <a:r>
              <a:rPr lang="uk-UA" sz="2000" dirty="0">
                <a:effectLst/>
                <a:latin typeface="Ubuntu" panose="020B0504030602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в розрізі кожного </a:t>
            </a:r>
            <a:r>
              <a:rPr lang="en-US" sz="2000" dirty="0">
                <a:effectLst/>
                <a:latin typeface="Ubuntu" panose="020B0504030602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Work package</a:t>
            </a:r>
            <a:r>
              <a:rPr lang="uk-UA" sz="2000" dirty="0">
                <a:effectLst/>
                <a:latin typeface="Ubuntu" panose="020B0504030602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uk-UA" sz="2000" dirty="0">
                <a:latin typeface="Ubuntu" panose="020B0504030602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навіть при «нульовій» платіжній </a:t>
            </a:r>
            <a:r>
              <a:rPr lang="uk-UA" sz="2000" dirty="0" err="1">
                <a:latin typeface="Ubuntu" panose="020B0504030602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вимозі</a:t>
            </a:r>
            <a:r>
              <a:rPr lang="uk-UA" sz="2000" dirty="0">
                <a:effectLst/>
                <a:latin typeface="Ubuntu" panose="020B0504030602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uk-UA" sz="2000" dirty="0">
              <a:latin typeface="Ubuntu" panose="020B050403060203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uk-UA" sz="2000" b="1" kern="100" dirty="0">
                <a:effectLst/>
                <a:latin typeface="Ubuntu" panose="020B05040306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Зверніть увагу</a:t>
            </a:r>
            <a:r>
              <a:rPr lang="uk-UA" sz="2000" b="1" kern="100" dirty="0">
                <a:latin typeface="Ubuntu" panose="020B05040306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2000" kern="100" dirty="0">
                <a:latin typeface="Ubuntu" panose="020B05040306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 коректний тип платіжної вимоги, який зазначається в системі: звітування, запит авансу, звітування за аванс</a:t>
            </a:r>
            <a:r>
              <a:rPr lang="uk-UA" sz="2000" kern="100" dirty="0">
                <a:effectLst/>
                <a:latin typeface="Ubuntu" panose="020B05040306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uk-UA" b="1" i="1" dirty="0"/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uk-UA" sz="1800" dirty="0">
              <a:effectLst/>
              <a:latin typeface="Ubuntu" panose="020B050403060203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41601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C5F663-ED02-6528-8994-B148E896A3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BC06106-D226-1DC0-E851-CC8A0FE0A86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0183" t="-3922" r="-76326" b="-1"/>
          <a:stretch/>
        </p:blipFill>
        <p:spPr>
          <a:xfrm>
            <a:off x="259881" y="246610"/>
            <a:ext cx="10676381" cy="15167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CE7C653-6D03-1356-C01B-F380AC3C1E36}"/>
              </a:ext>
            </a:extLst>
          </p:cNvPr>
          <p:cNvSpPr txBox="1"/>
          <p:nvPr/>
        </p:nvSpPr>
        <p:spPr>
          <a:xfrm>
            <a:off x="717754" y="489144"/>
            <a:ext cx="11169445" cy="53897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i="0" dirty="0" err="1">
                <a:solidFill>
                  <a:srgbClr val="FF0000"/>
                </a:solidFill>
                <a:latin typeface="Ubuntu" panose="020B0504030602030204" pitchFamily="34" charset="0"/>
              </a:rPr>
              <a:t>Важливо</a:t>
            </a:r>
            <a:r>
              <a:rPr lang="ru-RU" sz="2800" b="1" i="0" dirty="0">
                <a:solidFill>
                  <a:srgbClr val="FF0000"/>
                </a:solidFill>
                <a:latin typeface="Ubuntu" panose="020B0504030602030204" pitchFamily="34" charset="0"/>
              </a:rPr>
              <a:t>!!! 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2000" b="0" i="0" dirty="0">
                <a:latin typeface="Ubuntu" panose="020B0504030602030204" pitchFamily="34" charset="0"/>
              </a:rPr>
              <a:t>Контролер проводить </a:t>
            </a:r>
            <a:r>
              <a:rPr lang="ru-RU" sz="2000" b="0" i="0" dirty="0" err="1">
                <a:latin typeface="Ubuntu" panose="020B0504030602030204" pitchFamily="34" charset="0"/>
              </a:rPr>
              <a:t>адміністративну</a:t>
            </a:r>
            <a:r>
              <a:rPr lang="ru-RU" sz="2000" b="0" i="0" dirty="0">
                <a:latin typeface="Ubuntu" panose="020B0504030602030204" pitchFamily="34" charset="0"/>
              </a:rPr>
              <a:t> </a:t>
            </a:r>
            <a:r>
              <a:rPr lang="ru-RU" sz="2000" b="0" i="0" dirty="0" err="1">
                <a:latin typeface="Ubuntu" panose="020B0504030602030204" pitchFamily="34" charset="0"/>
              </a:rPr>
              <a:t>перевірку</a:t>
            </a:r>
            <a:r>
              <a:rPr lang="ru-RU" sz="2000" b="0" i="0" dirty="0">
                <a:latin typeface="Ubuntu" panose="020B0504030602030204" pitchFamily="34" charset="0"/>
              </a:rPr>
              <a:t> (</a:t>
            </a:r>
            <a:r>
              <a:rPr lang="uk-UA" sz="2000" b="1" i="1" dirty="0">
                <a:latin typeface="Ubuntu" panose="020B0504030602030204" pitchFamily="34" charset="0"/>
              </a:rPr>
              <a:t>через ІТ-систему CST2021</a:t>
            </a:r>
            <a:r>
              <a:rPr lang="ru-RU" sz="2000" b="0" i="0" dirty="0">
                <a:latin typeface="Ubuntu" panose="020B0504030602030204" pitchFamily="34" charset="0"/>
              </a:rPr>
              <a:t>) з </a:t>
            </a:r>
            <a:r>
              <a:rPr lang="ru-RU" sz="2000" b="0" i="0" dirty="0" err="1">
                <a:latin typeface="Ubuntu" panose="020B0504030602030204" pitchFamily="34" charset="0"/>
              </a:rPr>
              <a:t>використанням</a:t>
            </a:r>
            <a:r>
              <a:rPr lang="ru-RU" sz="2000" b="0" i="0" dirty="0">
                <a:latin typeface="Ubuntu" panose="020B0504030602030204" pitchFamily="34" charset="0"/>
              </a:rPr>
              <a:t> </a:t>
            </a:r>
            <a:r>
              <a:rPr lang="ru-RU" sz="2000" b="0" i="0" dirty="0" err="1">
                <a:latin typeface="Ubuntu" panose="020B0504030602030204" pitchFamily="34" charset="0"/>
              </a:rPr>
              <a:t>завантажених</a:t>
            </a:r>
            <a:r>
              <a:rPr lang="ru-RU" sz="2000" b="0" i="0" dirty="0">
                <a:latin typeface="Ubuntu" panose="020B0504030602030204" pitchFamily="34" charset="0"/>
              </a:rPr>
              <a:t> </a:t>
            </a:r>
            <a:r>
              <a:rPr lang="ru-RU" sz="2000" b="0" i="0" dirty="0" err="1">
                <a:latin typeface="Ubuntu" panose="020B0504030602030204" pitchFamily="34" charset="0"/>
              </a:rPr>
              <a:t>документів</a:t>
            </a:r>
            <a:r>
              <a:rPr lang="ru-RU" sz="2000" b="0" i="0" dirty="0">
                <a:latin typeface="Ubuntu" panose="020B0504030602030204" pitchFamily="34" charset="0"/>
              </a:rPr>
              <a:t> до </a:t>
            </a:r>
            <a:r>
              <a:rPr lang="ru-RU" sz="2000" b="0" i="0" dirty="0" err="1">
                <a:latin typeface="Ubuntu" panose="020B0504030602030204" pitchFamily="34" charset="0"/>
              </a:rPr>
              <a:t>електронної</a:t>
            </a:r>
            <a:r>
              <a:rPr lang="ru-RU" sz="2000" b="0" i="0" dirty="0">
                <a:latin typeface="Ubuntu" panose="020B0504030602030204" pitchFamily="34" charset="0"/>
              </a:rPr>
              <a:t> </a:t>
            </a:r>
            <a:r>
              <a:rPr lang="ru-RU" sz="2000" b="0" i="0" dirty="0" err="1">
                <a:latin typeface="Ubuntu" panose="020B0504030602030204" pitchFamily="34" charset="0"/>
              </a:rPr>
              <a:t>системи</a:t>
            </a:r>
            <a:r>
              <a:rPr lang="ru-RU" sz="2000" b="0" i="0" dirty="0">
                <a:latin typeface="Ubuntu" panose="020B0504030602030204" pitchFamily="34" charset="0"/>
              </a:rPr>
              <a:t> та </a:t>
            </a:r>
            <a:r>
              <a:rPr lang="ru-RU" sz="2000" b="0" i="0" dirty="0" err="1">
                <a:latin typeface="Ubuntu" panose="020B0504030602030204" pitchFamily="34" charset="0"/>
              </a:rPr>
              <a:t>доступних</a:t>
            </a:r>
            <a:r>
              <a:rPr lang="ru-RU" sz="2000" b="0" i="0" dirty="0">
                <a:latin typeface="Ubuntu" panose="020B0504030602030204" pitchFamily="34" charset="0"/>
              </a:rPr>
              <a:t> </a:t>
            </a:r>
            <a:r>
              <a:rPr lang="ru-RU" sz="2000" b="0" i="0" dirty="0" err="1">
                <a:latin typeface="Ubuntu" panose="020B0504030602030204" pitchFamily="34" charset="0"/>
              </a:rPr>
              <a:t>йому</a:t>
            </a:r>
            <a:r>
              <a:rPr lang="ru-RU" sz="2000" b="0" i="0" dirty="0">
                <a:latin typeface="Ubuntu" panose="020B0504030602030204" pitchFamily="34" charset="0"/>
              </a:rPr>
              <a:t> </a:t>
            </a:r>
            <a:r>
              <a:rPr lang="ru-RU" sz="2000" b="0" i="0" dirty="0" err="1">
                <a:latin typeface="Ubuntu" panose="020B0504030602030204" pitchFamily="34" charset="0"/>
              </a:rPr>
              <a:t>джерел</a:t>
            </a:r>
            <a:r>
              <a:rPr lang="ru-RU" sz="2000" b="0" i="0" dirty="0">
                <a:latin typeface="Ubuntu" panose="020B0504030602030204" pitchFamily="34" charset="0"/>
              </a:rPr>
              <a:t> </a:t>
            </a:r>
            <a:r>
              <a:rPr lang="ru-RU" sz="2000" b="0" i="0" dirty="0" err="1">
                <a:latin typeface="Ubuntu" panose="020B0504030602030204" pitchFamily="34" charset="0"/>
              </a:rPr>
              <a:t>інформації</a:t>
            </a:r>
            <a:r>
              <a:rPr lang="ru-RU" sz="2000" b="0" i="0" dirty="0">
                <a:latin typeface="Ubuntu" panose="020B0504030602030204" pitchFamily="34" charset="0"/>
              </a:rPr>
              <a:t>, </a:t>
            </a:r>
            <a:r>
              <a:rPr lang="ru-RU" sz="2000" b="1" i="1" dirty="0" err="1">
                <a:latin typeface="Ubuntu" panose="020B0504030602030204" pitchFamily="34" charset="0"/>
              </a:rPr>
              <a:t>перевіряє</a:t>
            </a:r>
            <a:r>
              <a:rPr lang="ru-RU" sz="2000" b="1" i="1" dirty="0">
                <a:latin typeface="Ubuntu" panose="020B0504030602030204" pitchFamily="34" charset="0"/>
              </a:rPr>
              <a:t> та </a:t>
            </a:r>
            <a:r>
              <a:rPr lang="ru-RU" sz="2000" b="1" i="1" dirty="0" err="1">
                <a:latin typeface="Ubuntu" panose="020B0504030602030204" pitchFamily="34" charset="0"/>
              </a:rPr>
              <a:t>дає</a:t>
            </a:r>
            <a:r>
              <a:rPr lang="ru-RU" sz="2000" b="1" i="1" dirty="0">
                <a:latin typeface="Ubuntu" panose="020B0504030602030204" pitchFamily="34" charset="0"/>
              </a:rPr>
              <a:t> </a:t>
            </a:r>
            <a:r>
              <a:rPr lang="ru-RU" sz="2000" b="1" i="1" dirty="0" err="1">
                <a:latin typeface="Ubuntu" panose="020B0504030602030204" pitchFamily="34" charset="0"/>
              </a:rPr>
              <a:t>оцінку</a:t>
            </a:r>
            <a:r>
              <a:rPr lang="ru-RU" sz="2000" b="1" i="1" dirty="0">
                <a:latin typeface="Ubuntu" panose="020B0504030602030204" pitchFamily="34" charset="0"/>
              </a:rPr>
              <a:t> </a:t>
            </a:r>
            <a:r>
              <a:rPr lang="ru-RU" sz="2000" b="1" i="1" dirty="0" err="1">
                <a:latin typeface="Ubuntu" panose="020B0504030602030204" pitchFamily="34" charset="0"/>
              </a:rPr>
              <a:t>виконанню</a:t>
            </a:r>
            <a:r>
              <a:rPr lang="ru-RU" sz="2000" b="1" i="1" dirty="0">
                <a:latin typeface="Ubuntu" panose="020B0504030602030204" pitchFamily="34" charset="0"/>
              </a:rPr>
              <a:t> </a:t>
            </a:r>
            <a:r>
              <a:rPr lang="ru-RU" sz="2000" b="1" i="1" dirty="0" err="1">
                <a:latin typeface="Ubuntu" panose="020B0504030602030204" pitchFamily="34" charset="0"/>
              </a:rPr>
              <a:t>договорів</a:t>
            </a:r>
            <a:r>
              <a:rPr lang="ru-RU" sz="2000" b="1" i="1" dirty="0">
                <a:latin typeface="Ubuntu" panose="020B0504030602030204" pitchFamily="34" charset="0"/>
              </a:rPr>
              <a:t> у рамках </a:t>
            </a:r>
            <a:r>
              <a:rPr lang="ru-RU" sz="2000" b="1" i="1" dirty="0" err="1">
                <a:latin typeface="Ubuntu" panose="020B0504030602030204" pitchFamily="34" charset="0"/>
              </a:rPr>
              <a:t>бюджетних</a:t>
            </a:r>
            <a:r>
              <a:rPr lang="ru-RU" sz="2000" b="1" i="1" dirty="0">
                <a:latin typeface="Ubuntu" panose="020B0504030602030204" pitchFamily="34" charset="0"/>
              </a:rPr>
              <a:t> </a:t>
            </a:r>
            <a:r>
              <a:rPr lang="ru-RU" sz="2000" b="1" i="1" dirty="0" err="1">
                <a:latin typeface="Ubuntu" panose="020B0504030602030204" pitchFamily="34" charset="0"/>
              </a:rPr>
              <a:t>програм</a:t>
            </a:r>
            <a:r>
              <a:rPr lang="ru-RU" sz="2000" b="1" i="1" dirty="0">
                <a:latin typeface="Ubuntu" panose="020B0504030602030204" pitchFamily="34" charset="0"/>
              </a:rPr>
              <a:t> проекту в </a:t>
            </a:r>
            <a:r>
              <a:rPr lang="ru-RU" sz="2000" b="1" i="1" dirty="0" err="1">
                <a:latin typeface="Ubuntu" panose="020B0504030602030204" pitchFamily="34" charset="0"/>
              </a:rPr>
              <a:t>частині</a:t>
            </a:r>
            <a:r>
              <a:rPr lang="ru-RU" sz="2000" b="1" i="1" dirty="0">
                <a:latin typeface="Ubuntu" panose="020B0504030602030204" pitchFamily="34" charset="0"/>
              </a:rPr>
              <a:t> </a:t>
            </a:r>
            <a:r>
              <a:rPr lang="ru-RU" sz="2000" b="1" i="1" dirty="0" err="1">
                <a:latin typeface="Ubuntu" panose="020B0504030602030204" pitchFamily="34" charset="0"/>
              </a:rPr>
              <a:t>відповідності</a:t>
            </a:r>
            <a:r>
              <a:rPr lang="ru-RU" sz="2000" b="1" i="1" dirty="0">
                <a:latin typeface="Ubuntu" panose="020B0504030602030204" pitchFamily="34" charset="0"/>
              </a:rPr>
              <a:t> таких </a:t>
            </a:r>
            <a:r>
              <a:rPr lang="ru-RU" sz="2000" b="1" i="1" dirty="0" err="1">
                <a:latin typeface="Ubuntu" panose="020B0504030602030204" pitchFamily="34" charset="0"/>
              </a:rPr>
              <a:t>витрат</a:t>
            </a:r>
            <a:r>
              <a:rPr lang="ru-RU" sz="2000" b="1" i="1" dirty="0">
                <a:latin typeface="Ubuntu" panose="020B0504030602030204" pitchFamily="34" charset="0"/>
              </a:rPr>
              <a:t> </a:t>
            </a:r>
            <a:r>
              <a:rPr lang="ru-RU" sz="2000" b="1" i="1" dirty="0" err="1">
                <a:latin typeface="Ubuntu" panose="020B0504030602030204" pitchFamily="34" charset="0"/>
              </a:rPr>
              <a:t>законодавству</a:t>
            </a:r>
            <a:r>
              <a:rPr lang="ru-RU" sz="2000" b="1" i="1" dirty="0">
                <a:latin typeface="Ubuntu" panose="020B0504030602030204" pitchFamily="34" charset="0"/>
              </a:rPr>
              <a:t> </a:t>
            </a:r>
            <a:r>
              <a:rPr lang="ru-RU" sz="2000" b="1" i="1" dirty="0" err="1">
                <a:latin typeface="Ubuntu" panose="020B0504030602030204" pitchFamily="34" charset="0"/>
              </a:rPr>
              <a:t>України</a:t>
            </a:r>
            <a:r>
              <a:rPr lang="ru-RU" sz="2000" b="1" i="1" dirty="0">
                <a:latin typeface="Ubuntu" panose="020B0504030602030204" pitchFamily="34" charset="0"/>
              </a:rPr>
              <a:t>, правилам </a:t>
            </a:r>
            <a:r>
              <a:rPr lang="ru-RU" sz="2000" b="1" i="1" dirty="0" err="1">
                <a:latin typeface="Ubuntu" panose="020B0504030602030204" pitchFamily="34" charset="0"/>
              </a:rPr>
              <a:t>відповідної</a:t>
            </a:r>
            <a:r>
              <a:rPr lang="ru-RU" sz="2000" b="1" i="1" dirty="0">
                <a:latin typeface="Ubuntu" panose="020B0504030602030204" pitchFamily="34" charset="0"/>
              </a:rPr>
              <a:t> </a:t>
            </a:r>
            <a:r>
              <a:rPr lang="ru-RU" sz="2000" b="1" i="1" dirty="0" err="1">
                <a:latin typeface="Ubuntu" panose="020B0504030602030204" pitchFamily="34" charset="0"/>
              </a:rPr>
              <a:t>програми</a:t>
            </a:r>
            <a:endParaRPr lang="ru-RU" sz="2000" b="1" i="1" dirty="0">
              <a:latin typeface="Ubuntu" panose="020B0504030602030204" pitchFamily="34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ru-RU" sz="2000" b="1" i="1" dirty="0">
              <a:latin typeface="Ubuntu" panose="020B0504030602030204" pitchFamily="34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uk-UA" sz="2000" b="1" i="1" dirty="0">
                <a:effectLst/>
                <a:latin typeface="Ubuntu" panose="020B0504030602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Належне ведення бухгалтерського обліку та підтверджувальних документів</a:t>
            </a:r>
            <a:r>
              <a:rPr lang="uk-UA" sz="2000" dirty="0">
                <a:effectLst/>
                <a:latin typeface="Ubuntu" panose="020B0504030602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що зберігаються партнером </a:t>
            </a:r>
            <a:r>
              <a:rPr lang="uk-UA" sz="2000" dirty="0" err="1">
                <a:effectLst/>
                <a:latin typeface="Ubuntu" panose="020B0504030602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проєкту</a:t>
            </a:r>
            <a:r>
              <a:rPr lang="uk-UA" sz="2000" dirty="0">
                <a:effectLst/>
                <a:latin typeface="Ubuntu" panose="020B0504030602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забезпечує належний </a:t>
            </a:r>
            <a:r>
              <a:rPr lang="uk-UA" sz="2000" b="1" i="1" dirty="0">
                <a:effectLst/>
                <a:latin typeface="Ubuntu" panose="020B0504030602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аудиторський слід, </a:t>
            </a:r>
            <a:r>
              <a:rPr lang="uk-UA" sz="2000" dirty="0">
                <a:effectLst/>
                <a:latin typeface="Ubuntu" panose="020B0504030602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що є основною вимогою для допустимості заявлених витрат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uk-UA" sz="2000" dirty="0">
              <a:latin typeface="Ubuntu" panose="020B050403060203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uk-UA" sz="2000" b="1" kern="100" dirty="0">
                <a:effectLst/>
                <a:latin typeface="Ubuntu" panose="020B05040306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Зверніть увагу</a:t>
            </a:r>
            <a:r>
              <a:rPr lang="uk-UA" sz="2000" kern="100" dirty="0">
                <a:effectLst/>
                <a:latin typeface="Ubuntu" panose="020B05040306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що задекларовані витрати повинні відповідати бухгалтерським записам, схемам звірки та підтверджуючим документам.</a:t>
            </a:r>
            <a:endParaRPr lang="uk-UA" b="1" i="1" dirty="0"/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uk-UA" sz="1800" dirty="0">
              <a:effectLst/>
              <a:latin typeface="Ubuntu" panose="020B050403060203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83151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роєкти транскордонного співробітництва для сільських територій: пошук  партнерів та особливості заявок | Громадський Простір">
            <a:extLst>
              <a:ext uri="{FF2B5EF4-FFF2-40B4-BE49-F238E27FC236}">
                <a16:creationId xmlns:a16="http://schemas.microsoft.com/office/drawing/2014/main" id="{C4299C2E-630E-A6EF-9B91-DE995F4206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211" y="820270"/>
            <a:ext cx="10954871" cy="5477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2454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Схема 8">
            <a:extLst>
              <a:ext uri="{FF2B5EF4-FFF2-40B4-BE49-F238E27FC236}">
                <a16:creationId xmlns:a16="http://schemas.microsoft.com/office/drawing/2014/main" id="{7822EBF0-45E5-8558-7415-B8540C23B9E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73031773"/>
              </p:ext>
            </p:extLst>
          </p:nvPr>
        </p:nvGraphicFramePr>
        <p:xfrm>
          <a:off x="914399" y="963561"/>
          <a:ext cx="10628672" cy="53192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AAC8EDA0-9D33-EAAE-BCBE-A5D4D6C0474C}"/>
              </a:ext>
            </a:extLst>
          </p:cNvPr>
          <p:cNvSpPr txBox="1"/>
          <p:nvPr/>
        </p:nvSpPr>
        <p:spPr>
          <a:xfrm>
            <a:off x="1327354" y="285058"/>
            <a:ext cx="1003873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uk-UA" sz="2400" b="1" dirty="0">
                <a:latin typeface="Ubuntu" panose="020B0504030602030204" pitchFamily="34" charset="0"/>
              </a:rPr>
              <a:t>Управлінська перевірка/</a:t>
            </a:r>
            <a:r>
              <a:rPr lang="uk-UA" sz="2000" i="1" dirty="0">
                <a:latin typeface="Ubuntu" panose="020B0504030602030204" pitchFamily="34" charset="0"/>
              </a:rPr>
              <a:t>Постанова КМУ від 05.11.2024 №1268</a:t>
            </a:r>
            <a:endParaRPr lang="uk-UA" sz="2000" b="1" dirty="0">
              <a:latin typeface="Ubuntu" panose="020B0504030602030204" pitchFamily="34" charset="0"/>
            </a:endParaRP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9C945B41-9A38-05BE-F9FB-6DA461D1CE1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4661" y="686330"/>
            <a:ext cx="11577307" cy="140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265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Рисунок 52">
            <a:extLst>
              <a:ext uri="{FF2B5EF4-FFF2-40B4-BE49-F238E27FC236}">
                <a16:creationId xmlns:a16="http://schemas.microsoft.com/office/drawing/2014/main" id="{87152323-3E4F-577B-1CF0-EAA825D06B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8121" y="4044608"/>
            <a:ext cx="2388974" cy="1093781"/>
          </a:xfrm>
          <a:prstGeom prst="rect">
            <a:avLst/>
          </a:prstGeom>
        </p:spPr>
      </p:pic>
      <p:pic>
        <p:nvPicPr>
          <p:cNvPr id="52" name="Рисунок 51">
            <a:extLst>
              <a:ext uri="{FF2B5EF4-FFF2-40B4-BE49-F238E27FC236}">
                <a16:creationId xmlns:a16="http://schemas.microsoft.com/office/drawing/2014/main" id="{8B2FF6FD-A014-3B99-0A57-2371268510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5489" y="4044608"/>
            <a:ext cx="2388974" cy="1093781"/>
          </a:xfrm>
          <a:prstGeom prst="rect">
            <a:avLst/>
          </a:prstGeom>
        </p:spPr>
      </p:pic>
      <p:pic>
        <p:nvPicPr>
          <p:cNvPr id="51" name="Рисунок 50">
            <a:extLst>
              <a:ext uri="{FF2B5EF4-FFF2-40B4-BE49-F238E27FC236}">
                <a16:creationId xmlns:a16="http://schemas.microsoft.com/office/drawing/2014/main" id="{86204A03-BF1E-7A2D-FAB9-5A686B3E8F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4213" y="2674084"/>
            <a:ext cx="4731235" cy="650473"/>
          </a:xfrm>
          <a:prstGeom prst="rect">
            <a:avLst/>
          </a:prstGeom>
        </p:spPr>
      </p:pic>
      <p:pic>
        <p:nvPicPr>
          <p:cNvPr id="50" name="Рисунок 49">
            <a:extLst>
              <a:ext uri="{FF2B5EF4-FFF2-40B4-BE49-F238E27FC236}">
                <a16:creationId xmlns:a16="http://schemas.microsoft.com/office/drawing/2014/main" id="{848E7474-445A-8C72-5F9F-A8C33CD9C6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5856" y="5056086"/>
            <a:ext cx="3355776" cy="731583"/>
          </a:xfrm>
          <a:prstGeom prst="rect">
            <a:avLst/>
          </a:prstGeom>
        </p:spPr>
      </p:pic>
      <p:pic>
        <p:nvPicPr>
          <p:cNvPr id="49" name="Рисунок 48">
            <a:extLst>
              <a:ext uri="{FF2B5EF4-FFF2-40B4-BE49-F238E27FC236}">
                <a16:creationId xmlns:a16="http://schemas.microsoft.com/office/drawing/2014/main" id="{262227A2-516F-FE2E-7A01-CB18176C12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1202" y="4304086"/>
            <a:ext cx="3359187" cy="675163"/>
          </a:xfrm>
          <a:prstGeom prst="rect">
            <a:avLst/>
          </a:prstGeom>
        </p:spPr>
      </p:pic>
      <p:pic>
        <p:nvPicPr>
          <p:cNvPr id="48" name="Рисунок 47">
            <a:extLst>
              <a:ext uri="{FF2B5EF4-FFF2-40B4-BE49-F238E27FC236}">
                <a16:creationId xmlns:a16="http://schemas.microsoft.com/office/drawing/2014/main" id="{29F2E189-CA5C-859C-1A3B-E56C8D20E2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4151" y="3517304"/>
            <a:ext cx="3359187" cy="743776"/>
          </a:xfrm>
          <a:prstGeom prst="rect">
            <a:avLst/>
          </a:prstGeom>
        </p:spPr>
      </p:pic>
      <p:pic>
        <p:nvPicPr>
          <p:cNvPr id="47" name="Рисунок 46">
            <a:extLst>
              <a:ext uri="{FF2B5EF4-FFF2-40B4-BE49-F238E27FC236}">
                <a16:creationId xmlns:a16="http://schemas.microsoft.com/office/drawing/2014/main" id="{788687EB-D318-3B24-86C0-21EADBF944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3824" y="2726756"/>
            <a:ext cx="3359187" cy="715764"/>
          </a:xfrm>
          <a:prstGeom prst="rect">
            <a:avLst/>
          </a:prstGeom>
        </p:spPr>
      </p:pic>
      <p:pic>
        <p:nvPicPr>
          <p:cNvPr id="46" name="Рисунок 45">
            <a:extLst>
              <a:ext uri="{FF2B5EF4-FFF2-40B4-BE49-F238E27FC236}">
                <a16:creationId xmlns:a16="http://schemas.microsoft.com/office/drawing/2014/main" id="{2B724883-791C-BDD2-C7D0-AAFFD1AAED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4623" y="1915491"/>
            <a:ext cx="3355776" cy="744391"/>
          </a:xfrm>
          <a:prstGeom prst="rect">
            <a:avLst/>
          </a:prstGeom>
        </p:spPr>
      </p:pic>
      <p:grpSp>
        <p:nvGrpSpPr>
          <p:cNvPr id="6" name="Group 6"/>
          <p:cNvGrpSpPr/>
          <p:nvPr/>
        </p:nvGrpSpPr>
        <p:grpSpPr>
          <a:xfrm>
            <a:off x="2004213" y="1509870"/>
            <a:ext cx="8183573" cy="121125"/>
            <a:chOff x="0" y="0"/>
            <a:chExt cx="4310688" cy="138156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rgbClr val="4698E4"/>
              </a:gs>
              <a:gs pos="83000">
                <a:srgbClr val="527FE4"/>
              </a:gs>
              <a:gs pos="100000">
                <a:srgbClr val="0D619B"/>
              </a:gs>
            </a:gsLst>
            <a:lin ang="5400000" scaled="1"/>
          </a:gradFill>
        </p:grpSpPr>
        <p:sp>
          <p:nvSpPr>
            <p:cNvPr id="7" name="Freeform 7"/>
            <p:cNvSpPr/>
            <p:nvPr/>
          </p:nvSpPr>
          <p:spPr>
            <a:xfrm>
              <a:off x="0" y="0"/>
              <a:ext cx="4310688" cy="138156"/>
            </a:xfrm>
            <a:custGeom>
              <a:avLst/>
              <a:gdLst/>
              <a:ahLst/>
              <a:cxnLst/>
              <a:rect l="l" t="t" r="r" b="b"/>
              <a:pathLst>
                <a:path w="4310688" h="138156">
                  <a:moveTo>
                    <a:pt x="0" y="0"/>
                  </a:moveTo>
                  <a:lnTo>
                    <a:pt x="4310688" y="0"/>
                  </a:lnTo>
                  <a:lnTo>
                    <a:pt x="4310688" y="138156"/>
                  </a:lnTo>
                  <a:lnTo>
                    <a:pt x="0" y="138156"/>
                  </a:lnTo>
                  <a:close/>
                </a:path>
              </a:pathLst>
            </a:custGeom>
            <a:grpFill/>
          </p:spPr>
        </p:sp>
        <p:sp>
          <p:nvSpPr>
            <p:cNvPr id="8" name="TextBox 8"/>
            <p:cNvSpPr txBox="1"/>
            <p:nvPr/>
          </p:nvSpPr>
          <p:spPr>
            <a:xfrm>
              <a:off x="0" y="-28575"/>
              <a:ext cx="4310688" cy="166731"/>
            </a:xfrm>
            <a:prstGeom prst="rect">
              <a:avLst/>
            </a:prstGeom>
            <a:grpFill/>
          </p:spPr>
          <p:txBody>
            <a:bodyPr lIns="25400" tIns="25400" rIns="25400" bIns="25400" rtlCol="0" anchor="ctr"/>
            <a:lstStyle/>
            <a:p>
              <a:pPr algn="ctr">
                <a:lnSpc>
                  <a:spcPts val="1190"/>
                </a:lnSpc>
              </a:pPr>
              <a:endParaRPr sz="900"/>
            </a:p>
          </p:txBody>
        </p:sp>
      </p:grpSp>
      <p:sp>
        <p:nvSpPr>
          <p:cNvPr id="30" name="TextBox 30"/>
          <p:cNvSpPr txBox="1"/>
          <p:nvPr/>
        </p:nvSpPr>
        <p:spPr>
          <a:xfrm>
            <a:off x="4657643" y="4134575"/>
            <a:ext cx="2111943" cy="948721"/>
          </a:xfrm>
          <a:prstGeom prst="rect">
            <a:avLst/>
          </a:prstGeom>
        </p:spPr>
        <p:txBody>
          <a:bodyPr wrap="square" lIns="0" tIns="0" rIns="0" bIns="0" rtlCol="0" anchor="t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>
              <a:lnSpc>
                <a:spcPts val="1889"/>
              </a:lnSpc>
              <a:spcBef>
                <a:spcPct val="0"/>
              </a:spcBef>
            </a:pPr>
            <a:r>
              <a:rPr lang="ru-RU" sz="1349" b="1" i="1" dirty="0" err="1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Відділ</a:t>
            </a:r>
            <a:r>
              <a:rPr lang="ru-RU" sz="1349" b="1" i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 контролю за </a:t>
            </a:r>
            <a:r>
              <a:rPr lang="ru-RU" sz="1349" b="1" i="1" dirty="0" err="1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виконанням</a:t>
            </a:r>
            <a:r>
              <a:rPr lang="ru-RU" sz="1349" b="1" i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 </a:t>
            </a:r>
            <a:r>
              <a:rPr lang="ru-RU" sz="1349" b="1" i="1" dirty="0" err="1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програм</a:t>
            </a:r>
            <a:r>
              <a:rPr lang="ru-RU" sz="1349" b="1" i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 Interreg NEXT </a:t>
            </a:r>
          </a:p>
          <a:p>
            <a:pPr algn="ctr">
              <a:lnSpc>
                <a:spcPts val="1889"/>
              </a:lnSpc>
              <a:spcBef>
                <a:spcPct val="0"/>
              </a:spcBef>
            </a:pPr>
            <a:r>
              <a:rPr lang="en-US" sz="1349" b="1" i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  <a:sym typeface="Roboto"/>
              </a:rPr>
              <a:t>(4 </a:t>
            </a:r>
            <a:r>
              <a:rPr lang="uk-UA" sz="1349" b="1" i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  <a:sym typeface="Roboto"/>
              </a:rPr>
              <a:t>контролери</a:t>
            </a:r>
            <a:r>
              <a:rPr lang="en-US" sz="1349" b="1" i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  <a:sym typeface="Roboto"/>
              </a:rPr>
              <a:t>)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1882618" y="4158032"/>
            <a:ext cx="2299981" cy="948721"/>
          </a:xfrm>
          <a:prstGeom prst="rect">
            <a:avLst/>
          </a:prstGeom>
        </p:spPr>
        <p:txBody>
          <a:bodyPr lIns="0" tIns="0" rIns="0" bIns="0" rtlCol="0" anchor="t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>
              <a:lnSpc>
                <a:spcPts val="1889"/>
              </a:lnSpc>
              <a:spcBef>
                <a:spcPct val="0"/>
              </a:spcBef>
            </a:pPr>
            <a:r>
              <a:rPr lang="ru-RU" sz="1349" b="1" i="1" dirty="0" err="1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Відділ</a:t>
            </a:r>
            <a:r>
              <a:rPr lang="ru-RU" sz="1349" b="1" i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 контролю за </a:t>
            </a:r>
            <a:r>
              <a:rPr lang="ru-RU" sz="1349" b="1" i="1" dirty="0" err="1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виконанням</a:t>
            </a:r>
            <a:r>
              <a:rPr lang="ru-RU" sz="1349" b="1" i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 </a:t>
            </a:r>
            <a:r>
              <a:rPr lang="ru-RU" sz="1349" b="1" i="1" dirty="0" err="1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Дунайської</a:t>
            </a:r>
            <a:r>
              <a:rPr lang="ru-RU" sz="1349" b="1" i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 </a:t>
            </a:r>
            <a:r>
              <a:rPr lang="ru-RU" sz="1349" b="1" i="1" dirty="0" err="1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регіональної</a:t>
            </a:r>
            <a:r>
              <a:rPr lang="ru-RU" sz="1349" b="1" i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 </a:t>
            </a:r>
            <a:r>
              <a:rPr lang="ru-RU" sz="1349" b="1" i="1" dirty="0" err="1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програми</a:t>
            </a:r>
            <a:r>
              <a:rPr lang="ru-RU" sz="1349" b="1" i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 </a:t>
            </a:r>
          </a:p>
          <a:p>
            <a:pPr algn="ctr">
              <a:lnSpc>
                <a:spcPts val="1889"/>
              </a:lnSpc>
              <a:spcBef>
                <a:spcPct val="0"/>
              </a:spcBef>
            </a:pPr>
            <a:r>
              <a:rPr lang="en-US" sz="1349" b="1" i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  <a:sym typeface="Roboto"/>
              </a:rPr>
              <a:t>(4 </a:t>
            </a:r>
            <a:r>
              <a:rPr lang="uk-UA" sz="1349" b="1" i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  <a:sym typeface="Roboto"/>
              </a:rPr>
              <a:t>контролери</a:t>
            </a:r>
            <a:r>
              <a:rPr lang="en-US" sz="1349" b="1" i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  <a:sym typeface="Roboto"/>
              </a:rPr>
              <a:t>)</a:t>
            </a:r>
          </a:p>
        </p:txBody>
      </p:sp>
      <p:sp>
        <p:nvSpPr>
          <p:cNvPr id="32" name="TextBox 32"/>
          <p:cNvSpPr txBox="1"/>
          <p:nvPr/>
        </p:nvSpPr>
        <p:spPr>
          <a:xfrm>
            <a:off x="2479992" y="2819118"/>
            <a:ext cx="3880768" cy="453586"/>
          </a:xfrm>
          <a:prstGeom prst="rect">
            <a:avLst/>
          </a:prstGeom>
        </p:spPr>
        <p:txBody>
          <a:bodyPr lIns="0" tIns="0" rIns="0" bIns="0" rtlCol="0" anchor="t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>
              <a:lnSpc>
                <a:spcPts val="1819"/>
              </a:lnSpc>
              <a:spcBef>
                <a:spcPct val="0"/>
              </a:spcBef>
            </a:pPr>
            <a:r>
              <a:rPr lang="ru-RU" sz="1299" b="1" i="1" dirty="0" err="1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Управління</a:t>
            </a:r>
            <a:r>
              <a:rPr lang="ru-RU" sz="1299" b="1" i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 контролю за </a:t>
            </a:r>
            <a:r>
              <a:rPr lang="ru-RU" sz="1299" b="1" i="1" dirty="0" err="1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виконанням</a:t>
            </a:r>
            <a:r>
              <a:rPr lang="ru-RU" sz="1299" b="1" i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 </a:t>
            </a:r>
            <a:r>
              <a:rPr lang="ru-RU" sz="1299" b="1" i="1" dirty="0" err="1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програм</a:t>
            </a:r>
            <a:r>
              <a:rPr lang="ru-RU" sz="1299" b="1" i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 ЄС </a:t>
            </a:r>
            <a:r>
              <a:rPr lang="en-US" sz="1299" b="1" i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  <a:sym typeface="Roboto"/>
              </a:rPr>
              <a:t>(1 </a:t>
            </a:r>
            <a:r>
              <a:rPr lang="uk-UA" sz="1299" b="1" i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  <a:sym typeface="Roboto"/>
              </a:rPr>
              <a:t>начальник Управління і</a:t>
            </a:r>
            <a:r>
              <a:rPr lang="en-US" sz="1299" b="1" i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  <a:sym typeface="Roboto"/>
              </a:rPr>
              <a:t> 8 </a:t>
            </a:r>
            <a:r>
              <a:rPr lang="uk-UA" sz="1299" b="1" i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  <a:sym typeface="Roboto"/>
              </a:rPr>
              <a:t>контролерів</a:t>
            </a:r>
            <a:r>
              <a:rPr lang="en-US" sz="1299" b="1" i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  <a:sym typeface="Roboto"/>
              </a:rPr>
              <a:t>)</a:t>
            </a:r>
          </a:p>
        </p:txBody>
      </p:sp>
      <p:sp>
        <p:nvSpPr>
          <p:cNvPr id="33" name="AutoShape 33"/>
          <p:cNvSpPr/>
          <p:nvPr/>
        </p:nvSpPr>
        <p:spPr>
          <a:xfrm>
            <a:off x="5686490" y="3386344"/>
            <a:ext cx="1" cy="520661"/>
          </a:xfrm>
          <a:prstGeom prst="line">
            <a:avLst/>
          </a:prstGeom>
          <a:ln w="38100" cap="flat">
            <a:solidFill>
              <a:srgbClr val="1E3F8F"/>
            </a:solidFill>
            <a:prstDash val="solid"/>
            <a:headEnd type="none" w="sm" len="sm"/>
            <a:tailEnd type="triangle" w="lg" len="med"/>
          </a:ln>
        </p:spPr>
      </p:sp>
      <p:sp>
        <p:nvSpPr>
          <p:cNvPr id="34" name="AutoShape 34"/>
          <p:cNvSpPr/>
          <p:nvPr/>
        </p:nvSpPr>
        <p:spPr>
          <a:xfrm>
            <a:off x="3009900" y="3429000"/>
            <a:ext cx="0" cy="466623"/>
          </a:xfrm>
          <a:prstGeom prst="line">
            <a:avLst/>
          </a:prstGeom>
          <a:ln w="38100" cap="flat">
            <a:solidFill>
              <a:srgbClr val="1E3F8F"/>
            </a:solidFill>
            <a:prstDash val="solid"/>
            <a:headEnd type="none" w="sm" len="sm"/>
            <a:tailEnd type="triangle" w="lg" len="med"/>
          </a:ln>
        </p:spPr>
      </p:sp>
      <p:sp>
        <p:nvSpPr>
          <p:cNvPr id="35" name="TextBox 35"/>
          <p:cNvSpPr txBox="1"/>
          <p:nvPr/>
        </p:nvSpPr>
        <p:spPr>
          <a:xfrm>
            <a:off x="7211227" y="1973461"/>
            <a:ext cx="3099784" cy="668516"/>
          </a:xfrm>
          <a:prstGeom prst="rect">
            <a:avLst/>
          </a:prstGeom>
        </p:spPr>
        <p:txBody>
          <a:bodyPr wrap="square" lIns="0" tIns="0" rIns="0" bIns="0" rtlCol="0" anchor="t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>
              <a:lnSpc>
                <a:spcPts val="1819"/>
              </a:lnSpc>
              <a:spcBef>
                <a:spcPct val="0"/>
              </a:spcBef>
            </a:pPr>
            <a:r>
              <a:rPr lang="ru-RU" sz="1299" b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Сектор контролю за </a:t>
            </a:r>
            <a:r>
              <a:rPr lang="ru-RU" sz="1299" b="1" dirty="0" err="1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виконанням</a:t>
            </a:r>
            <a:r>
              <a:rPr lang="ru-RU" sz="1299" b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 </a:t>
            </a:r>
            <a:r>
              <a:rPr lang="ru-RU" sz="1299" b="1" dirty="0" err="1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програм</a:t>
            </a:r>
            <a:r>
              <a:rPr lang="ru-RU" sz="1299" b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 ЄС </a:t>
            </a:r>
            <a:r>
              <a:rPr lang="ru-RU" sz="1299" b="1" dirty="0" err="1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Південного</a:t>
            </a:r>
            <a:r>
              <a:rPr lang="ru-RU" sz="1299" b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 </a:t>
            </a:r>
            <a:r>
              <a:rPr lang="ru-RU" sz="1299" b="1" dirty="0" err="1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офісу</a:t>
            </a:r>
            <a:r>
              <a:rPr lang="ru-RU" sz="1299" b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 </a:t>
            </a:r>
          </a:p>
          <a:p>
            <a:pPr algn="ctr">
              <a:lnSpc>
                <a:spcPts val="1819"/>
              </a:lnSpc>
              <a:spcBef>
                <a:spcPct val="0"/>
              </a:spcBef>
            </a:pPr>
            <a:r>
              <a:rPr lang="en-US" sz="1299" b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  <a:sym typeface="Roboto"/>
              </a:rPr>
              <a:t>(2 </a:t>
            </a:r>
            <a:r>
              <a:rPr lang="uk-UA" sz="1299" b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  <a:sym typeface="Roboto"/>
              </a:rPr>
              <a:t>контролери</a:t>
            </a:r>
            <a:r>
              <a:rPr lang="en-US" sz="1299" b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  <a:sym typeface="Roboto"/>
              </a:rPr>
              <a:t>)</a:t>
            </a:r>
          </a:p>
        </p:txBody>
      </p:sp>
      <p:sp>
        <p:nvSpPr>
          <p:cNvPr id="36" name="TextBox 36"/>
          <p:cNvSpPr txBox="1"/>
          <p:nvPr/>
        </p:nvSpPr>
        <p:spPr>
          <a:xfrm>
            <a:off x="7211230" y="2760484"/>
            <a:ext cx="3196285" cy="668516"/>
          </a:xfrm>
          <a:prstGeom prst="rect">
            <a:avLst/>
          </a:prstGeom>
        </p:spPr>
        <p:txBody>
          <a:bodyPr wrap="square" lIns="0" tIns="0" rIns="0" bIns="0" rtlCol="0" anchor="t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>
              <a:lnSpc>
                <a:spcPts val="1819"/>
              </a:lnSpc>
              <a:spcBef>
                <a:spcPct val="0"/>
              </a:spcBef>
            </a:pPr>
            <a:r>
              <a:rPr lang="ru-RU" sz="1299" b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Сектор контролю за </a:t>
            </a:r>
            <a:r>
              <a:rPr lang="ru-RU" sz="1299" b="1" dirty="0" err="1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виконанням</a:t>
            </a:r>
            <a:r>
              <a:rPr lang="ru-RU" sz="1299" b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 </a:t>
            </a:r>
            <a:r>
              <a:rPr lang="ru-RU" sz="1299" b="1" dirty="0" err="1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програм</a:t>
            </a:r>
            <a:r>
              <a:rPr lang="ru-RU" sz="1299" b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 ЄС </a:t>
            </a:r>
            <a:r>
              <a:rPr lang="ru-RU" sz="1299" b="1" dirty="0" err="1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Північно-східного</a:t>
            </a:r>
            <a:r>
              <a:rPr lang="ru-RU" sz="1299" b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 </a:t>
            </a:r>
            <a:r>
              <a:rPr lang="ru-RU" sz="1299" b="1" dirty="0" err="1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офісу</a:t>
            </a:r>
            <a:r>
              <a:rPr lang="ru-RU" sz="1299" b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 </a:t>
            </a:r>
          </a:p>
          <a:p>
            <a:pPr algn="ctr">
              <a:lnSpc>
                <a:spcPts val="1819"/>
              </a:lnSpc>
              <a:spcBef>
                <a:spcPct val="0"/>
              </a:spcBef>
            </a:pPr>
            <a:r>
              <a:rPr lang="en-US" sz="1299" b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  <a:sym typeface="Roboto"/>
              </a:rPr>
              <a:t>(</a:t>
            </a:r>
            <a:r>
              <a:rPr lang="uk-UA" sz="1299" b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  <a:sym typeface="Roboto"/>
              </a:rPr>
              <a:t>1</a:t>
            </a:r>
            <a:r>
              <a:rPr lang="en-US" sz="1299" b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  <a:sym typeface="Roboto"/>
              </a:rPr>
              <a:t> </a:t>
            </a:r>
            <a:r>
              <a:rPr lang="uk-UA" sz="1299" b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  <a:sym typeface="Roboto"/>
              </a:rPr>
              <a:t>контролер</a:t>
            </a:r>
            <a:r>
              <a:rPr lang="en-US" sz="1299" b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  <a:sym typeface="Roboto"/>
              </a:rPr>
              <a:t>)</a:t>
            </a:r>
            <a:r>
              <a:rPr lang="uk-UA" sz="1299" b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  <a:sym typeface="Roboto"/>
              </a:rPr>
              <a:t>*</a:t>
            </a:r>
            <a:endParaRPr lang="en-US" sz="1299" b="1" dirty="0">
              <a:ln/>
              <a:solidFill>
                <a:srgbClr val="002060"/>
              </a:solidFill>
              <a:latin typeface="Ubuntu" panose="020B0504030602030204" pitchFamily="34" charset="0"/>
              <a:ea typeface="Roboto"/>
              <a:cs typeface="Roboto"/>
              <a:sym typeface="Roboto"/>
            </a:endParaRPr>
          </a:p>
        </p:txBody>
      </p:sp>
      <p:sp>
        <p:nvSpPr>
          <p:cNvPr id="37" name="TextBox 37"/>
          <p:cNvSpPr txBox="1"/>
          <p:nvPr/>
        </p:nvSpPr>
        <p:spPr>
          <a:xfrm>
            <a:off x="7414433" y="3562421"/>
            <a:ext cx="2773353" cy="668516"/>
          </a:xfrm>
          <a:prstGeom prst="rect">
            <a:avLst/>
          </a:prstGeom>
        </p:spPr>
        <p:txBody>
          <a:bodyPr lIns="0" tIns="0" rIns="0" bIns="0" rtlCol="0" anchor="t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>
              <a:lnSpc>
                <a:spcPts val="1819"/>
              </a:lnSpc>
              <a:spcBef>
                <a:spcPct val="0"/>
              </a:spcBef>
            </a:pPr>
            <a:r>
              <a:rPr lang="ru-RU" sz="1299" b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Сектор контролю за </a:t>
            </a:r>
            <a:r>
              <a:rPr lang="ru-RU" sz="1299" b="1" dirty="0" err="1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виконанням</a:t>
            </a:r>
            <a:r>
              <a:rPr lang="ru-RU" sz="1299" b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 </a:t>
            </a:r>
            <a:r>
              <a:rPr lang="ru-RU" sz="1299" b="1" dirty="0" err="1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програм</a:t>
            </a:r>
            <a:r>
              <a:rPr lang="ru-RU" sz="1299" b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 ЄС </a:t>
            </a:r>
            <a:r>
              <a:rPr lang="ru-RU" sz="1299" b="1" dirty="0" err="1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Західного</a:t>
            </a:r>
            <a:r>
              <a:rPr lang="ru-RU" sz="1299" b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 </a:t>
            </a:r>
            <a:r>
              <a:rPr lang="ru-RU" sz="1299" b="1" dirty="0" err="1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офісу</a:t>
            </a:r>
            <a:r>
              <a:rPr lang="ru-RU" sz="1299" b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 </a:t>
            </a:r>
          </a:p>
          <a:p>
            <a:pPr algn="ctr">
              <a:lnSpc>
                <a:spcPts val="1819"/>
              </a:lnSpc>
              <a:spcBef>
                <a:spcPct val="0"/>
              </a:spcBef>
            </a:pPr>
            <a:r>
              <a:rPr lang="en-US" sz="1299" b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  <a:sym typeface="Roboto"/>
              </a:rPr>
              <a:t>(</a:t>
            </a:r>
            <a:r>
              <a:rPr lang="uk-UA" sz="1299" b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  <a:sym typeface="Roboto"/>
              </a:rPr>
              <a:t>3</a:t>
            </a:r>
            <a:r>
              <a:rPr lang="en-US" sz="1299" b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  <a:sym typeface="Roboto"/>
              </a:rPr>
              <a:t> </a:t>
            </a:r>
            <a:r>
              <a:rPr lang="uk-UA" sz="1299" b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  <a:sym typeface="Roboto"/>
              </a:rPr>
              <a:t>контролери</a:t>
            </a:r>
            <a:r>
              <a:rPr lang="en-US" sz="1299" b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  <a:sym typeface="Roboto"/>
              </a:rPr>
              <a:t>)</a:t>
            </a:r>
          </a:p>
        </p:txBody>
      </p:sp>
      <p:sp>
        <p:nvSpPr>
          <p:cNvPr id="38" name="TextBox 38"/>
          <p:cNvSpPr txBox="1"/>
          <p:nvPr/>
        </p:nvSpPr>
        <p:spPr>
          <a:xfrm>
            <a:off x="7374442" y="4310733"/>
            <a:ext cx="2773353" cy="668516"/>
          </a:xfrm>
          <a:prstGeom prst="rect">
            <a:avLst/>
          </a:prstGeom>
        </p:spPr>
        <p:txBody>
          <a:bodyPr lIns="0" tIns="0" rIns="0" bIns="0" rtlCol="0" anchor="t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>
              <a:lnSpc>
                <a:spcPts val="1819"/>
              </a:lnSpc>
              <a:spcBef>
                <a:spcPct val="0"/>
              </a:spcBef>
            </a:pPr>
            <a:r>
              <a:rPr lang="ru-RU" sz="1299" b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Сектор контролю за </a:t>
            </a:r>
            <a:r>
              <a:rPr lang="ru-RU" sz="1299" b="1" dirty="0" err="1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виконанням</a:t>
            </a:r>
            <a:r>
              <a:rPr lang="ru-RU" sz="1299" b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 </a:t>
            </a:r>
            <a:r>
              <a:rPr lang="ru-RU" sz="1299" b="1" dirty="0" err="1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програм</a:t>
            </a:r>
            <a:r>
              <a:rPr lang="ru-RU" sz="1299" b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 ЄС </a:t>
            </a:r>
            <a:r>
              <a:rPr lang="ru-RU" sz="1299" b="1" dirty="0" err="1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Східного</a:t>
            </a:r>
            <a:r>
              <a:rPr lang="ru-RU" sz="1299" b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 </a:t>
            </a:r>
            <a:r>
              <a:rPr lang="ru-RU" sz="1299" b="1" dirty="0" err="1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офісу</a:t>
            </a:r>
            <a:endParaRPr lang="ru-RU" sz="1299" b="1" dirty="0">
              <a:ln/>
              <a:solidFill>
                <a:srgbClr val="002060"/>
              </a:solidFill>
              <a:latin typeface="Ubuntu" panose="020B0504030602030204" pitchFamily="34" charset="0"/>
              <a:ea typeface="Roboto"/>
              <a:cs typeface="Roboto"/>
            </a:endParaRPr>
          </a:p>
          <a:p>
            <a:pPr algn="ctr">
              <a:lnSpc>
                <a:spcPts val="1819"/>
              </a:lnSpc>
              <a:spcBef>
                <a:spcPct val="0"/>
              </a:spcBef>
            </a:pPr>
            <a:r>
              <a:rPr lang="ru-RU" sz="1299" b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 </a:t>
            </a:r>
            <a:r>
              <a:rPr lang="en-US" sz="1299" b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  <a:sym typeface="Roboto"/>
              </a:rPr>
              <a:t>(</a:t>
            </a:r>
            <a:r>
              <a:rPr lang="uk-UA" sz="1299" b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  <a:sym typeface="Roboto"/>
              </a:rPr>
              <a:t>1</a:t>
            </a:r>
            <a:r>
              <a:rPr lang="en-US" sz="1299" b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  <a:sym typeface="Roboto"/>
              </a:rPr>
              <a:t> </a:t>
            </a:r>
            <a:r>
              <a:rPr lang="uk-UA" sz="1299" b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  <a:sym typeface="Roboto"/>
              </a:rPr>
              <a:t>контролер</a:t>
            </a:r>
            <a:r>
              <a:rPr lang="en-US" sz="1299" b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  <a:sym typeface="Roboto"/>
              </a:rPr>
              <a:t>)</a:t>
            </a:r>
            <a:r>
              <a:rPr lang="uk-UA" sz="1299" b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  <a:sym typeface="Roboto"/>
              </a:rPr>
              <a:t>*</a:t>
            </a:r>
            <a:endParaRPr lang="en-US" sz="1299" b="1" dirty="0">
              <a:ln/>
              <a:solidFill>
                <a:srgbClr val="002060"/>
              </a:solidFill>
              <a:latin typeface="Ubuntu" panose="020B0504030602030204" pitchFamily="34" charset="0"/>
              <a:ea typeface="Roboto"/>
              <a:cs typeface="Roboto"/>
              <a:sym typeface="Roboto"/>
            </a:endParaRPr>
          </a:p>
        </p:txBody>
      </p:sp>
      <p:sp>
        <p:nvSpPr>
          <p:cNvPr id="39" name="TextBox 39"/>
          <p:cNvSpPr txBox="1"/>
          <p:nvPr/>
        </p:nvSpPr>
        <p:spPr>
          <a:xfrm>
            <a:off x="7374442" y="5076186"/>
            <a:ext cx="2773353" cy="668516"/>
          </a:xfrm>
          <a:prstGeom prst="rect">
            <a:avLst/>
          </a:prstGeom>
        </p:spPr>
        <p:txBody>
          <a:bodyPr lIns="0" tIns="0" rIns="0" bIns="0" rtlCol="0" anchor="t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>
              <a:lnSpc>
                <a:spcPts val="1819"/>
              </a:lnSpc>
              <a:spcBef>
                <a:spcPct val="0"/>
              </a:spcBef>
            </a:pPr>
            <a:r>
              <a:rPr lang="ru-RU" sz="1299" b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Сектор контролю за </a:t>
            </a:r>
            <a:r>
              <a:rPr lang="ru-RU" sz="1299" b="1" dirty="0" err="1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виконанням</a:t>
            </a:r>
            <a:r>
              <a:rPr lang="ru-RU" sz="1299" b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 </a:t>
            </a:r>
            <a:r>
              <a:rPr lang="ru-RU" sz="1299" b="1" dirty="0" err="1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програм</a:t>
            </a:r>
            <a:r>
              <a:rPr lang="ru-RU" sz="1299" b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 ЄС </a:t>
            </a:r>
            <a:r>
              <a:rPr lang="ru-RU" sz="1299" b="1" dirty="0" err="1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Північного</a:t>
            </a:r>
            <a:r>
              <a:rPr lang="ru-RU" sz="1299" b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 </a:t>
            </a:r>
            <a:r>
              <a:rPr lang="ru-RU" sz="1299" b="1" dirty="0" err="1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офісу</a:t>
            </a:r>
            <a:endParaRPr lang="ru-RU" sz="1299" b="1" dirty="0">
              <a:ln/>
              <a:solidFill>
                <a:srgbClr val="002060"/>
              </a:solidFill>
              <a:latin typeface="Ubuntu" panose="020B0504030602030204" pitchFamily="34" charset="0"/>
              <a:ea typeface="Roboto"/>
              <a:cs typeface="Roboto"/>
            </a:endParaRPr>
          </a:p>
          <a:p>
            <a:pPr algn="ctr">
              <a:lnSpc>
                <a:spcPts val="1819"/>
              </a:lnSpc>
              <a:spcBef>
                <a:spcPct val="0"/>
              </a:spcBef>
            </a:pPr>
            <a:r>
              <a:rPr lang="ru-RU" sz="1299" b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</a:rPr>
              <a:t> </a:t>
            </a:r>
            <a:r>
              <a:rPr lang="en-US" sz="1299" b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  <a:sym typeface="Roboto"/>
              </a:rPr>
              <a:t>(</a:t>
            </a:r>
            <a:r>
              <a:rPr lang="uk-UA" sz="1299" b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  <a:sym typeface="Roboto"/>
              </a:rPr>
              <a:t>1</a:t>
            </a:r>
            <a:r>
              <a:rPr lang="en-US" sz="1299" b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  <a:sym typeface="Roboto"/>
              </a:rPr>
              <a:t> </a:t>
            </a:r>
            <a:r>
              <a:rPr lang="uk-UA" sz="1299" b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  <a:sym typeface="Roboto"/>
              </a:rPr>
              <a:t>контролер</a:t>
            </a:r>
            <a:r>
              <a:rPr lang="en-US" sz="1299" b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  <a:sym typeface="Roboto"/>
              </a:rPr>
              <a:t>)</a:t>
            </a:r>
            <a:r>
              <a:rPr lang="uk-UA" sz="1299" b="1" dirty="0">
                <a:ln/>
                <a:solidFill>
                  <a:srgbClr val="002060"/>
                </a:solidFill>
                <a:latin typeface="Ubuntu" panose="020B0504030602030204" pitchFamily="34" charset="0"/>
                <a:ea typeface="Roboto"/>
                <a:cs typeface="Roboto"/>
                <a:sym typeface="Roboto"/>
              </a:rPr>
              <a:t>*</a:t>
            </a:r>
            <a:endParaRPr lang="en-US" sz="1299" b="1" dirty="0">
              <a:ln/>
              <a:solidFill>
                <a:srgbClr val="002060"/>
              </a:solidFill>
              <a:latin typeface="Ubuntu" panose="020B0504030602030204" pitchFamily="34" charset="0"/>
              <a:ea typeface="Roboto"/>
              <a:cs typeface="Roboto"/>
              <a:sym typeface="Roboto"/>
            </a:endParaRPr>
          </a:p>
        </p:txBody>
      </p:sp>
      <p:sp>
        <p:nvSpPr>
          <p:cNvPr id="41" name="Місце для номера слайда 40">
            <a:extLst>
              <a:ext uri="{FF2B5EF4-FFF2-40B4-BE49-F238E27FC236}">
                <a16:creationId xmlns:a16="http://schemas.microsoft.com/office/drawing/2014/main" id="{EAB9A99D-600E-05DF-4A50-7F005C3A7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0715" y="5701179"/>
            <a:ext cx="1066800" cy="182563"/>
          </a:xfrm>
        </p:spPr>
        <p:txBody>
          <a:bodyPr/>
          <a:lstStyle/>
          <a:p>
            <a:endParaRPr lang="en-US" sz="1400" dirty="0"/>
          </a:p>
          <a:p>
            <a:endParaRPr lang="en-US" sz="1400" dirty="0"/>
          </a:p>
        </p:txBody>
      </p:sp>
      <p:pic>
        <p:nvPicPr>
          <p:cNvPr id="42" name="Рисунок 41">
            <a:extLst>
              <a:ext uri="{FF2B5EF4-FFF2-40B4-BE49-F238E27FC236}">
                <a16:creationId xmlns:a16="http://schemas.microsoft.com/office/drawing/2014/main" id="{16AA66FE-DFAB-6ED4-4E2F-BD0B9390B5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56175" y="698906"/>
            <a:ext cx="7011378" cy="743054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3A7A2048-A055-F718-B934-3EB0EF7F66A5}"/>
              </a:ext>
            </a:extLst>
          </p:cNvPr>
          <p:cNvSpPr txBox="1"/>
          <p:nvPr/>
        </p:nvSpPr>
        <p:spPr>
          <a:xfrm>
            <a:off x="1390650" y="6061707"/>
            <a:ext cx="63531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900" dirty="0">
                <a:solidFill>
                  <a:srgbClr val="002060"/>
                </a:solidFill>
                <a:latin typeface="Ubunto"/>
              </a:rPr>
              <a:t>*Триває добір персоналу</a:t>
            </a:r>
            <a:r>
              <a:rPr lang="uk-UA" sz="900" dirty="0">
                <a:solidFill>
                  <a:srgbClr val="7030A0"/>
                </a:solidFill>
                <a:latin typeface="Ubunto"/>
              </a:rPr>
              <a:t> </a:t>
            </a:r>
          </a:p>
        </p:txBody>
      </p:sp>
      <p:pic>
        <p:nvPicPr>
          <p:cNvPr id="45" name="Рисунок 44">
            <a:extLst>
              <a:ext uri="{FF2B5EF4-FFF2-40B4-BE49-F238E27FC236}">
                <a16:creationId xmlns:a16="http://schemas.microsoft.com/office/drawing/2014/main" id="{2DDD94B9-168C-A756-AEAE-94FD540801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44564" y="5926748"/>
            <a:ext cx="3859102" cy="73158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Рисунок 34">
            <a:extLst>
              <a:ext uri="{FF2B5EF4-FFF2-40B4-BE49-F238E27FC236}">
                <a16:creationId xmlns:a16="http://schemas.microsoft.com/office/drawing/2014/main" id="{93733E38-D053-8A6F-14FA-201904BADD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5049" y="3020375"/>
            <a:ext cx="5425909" cy="632156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3F30F042-BF02-96FB-8109-B3407585D9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8829" y="1490472"/>
            <a:ext cx="6350866" cy="602720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E1FAF5D-9174-20AD-5BD6-89766BD1B8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346" y="192179"/>
            <a:ext cx="11577307" cy="14022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B03CF33-C688-51E3-82DD-6EFAA33D89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55" y="6011025"/>
            <a:ext cx="3858163" cy="733527"/>
          </a:xfrm>
          <a:prstGeom prst="rect">
            <a:avLst/>
          </a:prstGeom>
        </p:spPr>
      </p:pic>
      <p:sp>
        <p:nvSpPr>
          <p:cNvPr id="18" name="Прямокутник 17">
            <a:extLst>
              <a:ext uri="{FF2B5EF4-FFF2-40B4-BE49-F238E27FC236}">
                <a16:creationId xmlns:a16="http://schemas.microsoft.com/office/drawing/2014/main" id="{B17E2296-0216-74E0-2705-74F756994F67}"/>
              </a:ext>
            </a:extLst>
          </p:cNvPr>
          <p:cNvSpPr/>
          <p:nvPr/>
        </p:nvSpPr>
        <p:spPr>
          <a:xfrm>
            <a:off x="5086950" y="3566442"/>
            <a:ext cx="587142" cy="4262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" name="Прямокутник: округлені кути 2">
            <a:extLst>
              <a:ext uri="{FF2B5EF4-FFF2-40B4-BE49-F238E27FC236}">
                <a16:creationId xmlns:a16="http://schemas.microsoft.com/office/drawing/2014/main" id="{B32DDAB9-88F4-E180-5E27-455FF9FB5C29}"/>
              </a:ext>
            </a:extLst>
          </p:cNvPr>
          <p:cNvSpPr/>
          <p:nvPr/>
        </p:nvSpPr>
        <p:spPr>
          <a:xfrm>
            <a:off x="3042998" y="473607"/>
            <a:ext cx="6431742" cy="726653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rgbClr val="4698E4"/>
              </a:gs>
              <a:gs pos="83000">
                <a:srgbClr val="4698E4"/>
              </a:gs>
              <a:gs pos="100000">
                <a:srgbClr val="1E154C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865FB183-0733-4C47-4D1C-9400D8747F9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8493" y="4209237"/>
            <a:ext cx="1342471" cy="121941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01140A8-F744-D077-B860-08D8B9D9BB0A}"/>
              </a:ext>
            </a:extLst>
          </p:cNvPr>
          <p:cNvSpPr txBox="1"/>
          <p:nvPr/>
        </p:nvSpPr>
        <p:spPr>
          <a:xfrm>
            <a:off x="4774389" y="576612"/>
            <a:ext cx="3169659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2800" b="1" dirty="0">
                <a:ln/>
                <a:solidFill>
                  <a:srgbClr val="002060"/>
                </a:solidFill>
                <a:latin typeface="Ubunto"/>
              </a:rPr>
              <a:t>96 </a:t>
            </a:r>
            <a:r>
              <a:rPr lang="uk-UA" sz="2800" b="1" dirty="0">
                <a:ln/>
                <a:solidFill>
                  <a:srgbClr val="002060"/>
                </a:solidFill>
                <a:latin typeface="Ubunto"/>
              </a:rPr>
              <a:t>Проєктів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6C64E57-0DEB-513C-96BC-E279689BFABD}"/>
              </a:ext>
            </a:extLst>
          </p:cNvPr>
          <p:cNvSpPr txBox="1"/>
          <p:nvPr/>
        </p:nvSpPr>
        <p:spPr>
          <a:xfrm>
            <a:off x="4309136" y="1429754"/>
            <a:ext cx="6081822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en-US" sz="2000" b="1" dirty="0">
                <a:ln/>
                <a:solidFill>
                  <a:srgbClr val="002060"/>
                </a:solidFill>
                <a:latin typeface="Ubunto"/>
              </a:rPr>
              <a:t>39 </a:t>
            </a:r>
            <a:r>
              <a:rPr lang="uk-UA" sz="2000" b="1" dirty="0">
                <a:ln/>
                <a:solidFill>
                  <a:srgbClr val="002060"/>
                </a:solidFill>
                <a:latin typeface="Ubunto"/>
              </a:rPr>
              <a:t>проєктів включено до плану проведення управлінських перевірок в січні 2025 року</a:t>
            </a:r>
            <a:endParaRPr lang="uk-UA" sz="2800" b="1" dirty="0">
              <a:ln/>
              <a:solidFill>
                <a:srgbClr val="002060"/>
              </a:solidFill>
              <a:latin typeface="Ubunto"/>
            </a:endParaRPr>
          </a:p>
        </p:txBody>
      </p:sp>
      <p:cxnSp>
        <p:nvCxnSpPr>
          <p:cNvPr id="27" name="Пряма сполучна лінія 26">
            <a:extLst>
              <a:ext uri="{FF2B5EF4-FFF2-40B4-BE49-F238E27FC236}">
                <a16:creationId xmlns:a16="http://schemas.microsoft.com/office/drawing/2014/main" id="{E55DF9B3-5917-21D5-0F0B-5F9B210F9148}"/>
              </a:ext>
            </a:extLst>
          </p:cNvPr>
          <p:cNvCxnSpPr>
            <a:cxnSpLocks/>
          </p:cNvCxnSpPr>
          <p:nvPr/>
        </p:nvCxnSpPr>
        <p:spPr>
          <a:xfrm>
            <a:off x="3311091" y="1357214"/>
            <a:ext cx="0" cy="4275490"/>
          </a:xfrm>
          <a:prstGeom prst="line">
            <a:avLst/>
          </a:prstGeom>
          <a:ln w="28575">
            <a:solidFill>
              <a:srgbClr val="527FE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 сполучна лінія 28">
            <a:extLst>
              <a:ext uri="{FF2B5EF4-FFF2-40B4-BE49-F238E27FC236}">
                <a16:creationId xmlns:a16="http://schemas.microsoft.com/office/drawing/2014/main" id="{505DDA72-13F0-B95B-8E40-ECA69EFED960}"/>
              </a:ext>
            </a:extLst>
          </p:cNvPr>
          <p:cNvCxnSpPr/>
          <p:nvPr/>
        </p:nvCxnSpPr>
        <p:spPr>
          <a:xfrm>
            <a:off x="3311091" y="1783743"/>
            <a:ext cx="500513" cy="0"/>
          </a:xfrm>
          <a:prstGeom prst="line">
            <a:avLst/>
          </a:prstGeom>
          <a:ln w="28575">
            <a:solidFill>
              <a:srgbClr val="527FE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D17E4A7D-8E2A-8280-5883-26FB83CDDF5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67068" y="2175726"/>
            <a:ext cx="5423890" cy="66851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62DC93D-4147-5BE2-7F03-D2CEEB5AE27C}"/>
              </a:ext>
            </a:extLst>
          </p:cNvPr>
          <p:cNvSpPr txBox="1"/>
          <p:nvPr/>
        </p:nvSpPr>
        <p:spPr>
          <a:xfrm>
            <a:off x="4965049" y="3051687"/>
            <a:ext cx="5520479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uk-UA" b="1" dirty="0">
                <a:ln/>
                <a:solidFill>
                  <a:srgbClr val="002060"/>
                </a:solidFill>
                <a:latin typeface="Ubunto"/>
              </a:rPr>
              <a:t>26 «нульових» платіжних вимог</a:t>
            </a:r>
          </a:p>
        </p:txBody>
      </p:sp>
      <p:cxnSp>
        <p:nvCxnSpPr>
          <p:cNvPr id="31" name="Пряма сполучна лінія 30">
            <a:extLst>
              <a:ext uri="{FF2B5EF4-FFF2-40B4-BE49-F238E27FC236}">
                <a16:creationId xmlns:a16="http://schemas.microsoft.com/office/drawing/2014/main" id="{EB6D99B1-5CB3-79EB-86F6-A5E2DC0528DF}"/>
              </a:ext>
            </a:extLst>
          </p:cNvPr>
          <p:cNvCxnSpPr>
            <a:cxnSpLocks/>
            <a:endCxn id="41" idx="1"/>
          </p:cNvCxnSpPr>
          <p:nvPr/>
        </p:nvCxnSpPr>
        <p:spPr>
          <a:xfrm>
            <a:off x="4262388" y="2317647"/>
            <a:ext cx="0" cy="2567543"/>
          </a:xfrm>
          <a:prstGeom prst="line">
            <a:avLst/>
          </a:prstGeom>
          <a:ln w="28575">
            <a:solidFill>
              <a:srgbClr val="527FE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3" name="Рисунок 32">
            <a:extLst>
              <a:ext uri="{FF2B5EF4-FFF2-40B4-BE49-F238E27FC236}">
                <a16:creationId xmlns:a16="http://schemas.microsoft.com/office/drawing/2014/main" id="{A29744E4-4AB1-991A-ABE8-51F6DA0BEF9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62388" y="2577718"/>
            <a:ext cx="524301" cy="30483"/>
          </a:xfrm>
          <a:prstGeom prst="rect">
            <a:avLst/>
          </a:prstGeom>
        </p:spPr>
      </p:pic>
      <p:pic>
        <p:nvPicPr>
          <p:cNvPr id="34" name="Рисунок 33">
            <a:extLst>
              <a:ext uri="{FF2B5EF4-FFF2-40B4-BE49-F238E27FC236}">
                <a16:creationId xmlns:a16="http://schemas.microsoft.com/office/drawing/2014/main" id="{24453552-E41A-D7AE-547E-13E905ADB01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50088" y="3305748"/>
            <a:ext cx="524301" cy="3048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3294F11-6656-A188-8C28-B2AB3DC7F9DD}"/>
              </a:ext>
            </a:extLst>
          </p:cNvPr>
          <p:cNvSpPr txBox="1"/>
          <p:nvPr/>
        </p:nvSpPr>
        <p:spPr>
          <a:xfrm>
            <a:off x="5213685" y="2330697"/>
            <a:ext cx="5068417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uk-UA" b="1" dirty="0">
                <a:ln/>
                <a:solidFill>
                  <a:srgbClr val="002060"/>
                </a:solidFill>
                <a:latin typeface="Ubunto"/>
              </a:rPr>
              <a:t>34 </a:t>
            </a:r>
            <a:r>
              <a:rPr lang="uk-UA" b="1" dirty="0" err="1">
                <a:ln/>
                <a:solidFill>
                  <a:srgbClr val="002060"/>
                </a:solidFill>
                <a:latin typeface="Ubunto"/>
              </a:rPr>
              <a:t>верифікованих</a:t>
            </a:r>
            <a:r>
              <a:rPr lang="uk-UA" b="1" dirty="0">
                <a:ln/>
                <a:solidFill>
                  <a:srgbClr val="002060"/>
                </a:solidFill>
                <a:latin typeface="Ubunto"/>
              </a:rPr>
              <a:t> платіжних вимоги</a:t>
            </a:r>
          </a:p>
        </p:txBody>
      </p:sp>
      <p:pic>
        <p:nvPicPr>
          <p:cNvPr id="36" name="Рисунок 35">
            <a:extLst>
              <a:ext uri="{FF2B5EF4-FFF2-40B4-BE49-F238E27FC236}">
                <a16:creationId xmlns:a16="http://schemas.microsoft.com/office/drawing/2014/main" id="{9D4820C7-653E-FCB4-2C8F-93F5BEC7DB9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51502" y="4098027"/>
            <a:ext cx="524301" cy="30483"/>
          </a:xfrm>
          <a:prstGeom prst="rect">
            <a:avLst/>
          </a:prstGeom>
        </p:spPr>
      </p:pic>
      <p:pic>
        <p:nvPicPr>
          <p:cNvPr id="37" name="Рисунок 36">
            <a:extLst>
              <a:ext uri="{FF2B5EF4-FFF2-40B4-BE49-F238E27FC236}">
                <a16:creationId xmlns:a16="http://schemas.microsoft.com/office/drawing/2014/main" id="{A238ACD0-3F22-6CCC-D58B-B62F6CFEB01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65049" y="3780551"/>
            <a:ext cx="5425910" cy="63215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061B159-68FF-21F9-5642-5D0AA6C2EA83}"/>
              </a:ext>
            </a:extLst>
          </p:cNvPr>
          <p:cNvSpPr txBox="1"/>
          <p:nvPr/>
        </p:nvSpPr>
        <p:spPr>
          <a:xfrm>
            <a:off x="4907010" y="3870088"/>
            <a:ext cx="5636556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uk-UA" b="1">
                <a:ln/>
                <a:solidFill>
                  <a:srgbClr val="002060"/>
                </a:solidFill>
                <a:latin typeface="Ubunto"/>
              </a:rPr>
              <a:t>600 000 євро охоплено перевірками коштів</a:t>
            </a:r>
            <a:endParaRPr lang="uk-UA" b="1" dirty="0">
              <a:ln/>
              <a:solidFill>
                <a:srgbClr val="002060"/>
              </a:solidFill>
              <a:latin typeface="Ubunto"/>
            </a:endParaRPr>
          </a:p>
        </p:txBody>
      </p:sp>
      <p:pic>
        <p:nvPicPr>
          <p:cNvPr id="41" name="Рисунок 40">
            <a:extLst>
              <a:ext uri="{FF2B5EF4-FFF2-40B4-BE49-F238E27FC236}">
                <a16:creationId xmlns:a16="http://schemas.microsoft.com/office/drawing/2014/main" id="{C157E293-AB18-2B03-04B1-CBAA623FA75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62388" y="4869948"/>
            <a:ext cx="524301" cy="30483"/>
          </a:xfrm>
          <a:prstGeom prst="rect">
            <a:avLst/>
          </a:prstGeom>
        </p:spPr>
      </p:pic>
      <p:pic>
        <p:nvPicPr>
          <p:cNvPr id="42" name="Рисунок 41">
            <a:extLst>
              <a:ext uri="{FF2B5EF4-FFF2-40B4-BE49-F238E27FC236}">
                <a16:creationId xmlns:a16="http://schemas.microsoft.com/office/drawing/2014/main" id="{B42472D1-B30C-EA82-D507-E6EE7ED1578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65049" y="4561469"/>
            <a:ext cx="5434646" cy="585267"/>
          </a:xfrm>
          <a:prstGeom prst="rect">
            <a:avLst/>
          </a:prstGeom>
        </p:spPr>
      </p:pic>
      <p:pic>
        <p:nvPicPr>
          <p:cNvPr id="43" name="Рисунок 42">
            <a:extLst>
              <a:ext uri="{FF2B5EF4-FFF2-40B4-BE49-F238E27FC236}">
                <a16:creationId xmlns:a16="http://schemas.microsoft.com/office/drawing/2014/main" id="{88D1D3B6-8EBB-BED7-292A-7EDC40C9F3C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98808" y="2683771"/>
            <a:ext cx="1317620" cy="1196838"/>
          </a:xfrm>
          <a:prstGeom prst="rect">
            <a:avLst/>
          </a:prstGeom>
          <a:ln>
            <a:noFill/>
          </a:ln>
        </p:spPr>
      </p:pic>
      <p:pic>
        <p:nvPicPr>
          <p:cNvPr id="44" name="Рисунок 43">
            <a:extLst>
              <a:ext uri="{FF2B5EF4-FFF2-40B4-BE49-F238E27FC236}">
                <a16:creationId xmlns:a16="http://schemas.microsoft.com/office/drawing/2014/main" id="{202A5EAB-A85C-0699-0578-912A6563E57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85220" y="1239718"/>
            <a:ext cx="1316850" cy="1194920"/>
          </a:xfrm>
          <a:prstGeom prst="rect">
            <a:avLst/>
          </a:prstGeom>
        </p:spPr>
      </p:pic>
      <p:pic>
        <p:nvPicPr>
          <p:cNvPr id="48" name="Рисунок 47">
            <a:extLst>
              <a:ext uri="{FF2B5EF4-FFF2-40B4-BE49-F238E27FC236}">
                <a16:creationId xmlns:a16="http://schemas.microsoft.com/office/drawing/2014/main" id="{7F441AE6-C2EF-8FCA-1256-5D73C218965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45089" y="1490472"/>
            <a:ext cx="839995" cy="751575"/>
          </a:xfrm>
          <a:prstGeom prst="rect">
            <a:avLst/>
          </a:prstGeom>
        </p:spPr>
      </p:pic>
      <p:pic>
        <p:nvPicPr>
          <p:cNvPr id="50" name="Рисунок 49">
            <a:extLst>
              <a:ext uri="{FF2B5EF4-FFF2-40B4-BE49-F238E27FC236}">
                <a16:creationId xmlns:a16="http://schemas.microsoft.com/office/drawing/2014/main" id="{8164F37F-07E9-5F7B-58ED-C18A7F53493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104586" y="2893653"/>
            <a:ext cx="880498" cy="788353"/>
          </a:xfrm>
          <a:prstGeom prst="rect">
            <a:avLst/>
          </a:prstGeom>
        </p:spPr>
      </p:pic>
      <p:pic>
        <p:nvPicPr>
          <p:cNvPr id="52" name="Рисунок 51">
            <a:extLst>
              <a:ext uri="{FF2B5EF4-FFF2-40B4-BE49-F238E27FC236}">
                <a16:creationId xmlns:a16="http://schemas.microsoft.com/office/drawing/2014/main" id="{4EA4DF78-D424-2484-9111-058B9AF118D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145089" y="4462986"/>
            <a:ext cx="907431" cy="701196"/>
          </a:xfrm>
          <a:prstGeom prst="rect">
            <a:avLst/>
          </a:prstGeom>
        </p:spPr>
      </p:pic>
      <p:cxnSp>
        <p:nvCxnSpPr>
          <p:cNvPr id="9" name="Пряма сполучна лінія 8">
            <a:extLst>
              <a:ext uri="{FF2B5EF4-FFF2-40B4-BE49-F238E27FC236}">
                <a16:creationId xmlns:a16="http://schemas.microsoft.com/office/drawing/2014/main" id="{4CFDEE27-11ED-F412-8E86-109039367C5E}"/>
              </a:ext>
            </a:extLst>
          </p:cNvPr>
          <p:cNvCxnSpPr>
            <a:cxnSpLocks/>
          </p:cNvCxnSpPr>
          <p:nvPr/>
        </p:nvCxnSpPr>
        <p:spPr>
          <a:xfrm>
            <a:off x="3311091" y="5632704"/>
            <a:ext cx="500513" cy="0"/>
          </a:xfrm>
          <a:prstGeom prst="line">
            <a:avLst/>
          </a:prstGeom>
          <a:ln w="28575">
            <a:solidFill>
              <a:srgbClr val="527FE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9A700A48-A846-9B32-C314-EAFD3B6B4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8829" y="5250326"/>
            <a:ext cx="6350866" cy="60272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870AAAE-7EF8-DE83-6A1C-C58408666999}"/>
              </a:ext>
            </a:extLst>
          </p:cNvPr>
          <p:cNvSpPr txBox="1"/>
          <p:nvPr/>
        </p:nvSpPr>
        <p:spPr>
          <a:xfrm>
            <a:off x="4217462" y="5265567"/>
            <a:ext cx="6094476" cy="64633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uk-UA" b="1" dirty="0">
                <a:ln/>
                <a:solidFill>
                  <a:srgbClr val="002060"/>
                </a:solidFill>
                <a:latin typeface="Ubunto"/>
              </a:rPr>
              <a:t>57</a:t>
            </a:r>
            <a:r>
              <a:rPr lang="en-US" b="1" dirty="0">
                <a:ln/>
                <a:solidFill>
                  <a:srgbClr val="002060"/>
                </a:solidFill>
                <a:latin typeface="Ubunto"/>
              </a:rPr>
              <a:t> </a:t>
            </a:r>
            <a:r>
              <a:rPr lang="uk-UA" b="1" dirty="0">
                <a:ln/>
                <a:solidFill>
                  <a:srgbClr val="002060"/>
                </a:solidFill>
                <a:latin typeface="Ubunto"/>
              </a:rPr>
              <a:t>проєктів включено в план </a:t>
            </a:r>
            <a:r>
              <a:rPr lang="uk-UA" sz="1800" b="1" dirty="0">
                <a:ln/>
                <a:solidFill>
                  <a:srgbClr val="002060"/>
                </a:solidFill>
                <a:latin typeface="Ubunto"/>
              </a:rPr>
              <a:t>проведення управлінських перевірок </a:t>
            </a:r>
            <a:r>
              <a:rPr lang="uk-UA" b="1" dirty="0">
                <a:ln/>
                <a:solidFill>
                  <a:srgbClr val="002060"/>
                </a:solidFill>
                <a:latin typeface="Ubunto"/>
              </a:rPr>
              <a:t>в травні 2025 року</a:t>
            </a:r>
            <a:endParaRPr lang="uk-UA" sz="2400" b="1" dirty="0">
              <a:ln/>
              <a:solidFill>
                <a:srgbClr val="002060"/>
              </a:solidFill>
              <a:latin typeface="Ubunto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D354845-8603-4134-69A0-2D95EA271D28}"/>
              </a:ext>
            </a:extLst>
          </p:cNvPr>
          <p:cNvSpPr txBox="1"/>
          <p:nvPr/>
        </p:nvSpPr>
        <p:spPr>
          <a:xfrm>
            <a:off x="4907010" y="4634276"/>
            <a:ext cx="5636556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uk-UA" b="1" dirty="0">
                <a:ln/>
                <a:solidFill>
                  <a:srgbClr val="002060"/>
                </a:solidFill>
                <a:latin typeface="Ubunto"/>
              </a:rPr>
              <a:t>598 000 євро підтверджено</a:t>
            </a:r>
          </a:p>
        </p:txBody>
      </p:sp>
    </p:spTree>
    <p:extLst>
      <p:ext uri="{BB962C8B-B14F-4D97-AF65-F5344CB8AC3E}">
        <p14:creationId xmlns:p14="http://schemas.microsoft.com/office/powerpoint/2010/main" val="163147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11F31CA-203B-450B-8D1E-882495D94E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387" y="1303265"/>
            <a:ext cx="4619625" cy="4619625"/>
          </a:xfrm>
          <a:prstGeom prst="rect">
            <a:avLst/>
          </a:prstGeom>
        </p:spPr>
      </p:pic>
      <p:sp>
        <p:nvSpPr>
          <p:cNvPr id="5" name="Прямокутник: округлені кути 4">
            <a:extLst>
              <a:ext uri="{FF2B5EF4-FFF2-40B4-BE49-F238E27FC236}">
                <a16:creationId xmlns:a16="http://schemas.microsoft.com/office/drawing/2014/main" id="{35A18F1C-AD34-BED8-EA53-BD8CD8DDF616}"/>
              </a:ext>
            </a:extLst>
          </p:cNvPr>
          <p:cNvSpPr/>
          <p:nvPr/>
        </p:nvSpPr>
        <p:spPr>
          <a:xfrm>
            <a:off x="3042998" y="473607"/>
            <a:ext cx="6431742" cy="726653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rgbClr val="4698E4"/>
              </a:gs>
              <a:gs pos="83000">
                <a:srgbClr val="4698E4"/>
              </a:gs>
              <a:gs pos="100000">
                <a:srgbClr val="1E154C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C4EAC28-6795-3690-6365-548EF081BB98}"/>
              </a:ext>
            </a:extLst>
          </p:cNvPr>
          <p:cNvSpPr txBox="1"/>
          <p:nvPr/>
        </p:nvSpPr>
        <p:spPr>
          <a:xfrm>
            <a:off x="3593051" y="576612"/>
            <a:ext cx="5331636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uk-UA" sz="2800" b="1" dirty="0">
                <a:ln/>
                <a:solidFill>
                  <a:srgbClr val="002060"/>
                </a:solidFill>
                <a:latin typeface="Ubunto"/>
              </a:rPr>
              <a:t>План управлінських перевірок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1453E7D-2EC7-2F72-6A98-9FE5A3CE6481}"/>
              </a:ext>
            </a:extLst>
          </p:cNvPr>
          <p:cNvSpPr txBox="1"/>
          <p:nvPr/>
        </p:nvSpPr>
        <p:spPr>
          <a:xfrm>
            <a:off x="6019800" y="2195810"/>
            <a:ext cx="546735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>
                <a:ln/>
                <a:latin typeface="Ubuntu" panose="020B0504030602030204" pitchFamily="34" charset="0"/>
                <a:ea typeface="Roboto"/>
                <a:cs typeface="Roboto"/>
              </a:rPr>
              <a:t>Наказом Держаудитслужби </a:t>
            </a:r>
            <a:r>
              <a:rPr lang="ru-RU" sz="2000" dirty="0" err="1">
                <a:ln/>
                <a:latin typeface="Ubuntu" panose="020B0504030602030204" pitchFamily="34" charset="0"/>
                <a:ea typeface="Roboto"/>
                <a:cs typeface="Roboto"/>
              </a:rPr>
              <a:t>від</a:t>
            </a:r>
            <a:r>
              <a:rPr lang="ru-RU" sz="2000" dirty="0">
                <a:ln/>
                <a:latin typeface="Ubuntu" panose="020B0504030602030204" pitchFamily="34" charset="0"/>
                <a:ea typeface="Roboto"/>
                <a:cs typeface="Roboto"/>
              </a:rPr>
              <a:t> 29 травня 2025 року № 160 внесено </a:t>
            </a:r>
            <a:r>
              <a:rPr lang="ru-RU" sz="2000" dirty="0" err="1">
                <a:ln/>
                <a:latin typeface="Ubuntu" panose="020B0504030602030204" pitchFamily="34" charset="0"/>
                <a:ea typeface="Roboto"/>
                <a:cs typeface="Roboto"/>
              </a:rPr>
              <a:t>зміни</a:t>
            </a:r>
            <a:r>
              <a:rPr lang="ru-RU" sz="2000" dirty="0">
                <a:ln/>
                <a:latin typeface="Ubuntu" panose="020B0504030602030204" pitchFamily="34" charset="0"/>
                <a:ea typeface="Roboto"/>
                <a:cs typeface="Roboto"/>
              </a:rPr>
              <a:t> до Плану та </a:t>
            </a:r>
            <a:r>
              <a:rPr lang="ru-RU" sz="2000" dirty="0" err="1">
                <a:ln/>
                <a:latin typeface="Ubuntu" panose="020B0504030602030204" pitchFamily="34" charset="0"/>
                <a:ea typeface="Roboto"/>
                <a:cs typeface="Roboto"/>
              </a:rPr>
              <a:t>Переліку</a:t>
            </a:r>
            <a:r>
              <a:rPr lang="ru-RU" sz="2000" dirty="0">
                <a:ln/>
                <a:latin typeface="Ubuntu" panose="020B0504030602030204" pitchFamily="34" charset="0"/>
                <a:ea typeface="Roboto"/>
                <a:cs typeface="Roboto"/>
              </a:rPr>
              <a:t> </a:t>
            </a:r>
            <a:r>
              <a:rPr lang="ru-RU" sz="2000" dirty="0" err="1">
                <a:ln/>
                <a:latin typeface="Ubuntu" panose="020B0504030602030204" pitchFamily="34" charset="0"/>
                <a:ea typeface="Roboto"/>
                <a:cs typeface="Roboto"/>
              </a:rPr>
              <a:t>контролерів</a:t>
            </a:r>
            <a:r>
              <a:rPr lang="ru-RU" sz="2000" dirty="0">
                <a:ln/>
                <a:latin typeface="Ubuntu" panose="020B0504030602030204" pitchFamily="34" charset="0"/>
                <a:ea typeface="Roboto"/>
                <a:cs typeface="Roboto"/>
              </a:rPr>
              <a:t> за </a:t>
            </a:r>
            <a:r>
              <a:rPr lang="ru-RU" sz="2000" dirty="0" err="1">
                <a:ln/>
                <a:latin typeface="Ubuntu" panose="020B0504030602030204" pitchFamily="34" charset="0"/>
                <a:ea typeface="Roboto"/>
                <a:cs typeface="Roboto"/>
              </a:rPr>
              <a:t>програмою</a:t>
            </a:r>
            <a:r>
              <a:rPr lang="ru-RU" sz="2000" dirty="0">
                <a:ln/>
                <a:latin typeface="Ubuntu" panose="020B0504030602030204" pitchFamily="34" charset="0"/>
                <a:ea typeface="Roboto"/>
                <a:cs typeface="Roboto"/>
              </a:rPr>
              <a:t> Interreg NEXT </a:t>
            </a:r>
            <a:r>
              <a:rPr lang="ru-RU" sz="2000" dirty="0" err="1">
                <a:ln/>
                <a:latin typeface="Ubuntu" panose="020B0504030602030204" pitchFamily="34" charset="0"/>
                <a:ea typeface="Roboto"/>
                <a:cs typeface="Roboto"/>
              </a:rPr>
              <a:t>Польща</a:t>
            </a:r>
            <a:r>
              <a:rPr lang="ru-RU" sz="2000" dirty="0">
                <a:ln/>
                <a:latin typeface="Ubuntu" panose="020B0504030602030204" pitchFamily="34" charset="0"/>
                <a:ea typeface="Roboto"/>
                <a:cs typeface="Roboto"/>
              </a:rPr>
              <a:t> – </a:t>
            </a:r>
            <a:r>
              <a:rPr lang="ru-RU" sz="2000" dirty="0" err="1">
                <a:ln/>
                <a:latin typeface="Ubuntu" panose="020B0504030602030204" pitchFamily="34" charset="0"/>
                <a:ea typeface="Roboto"/>
                <a:cs typeface="Roboto"/>
              </a:rPr>
              <a:t>Україна</a:t>
            </a:r>
            <a:r>
              <a:rPr lang="ru-RU" sz="2000" dirty="0">
                <a:ln/>
                <a:latin typeface="Ubuntu" panose="020B0504030602030204" pitchFamily="34" charset="0"/>
                <a:ea typeface="Roboto"/>
                <a:cs typeface="Roboto"/>
              </a:rPr>
              <a:t>: </a:t>
            </a:r>
            <a:r>
              <a:rPr lang="ru-RU" sz="2000" dirty="0" err="1">
                <a:ln/>
                <a:latin typeface="Ubuntu" panose="020B0504030602030204" pitchFamily="34" charset="0"/>
                <a:ea typeface="Roboto"/>
                <a:cs typeface="Roboto"/>
              </a:rPr>
              <a:t>збільшено</a:t>
            </a:r>
            <a:r>
              <a:rPr lang="ru-RU" sz="2000" dirty="0">
                <a:ln/>
                <a:latin typeface="Ubuntu" panose="020B0504030602030204" pitchFamily="34" charset="0"/>
                <a:ea typeface="Roboto"/>
                <a:cs typeface="Roboto"/>
              </a:rPr>
              <a:t> </a:t>
            </a:r>
            <a:r>
              <a:rPr lang="ru-RU" sz="2000" dirty="0" err="1">
                <a:ln/>
                <a:latin typeface="Ubuntu" panose="020B0504030602030204" pitchFamily="34" charset="0"/>
                <a:ea typeface="Roboto"/>
                <a:cs typeface="Roboto"/>
              </a:rPr>
              <a:t>кількість</a:t>
            </a:r>
            <a:r>
              <a:rPr lang="ru-RU" sz="2000" dirty="0">
                <a:ln/>
                <a:latin typeface="Ubuntu" panose="020B0504030602030204" pitchFamily="34" charset="0"/>
                <a:ea typeface="Roboto"/>
                <a:cs typeface="Roboto"/>
              </a:rPr>
              <a:t> </a:t>
            </a:r>
            <a:r>
              <a:rPr lang="ru-RU" sz="2000" dirty="0" err="1">
                <a:ln/>
                <a:latin typeface="Ubuntu" panose="020B0504030602030204" pitchFamily="34" charset="0"/>
                <a:ea typeface="Roboto"/>
                <a:cs typeface="Roboto"/>
              </a:rPr>
              <a:t>партнерів</a:t>
            </a:r>
            <a:r>
              <a:rPr lang="ru-RU" sz="2000" dirty="0">
                <a:ln/>
                <a:latin typeface="Ubuntu" panose="020B0504030602030204" pitchFamily="34" charset="0"/>
                <a:ea typeface="Roboto"/>
                <a:cs typeface="Roboto"/>
              </a:rPr>
              <a:t> проєктів до 96 та </a:t>
            </a:r>
            <a:r>
              <a:rPr lang="ru-RU" sz="2000" dirty="0" err="1">
                <a:ln/>
                <a:latin typeface="Ubuntu" panose="020B0504030602030204" pitchFamily="34" charset="0"/>
                <a:ea typeface="Roboto"/>
                <a:cs typeface="Roboto"/>
              </a:rPr>
              <a:t>призначено</a:t>
            </a:r>
            <a:r>
              <a:rPr lang="ru-RU" sz="2000" dirty="0">
                <a:ln/>
                <a:latin typeface="Ubuntu" panose="020B0504030602030204" pitchFamily="34" charset="0"/>
                <a:ea typeface="Roboto"/>
                <a:cs typeface="Roboto"/>
              </a:rPr>
              <a:t> </a:t>
            </a:r>
            <a:r>
              <a:rPr lang="ru-RU" sz="2000" dirty="0" err="1">
                <a:ln/>
                <a:latin typeface="Ubuntu" panose="020B0504030602030204" pitchFamily="34" charset="0"/>
                <a:ea typeface="Roboto"/>
                <a:cs typeface="Roboto"/>
              </a:rPr>
              <a:t>нових</a:t>
            </a:r>
            <a:r>
              <a:rPr lang="ru-RU" sz="2000" dirty="0">
                <a:ln/>
                <a:latin typeface="Ubuntu" panose="020B0504030602030204" pitchFamily="34" charset="0"/>
                <a:ea typeface="Roboto"/>
                <a:cs typeface="Roboto"/>
              </a:rPr>
              <a:t> </a:t>
            </a:r>
            <a:r>
              <a:rPr lang="ru-RU" sz="2000" dirty="0" err="1">
                <a:ln/>
                <a:latin typeface="Ubuntu" panose="020B0504030602030204" pitchFamily="34" charset="0"/>
                <a:ea typeface="Roboto"/>
                <a:cs typeface="Roboto"/>
              </a:rPr>
              <a:t>контролерів</a:t>
            </a:r>
            <a:endParaRPr lang="uk-UA" sz="2000" dirty="0">
              <a:ln/>
              <a:latin typeface="Ubuntu" panose="020B0504030602030204" pitchFamily="34" charset="0"/>
              <a:ea typeface="Roboto"/>
              <a:cs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30980472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C128B0-51B6-95D8-D363-4B82527F38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4DEC540-D103-E138-F0DA-CE1D02C9AC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346" y="192179"/>
            <a:ext cx="11577307" cy="14022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10AE427-359C-9E35-3959-2C7471B4A1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55" y="6011025"/>
            <a:ext cx="3858163" cy="733527"/>
          </a:xfrm>
          <a:prstGeom prst="rect">
            <a:avLst/>
          </a:prstGeom>
        </p:spPr>
      </p:pic>
      <p:sp>
        <p:nvSpPr>
          <p:cNvPr id="3" name="Прямокутник: округлені кути 2">
            <a:extLst>
              <a:ext uri="{FF2B5EF4-FFF2-40B4-BE49-F238E27FC236}">
                <a16:creationId xmlns:a16="http://schemas.microsoft.com/office/drawing/2014/main" id="{6B429B38-10FE-0C45-466E-A36812E6C509}"/>
              </a:ext>
            </a:extLst>
          </p:cNvPr>
          <p:cNvSpPr/>
          <p:nvPr/>
        </p:nvSpPr>
        <p:spPr>
          <a:xfrm>
            <a:off x="3042998" y="473607"/>
            <a:ext cx="6431742" cy="726653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rgbClr val="4698E4"/>
              </a:gs>
              <a:gs pos="83000">
                <a:srgbClr val="4698E4"/>
              </a:gs>
              <a:gs pos="100000">
                <a:srgbClr val="1E154C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757025DB-45F0-E060-9990-289F64F531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8493" y="4209237"/>
            <a:ext cx="1342471" cy="121941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2553449-ABE5-485D-B0D3-FD6B4208E025}"/>
              </a:ext>
            </a:extLst>
          </p:cNvPr>
          <p:cNvSpPr txBox="1"/>
          <p:nvPr/>
        </p:nvSpPr>
        <p:spPr>
          <a:xfrm>
            <a:off x="4069977" y="576612"/>
            <a:ext cx="4410636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uk-UA" sz="2800" b="1" dirty="0">
                <a:ln/>
                <a:solidFill>
                  <a:srgbClr val="002060"/>
                </a:solidFill>
                <a:latin typeface="Ubunto"/>
              </a:rPr>
              <a:t>Принципи 4 та 6 очей</a:t>
            </a:r>
          </a:p>
        </p:txBody>
      </p:sp>
      <p:pic>
        <p:nvPicPr>
          <p:cNvPr id="43" name="Рисунок 42">
            <a:extLst>
              <a:ext uri="{FF2B5EF4-FFF2-40B4-BE49-F238E27FC236}">
                <a16:creationId xmlns:a16="http://schemas.microsoft.com/office/drawing/2014/main" id="{9DB9BE3F-8EBF-AF81-4458-1423401660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8808" y="2683771"/>
            <a:ext cx="1317620" cy="1196838"/>
          </a:xfrm>
          <a:prstGeom prst="rect">
            <a:avLst/>
          </a:prstGeom>
          <a:ln>
            <a:noFill/>
          </a:ln>
        </p:spPr>
      </p:pic>
      <p:pic>
        <p:nvPicPr>
          <p:cNvPr id="44" name="Рисунок 43">
            <a:extLst>
              <a:ext uri="{FF2B5EF4-FFF2-40B4-BE49-F238E27FC236}">
                <a16:creationId xmlns:a16="http://schemas.microsoft.com/office/drawing/2014/main" id="{E6304A08-D138-83CC-DC38-65BEC5B41A0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5220" y="1239718"/>
            <a:ext cx="1316850" cy="1194920"/>
          </a:xfrm>
          <a:prstGeom prst="rect">
            <a:avLst/>
          </a:prstGeom>
        </p:spPr>
      </p:pic>
      <p:pic>
        <p:nvPicPr>
          <p:cNvPr id="50" name="Рисунок 49">
            <a:extLst>
              <a:ext uri="{FF2B5EF4-FFF2-40B4-BE49-F238E27FC236}">
                <a16:creationId xmlns:a16="http://schemas.microsoft.com/office/drawing/2014/main" id="{BDE91C0E-53DF-046C-38EC-5E7075B56BC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4586" y="2893653"/>
            <a:ext cx="880498" cy="788353"/>
          </a:xfrm>
          <a:prstGeom prst="rect">
            <a:avLst/>
          </a:prstGeom>
        </p:spPr>
      </p:pic>
      <p:pic>
        <p:nvPicPr>
          <p:cNvPr id="52" name="Рисунок 51">
            <a:extLst>
              <a:ext uri="{FF2B5EF4-FFF2-40B4-BE49-F238E27FC236}">
                <a16:creationId xmlns:a16="http://schemas.microsoft.com/office/drawing/2014/main" id="{4486C9D5-5E61-1261-87EC-5A8255C21CE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45089" y="4462986"/>
            <a:ext cx="907431" cy="70119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8608DE9A-D493-159F-3400-88E303CBCD3E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29037" t="22353" r="29316" b="26222"/>
          <a:stretch>
            <a:fillRect/>
          </a:stretch>
        </p:blipFill>
        <p:spPr>
          <a:xfrm>
            <a:off x="1184385" y="1429352"/>
            <a:ext cx="696155" cy="84146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119DDBC-6C81-2514-7023-837265824C67}"/>
              </a:ext>
            </a:extLst>
          </p:cNvPr>
          <p:cNvSpPr txBox="1"/>
          <p:nvPr/>
        </p:nvSpPr>
        <p:spPr>
          <a:xfrm>
            <a:off x="3047999" y="1952975"/>
            <a:ext cx="6096000" cy="30162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uk-UA" sz="2000" dirty="0">
                <a:ln/>
                <a:latin typeface="Ubuntu" panose="020B0504030602030204" pitchFamily="34" charset="0"/>
                <a:ea typeface="Roboto"/>
                <a:cs typeface="Roboto"/>
              </a:rPr>
              <a:t>Як це передбачено </a:t>
            </a:r>
            <a:r>
              <a:rPr lang="en-US" sz="2000" dirty="0">
                <a:ln/>
                <a:latin typeface="Ubuntu" panose="020B0504030602030204" pitchFamily="34" charset="0"/>
                <a:ea typeface="Roboto"/>
                <a:cs typeface="Roboto"/>
              </a:rPr>
              <a:t>Rules And Procedures On Management Verifications In Interreg Next Poland-Ukraine </a:t>
            </a:r>
            <a:r>
              <a:rPr lang="en-US" sz="2000" dirty="0" err="1">
                <a:ln/>
                <a:latin typeface="Ubuntu" panose="020B0504030602030204" pitchFamily="34" charset="0"/>
                <a:ea typeface="Roboto"/>
                <a:cs typeface="Roboto"/>
              </a:rPr>
              <a:t>Programme</a:t>
            </a:r>
            <a:r>
              <a:rPr lang="en-US" sz="2000" dirty="0">
                <a:ln/>
                <a:latin typeface="Ubuntu" panose="020B0504030602030204" pitchFamily="34" charset="0"/>
                <a:ea typeface="Roboto"/>
                <a:cs typeface="Roboto"/>
              </a:rPr>
              <a:t> 2021-2027 </a:t>
            </a:r>
            <a:r>
              <a:rPr lang="uk-UA" sz="2000" dirty="0">
                <a:ln/>
                <a:latin typeface="Ubuntu" panose="020B0504030602030204" pitchFamily="34" charset="0"/>
                <a:ea typeface="Roboto"/>
                <a:cs typeface="Roboto"/>
              </a:rPr>
              <a:t>Держаудитслужба застосовує принципи </a:t>
            </a:r>
          </a:p>
          <a:p>
            <a:pPr algn="just">
              <a:lnSpc>
                <a:spcPct val="150000"/>
              </a:lnSpc>
            </a:pPr>
            <a:r>
              <a:rPr lang="uk-UA" sz="2000" dirty="0">
                <a:ln/>
                <a:latin typeface="Ubuntu" panose="020B0504030602030204" pitchFamily="34" charset="0"/>
                <a:ea typeface="Roboto"/>
                <a:cs typeface="Roboto"/>
              </a:rPr>
              <a:t>4 </a:t>
            </a:r>
            <a:r>
              <a:rPr lang="en-US" sz="2000" dirty="0">
                <a:ln/>
                <a:latin typeface="Ubuntu" panose="020B0504030602030204" pitchFamily="34" charset="0"/>
                <a:ea typeface="Roboto"/>
                <a:cs typeface="Roboto"/>
              </a:rPr>
              <a:t>eyes</a:t>
            </a:r>
            <a:r>
              <a:rPr lang="uk-UA" sz="2000" dirty="0">
                <a:ln/>
                <a:latin typeface="Ubuntu" panose="020B0504030602030204" pitchFamily="34" charset="0"/>
                <a:ea typeface="Roboto"/>
                <a:cs typeface="Roboto"/>
              </a:rPr>
              <a:t>: </a:t>
            </a:r>
            <a:r>
              <a:rPr lang="en-US" sz="2000" dirty="0">
                <a:ln/>
                <a:latin typeface="Ubuntu" panose="020B0504030602030204" pitchFamily="34" charset="0"/>
                <a:ea typeface="Roboto"/>
                <a:cs typeface="Roboto"/>
              </a:rPr>
              <a:t>controller </a:t>
            </a:r>
            <a:r>
              <a:rPr lang="en-US" sz="2000" dirty="0" err="1">
                <a:ln/>
                <a:latin typeface="Ubuntu" panose="020B0504030602030204" pitchFamily="34" charset="0"/>
                <a:ea typeface="Roboto"/>
                <a:cs typeface="Roboto"/>
              </a:rPr>
              <a:t>та</a:t>
            </a:r>
            <a:r>
              <a:rPr lang="en-US" sz="2000" dirty="0">
                <a:ln/>
                <a:latin typeface="Ubuntu" panose="020B0504030602030204" pitchFamily="34" charset="0"/>
                <a:ea typeface="Roboto"/>
                <a:cs typeface="Roboto"/>
              </a:rPr>
              <a:t> approver</a:t>
            </a:r>
            <a:r>
              <a:rPr lang="uk-UA" sz="2000" dirty="0">
                <a:ln/>
                <a:latin typeface="Ubuntu" panose="020B0504030602030204" pitchFamily="34" charset="0"/>
                <a:ea typeface="Roboto"/>
                <a:cs typeface="Roboto"/>
              </a:rPr>
              <a:t>; </a:t>
            </a:r>
          </a:p>
          <a:p>
            <a:pPr algn="just">
              <a:lnSpc>
                <a:spcPct val="150000"/>
              </a:lnSpc>
            </a:pPr>
            <a:r>
              <a:rPr lang="uk-UA" sz="2000" dirty="0">
                <a:ln/>
                <a:latin typeface="Ubuntu" panose="020B0504030602030204" pitchFamily="34" charset="0"/>
                <a:ea typeface="Roboto"/>
                <a:cs typeface="Roboto"/>
              </a:rPr>
              <a:t>6 </a:t>
            </a:r>
            <a:r>
              <a:rPr lang="en-US" sz="2000" dirty="0">
                <a:ln/>
                <a:latin typeface="Ubuntu" panose="020B0504030602030204" pitchFamily="34" charset="0"/>
                <a:ea typeface="Roboto"/>
                <a:cs typeface="Roboto"/>
              </a:rPr>
              <a:t>eyes</a:t>
            </a:r>
            <a:r>
              <a:rPr lang="uk-UA" sz="2000" dirty="0">
                <a:ln/>
                <a:latin typeface="Ubuntu" panose="020B0504030602030204" pitchFamily="34" charset="0"/>
                <a:ea typeface="Roboto"/>
                <a:cs typeface="Roboto"/>
              </a:rPr>
              <a:t>: </a:t>
            </a:r>
            <a:r>
              <a:rPr lang="en-US" sz="2000" dirty="0">
                <a:ln/>
                <a:latin typeface="Ubuntu" panose="020B0504030602030204" pitchFamily="34" charset="0"/>
                <a:ea typeface="Roboto"/>
                <a:cs typeface="Roboto"/>
              </a:rPr>
              <a:t>controller, reviewer (</a:t>
            </a:r>
            <a:r>
              <a:rPr lang="en-US" sz="2000" dirty="0" err="1">
                <a:ln/>
                <a:latin typeface="Ubuntu" panose="020B0504030602030204" pitchFamily="34" charset="0"/>
                <a:ea typeface="Roboto"/>
                <a:cs typeface="Roboto"/>
              </a:rPr>
              <a:t>рецензент</a:t>
            </a:r>
            <a:r>
              <a:rPr lang="en-US" sz="2000" dirty="0">
                <a:ln/>
                <a:latin typeface="Ubuntu" panose="020B0504030602030204" pitchFamily="34" charset="0"/>
                <a:ea typeface="Roboto"/>
                <a:cs typeface="Roboto"/>
              </a:rPr>
              <a:t>) </a:t>
            </a:r>
            <a:r>
              <a:rPr lang="en-US" sz="2000" dirty="0" err="1">
                <a:ln/>
                <a:latin typeface="Ubuntu" panose="020B0504030602030204" pitchFamily="34" charset="0"/>
                <a:ea typeface="Roboto"/>
                <a:cs typeface="Roboto"/>
              </a:rPr>
              <a:t>та</a:t>
            </a:r>
            <a:r>
              <a:rPr lang="en-US" sz="2000" dirty="0">
                <a:ln/>
                <a:latin typeface="Ubuntu" panose="020B0504030602030204" pitchFamily="34" charset="0"/>
                <a:ea typeface="Roboto"/>
                <a:cs typeface="Roboto"/>
              </a:rPr>
              <a:t> approver</a:t>
            </a:r>
            <a:r>
              <a:rPr lang="uk-UA" sz="2000" dirty="0">
                <a:ln/>
                <a:latin typeface="Ubuntu" panose="020B0504030602030204" pitchFamily="34" charset="0"/>
                <a:ea typeface="Roboto"/>
                <a:cs typeface="Roboto"/>
              </a:rPr>
              <a:t>; </a:t>
            </a:r>
          </a:p>
          <a:p>
            <a:pPr algn="just"/>
            <a:r>
              <a:rPr lang="uk-UA" sz="2000" dirty="0">
                <a:ln/>
                <a:latin typeface="Ubuntu" panose="020B0504030602030204" pitchFamily="34" charset="0"/>
                <a:ea typeface="Roboto"/>
                <a:cs typeface="Roboto"/>
              </a:rPr>
              <a:t>при проведенні управлінських перевірок</a:t>
            </a:r>
          </a:p>
        </p:txBody>
      </p:sp>
    </p:spTree>
    <p:extLst>
      <p:ext uri="{BB962C8B-B14F-4D97-AF65-F5344CB8AC3E}">
        <p14:creationId xmlns:p14="http://schemas.microsoft.com/office/powerpoint/2010/main" val="8299104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1DACEE-F347-0074-1A9D-992E5D84DD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: округлені кути 4">
            <a:extLst>
              <a:ext uri="{FF2B5EF4-FFF2-40B4-BE49-F238E27FC236}">
                <a16:creationId xmlns:a16="http://schemas.microsoft.com/office/drawing/2014/main" id="{D9D18ED1-47EB-376F-DF08-E31C7AEF93E4}"/>
              </a:ext>
            </a:extLst>
          </p:cNvPr>
          <p:cNvSpPr/>
          <p:nvPr/>
        </p:nvSpPr>
        <p:spPr>
          <a:xfrm>
            <a:off x="166448" y="521232"/>
            <a:ext cx="5772629" cy="726653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rgbClr val="4698E4"/>
              </a:gs>
              <a:gs pos="83000">
                <a:srgbClr val="4698E4"/>
              </a:gs>
              <a:gs pos="100000">
                <a:srgbClr val="1E154C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2BB6E90-D101-D57D-BF9A-AE77916B2297}"/>
              </a:ext>
            </a:extLst>
          </p:cNvPr>
          <p:cNvSpPr txBox="1"/>
          <p:nvPr/>
        </p:nvSpPr>
        <p:spPr>
          <a:xfrm>
            <a:off x="865455" y="622948"/>
            <a:ext cx="4374613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uk-UA" sz="2800" b="1" dirty="0">
                <a:ln/>
                <a:solidFill>
                  <a:srgbClr val="002060"/>
                </a:solidFill>
                <a:latin typeface="Ubunto"/>
              </a:rPr>
              <a:t>Перелік типових помилок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326E34C-7547-3B87-4830-0D4CE919C8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260" y="1695449"/>
            <a:ext cx="4181475" cy="4181475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5006795-38AE-D228-99EB-6FE8DB4E69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7048" y="1695449"/>
            <a:ext cx="4181476" cy="4181476"/>
          </a:xfrm>
          <a:prstGeom prst="rect">
            <a:avLst/>
          </a:prstGeom>
        </p:spPr>
      </p:pic>
      <p:sp>
        <p:nvSpPr>
          <p:cNvPr id="9" name="Прямокутник: округлені кути 8">
            <a:extLst>
              <a:ext uri="{FF2B5EF4-FFF2-40B4-BE49-F238E27FC236}">
                <a16:creationId xmlns:a16="http://schemas.microsoft.com/office/drawing/2014/main" id="{124B1C03-9E2D-147C-31B8-09D29F44D5DD}"/>
              </a:ext>
            </a:extLst>
          </p:cNvPr>
          <p:cNvSpPr/>
          <p:nvPr/>
        </p:nvSpPr>
        <p:spPr>
          <a:xfrm>
            <a:off x="6252922" y="521232"/>
            <a:ext cx="5772629" cy="726653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rgbClr val="4698E4"/>
              </a:gs>
              <a:gs pos="83000">
                <a:srgbClr val="4698E4"/>
              </a:gs>
              <a:gs pos="100000">
                <a:srgbClr val="1E154C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C1451CD-3568-1BA5-3E9A-FE8C71A48EEF}"/>
              </a:ext>
            </a:extLst>
          </p:cNvPr>
          <p:cNvSpPr txBox="1"/>
          <p:nvPr/>
        </p:nvSpPr>
        <p:spPr>
          <a:xfrm>
            <a:off x="6991826" y="622948"/>
            <a:ext cx="4374613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uk-UA" sz="2800" b="1" dirty="0">
                <a:ln/>
                <a:solidFill>
                  <a:srgbClr val="002060"/>
                </a:solidFill>
                <a:latin typeface="Ubunto"/>
              </a:rPr>
              <a:t>Перелік документів</a:t>
            </a:r>
          </a:p>
        </p:txBody>
      </p:sp>
    </p:spTree>
    <p:extLst>
      <p:ext uri="{BB962C8B-B14F-4D97-AF65-F5344CB8AC3E}">
        <p14:creationId xmlns:p14="http://schemas.microsoft.com/office/powerpoint/2010/main" val="3325266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461A015-36E0-46F1-9CF1-2D3AC02DF07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0183" t="-3922" r="-76326" b="-1"/>
          <a:stretch/>
        </p:blipFill>
        <p:spPr>
          <a:xfrm>
            <a:off x="259881" y="246610"/>
            <a:ext cx="10676381" cy="15167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F844170-B16D-200C-B383-75DA2E50A8FE}"/>
              </a:ext>
            </a:extLst>
          </p:cNvPr>
          <p:cNvSpPr txBox="1"/>
          <p:nvPr/>
        </p:nvSpPr>
        <p:spPr>
          <a:xfrm>
            <a:off x="2861187" y="398282"/>
            <a:ext cx="766916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uk-UA" sz="2800" b="1" dirty="0">
                <a:latin typeface="Ubuntu" panose="020B0504030602030204" pitchFamily="34" charset="0"/>
              </a:rPr>
              <a:t>Основний перелік документів</a:t>
            </a:r>
          </a:p>
        </p:txBody>
      </p:sp>
      <p:graphicFrame>
        <p:nvGraphicFramePr>
          <p:cNvPr id="10" name="Схема 9">
            <a:extLst>
              <a:ext uri="{FF2B5EF4-FFF2-40B4-BE49-F238E27FC236}">
                <a16:creationId xmlns:a16="http://schemas.microsoft.com/office/drawing/2014/main" id="{F11BC731-DD5D-2D04-3A96-B152C400B560}"/>
              </a:ext>
            </a:extLst>
          </p:cNvPr>
          <p:cNvGraphicFramePr/>
          <p:nvPr/>
        </p:nvGraphicFramePr>
        <p:xfrm>
          <a:off x="553397" y="852676"/>
          <a:ext cx="11284642" cy="56857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39240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B5CC629-D599-7DB0-ECAE-C54E590B72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456" y="455513"/>
            <a:ext cx="11513575" cy="360625"/>
          </a:xfrm>
          <a:prstGeom prst="rect">
            <a:avLst/>
          </a:prstGeom>
        </p:spPr>
      </p:pic>
      <p:sp>
        <p:nvSpPr>
          <p:cNvPr id="6" name="Rectangle 2">
            <a:extLst>
              <a:ext uri="{FF2B5EF4-FFF2-40B4-BE49-F238E27FC236}">
                <a16:creationId xmlns:a16="http://schemas.microsoft.com/office/drawing/2014/main" id="{13279B57-2DF3-94B7-4AD1-3E94EDD26F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59623" y="974426"/>
            <a:ext cx="7457771" cy="343692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0" tIns="-12696" rIns="0" bIns="-1269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uk-UA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Ubuntu" panose="020B0504030602030204" pitchFamily="34" charset="0"/>
              </a:rPr>
              <a:t>ОБМІННИЙ КУРС ЄВРО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5CEFE5-A798-E258-047F-728EDD9C7A7D}"/>
              </a:ext>
            </a:extLst>
          </p:cNvPr>
          <p:cNvSpPr txBox="1"/>
          <p:nvPr/>
        </p:nvSpPr>
        <p:spPr>
          <a:xfrm>
            <a:off x="2649791" y="3692741"/>
            <a:ext cx="7467603" cy="45102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uk-UA" sz="2400" b="1" dirty="0">
                <a:effectLst/>
                <a:latin typeface="Ubuntu" panose="020B0504030602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ПДВ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63F3B27-7916-33EF-FDB8-DA45366B38EA}"/>
              </a:ext>
            </a:extLst>
          </p:cNvPr>
          <p:cNvSpPr txBox="1"/>
          <p:nvPr/>
        </p:nvSpPr>
        <p:spPr>
          <a:xfrm>
            <a:off x="678426" y="1413306"/>
            <a:ext cx="10864645" cy="17849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uk-UA" sz="2800" dirty="0">
                <a:solidFill>
                  <a:srgbClr val="FF0000"/>
                </a:solidFill>
                <a:effectLst/>
                <a:latin typeface="Ubuntu" panose="020B0504030602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!!! </a:t>
            </a:r>
            <a:r>
              <a:rPr lang="uk-UA" sz="1800" dirty="0">
                <a:effectLst/>
                <a:latin typeface="Ubuntu" panose="020B0504030602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Для конвертації витрат у ЄВРО слід використовувати щомісячний обмінний курс, що застосовується у місяці, в якому було подано звіт до системи </a:t>
            </a:r>
            <a:r>
              <a:rPr lang="uk-UA" dirty="0">
                <a:latin typeface="Ubuntu" panose="020B0504030602030204" pitchFamily="34" charset="0"/>
              </a:rPr>
              <a:t>ІТ-систему CST2021</a:t>
            </a:r>
            <a:r>
              <a:rPr lang="uk-UA" sz="1800" dirty="0">
                <a:effectLst/>
                <a:latin typeface="Ubuntu" panose="020B0504030602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uk-UA" sz="800" dirty="0">
              <a:effectLst/>
              <a:latin typeface="Ubuntu" panose="020B050403060203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uk-UA" sz="1800" dirty="0">
                <a:effectLst/>
                <a:latin typeface="Ubuntu" panose="020B0504030602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Курс доступний на веб-сайті: </a:t>
            </a:r>
            <a:r>
              <a:rPr lang="uk-UA" sz="1800" b="1" dirty="0">
                <a:effectLst/>
                <a:latin typeface="Ubuntu" panose="020B0504030602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http://ec.europa.eu/budget/contracts_grants/info_contracts/inforeuro/inforeuro_en.cfm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104D3B3-5EFE-1BB3-74CE-4DDA7E8C57E5}"/>
              </a:ext>
            </a:extLst>
          </p:cNvPr>
          <p:cNvSpPr txBox="1"/>
          <p:nvPr/>
        </p:nvSpPr>
        <p:spPr>
          <a:xfrm>
            <a:off x="855405" y="3991924"/>
            <a:ext cx="10864645" cy="20077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buNone/>
            </a:pPr>
            <a:r>
              <a:rPr lang="uk-UA" sz="2800" dirty="0">
                <a:solidFill>
                  <a:srgbClr val="FF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!!! </a:t>
            </a:r>
            <a:r>
              <a:rPr lang="uk-UA" sz="1800" b="1" dirty="0">
                <a:effectLst/>
                <a:latin typeface="Ubuntu" panose="020B0504030602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Реалізація </a:t>
            </a:r>
            <a:r>
              <a:rPr lang="uk-UA" sz="1800" b="1" dirty="0" err="1">
                <a:effectLst/>
                <a:latin typeface="Ubuntu" panose="020B0504030602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проєктів</a:t>
            </a:r>
            <a:r>
              <a:rPr lang="uk-UA" sz="1800" b="1" dirty="0">
                <a:effectLst/>
                <a:latin typeface="Ubuntu" panose="020B0504030602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(закупівлі товарів, робіт, послуг тощо) здійснюється </a:t>
            </a:r>
          </a:p>
          <a:p>
            <a:pPr algn="ctr">
              <a:lnSpc>
                <a:spcPct val="107000"/>
              </a:lnSpc>
              <a:buNone/>
            </a:pPr>
            <a:r>
              <a:rPr lang="uk-UA" sz="1800" b="1" dirty="0">
                <a:effectLst/>
                <a:latin typeface="Ubuntu" panose="020B0504030602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без урахування ПДВ</a:t>
            </a:r>
          </a:p>
          <a:p>
            <a:pPr algn="ctr">
              <a:lnSpc>
                <a:spcPct val="107000"/>
              </a:lnSpc>
              <a:buNone/>
            </a:pPr>
            <a:endParaRPr lang="uk-UA" sz="1800" b="1" dirty="0">
              <a:effectLst/>
              <a:latin typeface="Ubuntu" panose="020B050403060203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uk-UA" sz="1800" dirty="0">
                <a:effectLst/>
                <a:latin typeface="Ubuntu" panose="020B0504030602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Придбання товарів, робіт і послуг у пільговому режимі за кошти міжнародної технічної допомоги за проектом (програмою) регулюється Порядком залучення, використання та моніторингу міжнародної технічної допомоги, затвердженим Постановою КМУ від 15.02.2002 №153</a:t>
            </a:r>
          </a:p>
        </p:txBody>
      </p:sp>
      <p:grpSp>
        <p:nvGrpSpPr>
          <p:cNvPr id="13" name="Group 6">
            <a:extLst>
              <a:ext uri="{FF2B5EF4-FFF2-40B4-BE49-F238E27FC236}">
                <a16:creationId xmlns:a16="http://schemas.microsoft.com/office/drawing/2014/main" id="{AC20DDCF-DA89-C81B-91F1-82476586932E}"/>
              </a:ext>
            </a:extLst>
          </p:cNvPr>
          <p:cNvGrpSpPr/>
          <p:nvPr/>
        </p:nvGrpSpPr>
        <p:grpSpPr>
          <a:xfrm>
            <a:off x="2397503" y="3361462"/>
            <a:ext cx="8183573" cy="121125"/>
            <a:chOff x="0" y="0"/>
            <a:chExt cx="4310688" cy="138156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rgbClr val="4698E4"/>
              </a:gs>
              <a:gs pos="83000">
                <a:srgbClr val="527FE4"/>
              </a:gs>
              <a:gs pos="100000">
                <a:srgbClr val="0D619B"/>
              </a:gs>
            </a:gsLst>
            <a:lin ang="5400000" scaled="1"/>
          </a:gradFill>
        </p:grpSpPr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B04E8EFE-42B8-06E3-3F3C-2D15581E398D}"/>
                </a:ext>
              </a:extLst>
            </p:cNvPr>
            <p:cNvSpPr/>
            <p:nvPr/>
          </p:nvSpPr>
          <p:spPr>
            <a:xfrm>
              <a:off x="0" y="0"/>
              <a:ext cx="4310688" cy="138156"/>
            </a:xfrm>
            <a:custGeom>
              <a:avLst/>
              <a:gdLst/>
              <a:ahLst/>
              <a:cxnLst/>
              <a:rect l="l" t="t" r="r" b="b"/>
              <a:pathLst>
                <a:path w="4310688" h="138156">
                  <a:moveTo>
                    <a:pt x="0" y="0"/>
                  </a:moveTo>
                  <a:lnTo>
                    <a:pt x="4310688" y="0"/>
                  </a:lnTo>
                  <a:lnTo>
                    <a:pt x="4310688" y="138156"/>
                  </a:lnTo>
                  <a:lnTo>
                    <a:pt x="0" y="138156"/>
                  </a:lnTo>
                  <a:close/>
                </a:path>
              </a:pathLst>
            </a:custGeom>
            <a:grpFill/>
          </p:spPr>
        </p:sp>
        <p:sp>
          <p:nvSpPr>
            <p:cNvPr id="15" name="TextBox 8">
              <a:extLst>
                <a:ext uri="{FF2B5EF4-FFF2-40B4-BE49-F238E27FC236}">
                  <a16:creationId xmlns:a16="http://schemas.microsoft.com/office/drawing/2014/main" id="{A36E5CB2-9DAE-C87C-9840-C19C3F0902D8}"/>
                </a:ext>
              </a:extLst>
            </p:cNvPr>
            <p:cNvSpPr txBox="1"/>
            <p:nvPr/>
          </p:nvSpPr>
          <p:spPr>
            <a:xfrm>
              <a:off x="0" y="-28575"/>
              <a:ext cx="4310688" cy="166731"/>
            </a:xfrm>
            <a:prstGeom prst="rect">
              <a:avLst/>
            </a:prstGeom>
            <a:grpFill/>
          </p:spPr>
          <p:txBody>
            <a:bodyPr lIns="25400" tIns="25400" rIns="25400" bIns="25400" rtlCol="0" anchor="ctr"/>
            <a:lstStyle/>
            <a:p>
              <a:pPr algn="ctr">
                <a:lnSpc>
                  <a:spcPts val="1190"/>
                </a:lnSpc>
              </a:pPr>
              <a:endParaRPr sz="900"/>
            </a:p>
          </p:txBody>
        </p:sp>
      </p:grpSp>
    </p:spTree>
    <p:extLst>
      <p:ext uri="{BB962C8B-B14F-4D97-AF65-F5344CB8AC3E}">
        <p14:creationId xmlns:p14="http://schemas.microsoft.com/office/powerpoint/2010/main" val="373354059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Офіс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570</TotalTime>
  <Words>780</Words>
  <Application>Microsoft Office PowerPoint</Application>
  <PresentationFormat>Широкий екран</PresentationFormat>
  <Paragraphs>72</Paragraphs>
  <Slides>12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12</vt:i4>
      </vt:variant>
    </vt:vector>
  </HeadingPairs>
  <TitlesOfParts>
    <vt:vector size="18" baseType="lpstr">
      <vt:lpstr>Aptos</vt:lpstr>
      <vt:lpstr>Aptos Display</vt:lpstr>
      <vt:lpstr>Arial</vt:lpstr>
      <vt:lpstr>Ubunto</vt:lpstr>
      <vt:lpstr>Ubuntu</vt:lpstr>
      <vt:lpstr>Тема Office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Юлія Юрченко</dc:creator>
  <cp:lastModifiedBy>Михайло  Бондаренко</cp:lastModifiedBy>
  <cp:revision>12</cp:revision>
  <dcterms:created xsi:type="dcterms:W3CDTF">2025-02-25T12:17:14Z</dcterms:created>
  <dcterms:modified xsi:type="dcterms:W3CDTF">2025-06-03T08:41:53Z</dcterms:modified>
</cp:coreProperties>
</file>