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6858000" cy="12192000"/>
  <p:embeddedFontLst>
    <p:embeddedFont>
      <p:font typeface="Montserrat" pitchFamily="2" charset="0"/>
      <p:regular r:id="rId30"/>
      <p:bold r:id="rId31"/>
      <p:italic r:id="rId32"/>
      <p:boldItalic r:id="rId3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36" roundtripDataSignature="AMtx7mhStnakoba5QRH5WcTmQdL8oEDfKA=="/>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58"/>
  </p:normalViewPr>
  <p:slideViewPr>
    <p:cSldViewPr snapToGrid="0">
      <p:cViewPr varScale="1">
        <p:scale>
          <a:sx n="116" d="100"/>
          <a:sy n="116" d="100"/>
        </p:scale>
        <p:origin x="51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customschemas.google.com/relationships/presentationmetadata" Target="meta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914400"/>
            <a:ext cx="4572225" cy="4572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5791200"/>
            <a:ext cx="5486400" cy="54864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
        <p:cNvGrpSpPr/>
        <p:nvPr/>
      </p:nvGrpSpPr>
      <p:grpSpPr>
        <a:xfrm>
          <a:off x="0" y="0"/>
          <a:ext cx="0" cy="0"/>
          <a:chOff x="0" y="0"/>
          <a:chExt cx="0" cy="0"/>
        </a:xfrm>
      </p:grpSpPr>
      <p:sp>
        <p:nvSpPr>
          <p:cNvPr id="8" name="Google Shape;8;p1: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9" name="Google Shape;9;p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0" name="Google Shape;10;p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a:t>
            </a:fld>
            <a:endParaRPr sz="1800">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10: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2" name="Google Shape;142;p10: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43" name="Google Shape;143;p10: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10</a:t>
            </a:fld>
            <a:endParaRPr sz="1800">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1" name="Google Shape;161;p1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62" name="Google Shape;162;p1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11</a:t>
            </a:fld>
            <a:endParaRPr sz="1800">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p12: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80" name="Google Shape;180;p1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81" name="Google Shape;181;p12: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12</a:t>
            </a:fld>
            <a:endParaRPr sz="1800">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13: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9" name="Google Shape;199;p13: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00" name="Google Shape;200;p13: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13</a:t>
            </a:fld>
            <a:endParaRPr sz="1800">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14: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8" name="Google Shape;218;p14: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19" name="Google Shape;219;p14: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14</a:t>
            </a:fld>
            <a:endParaRPr sz="1800">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5"/>
        <p:cNvGrpSpPr/>
        <p:nvPr/>
      </p:nvGrpSpPr>
      <p:grpSpPr>
        <a:xfrm>
          <a:off x="0" y="0"/>
          <a:ext cx="0" cy="0"/>
          <a:chOff x="0" y="0"/>
          <a:chExt cx="0" cy="0"/>
        </a:xfrm>
      </p:grpSpPr>
      <p:sp>
        <p:nvSpPr>
          <p:cNvPr id="236" name="Google Shape;236;p15: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7" name="Google Shape;237;p1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38" name="Google Shape;238;p15: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15</a:t>
            </a:fld>
            <a:endParaRPr sz="1800">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16: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6" name="Google Shape;256;p16: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57" name="Google Shape;257;p16: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16</a:t>
            </a:fld>
            <a:endParaRPr sz="1800">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3"/>
        <p:cNvGrpSpPr/>
        <p:nvPr/>
      </p:nvGrpSpPr>
      <p:grpSpPr>
        <a:xfrm>
          <a:off x="0" y="0"/>
          <a:ext cx="0" cy="0"/>
          <a:chOff x="0" y="0"/>
          <a:chExt cx="0" cy="0"/>
        </a:xfrm>
      </p:grpSpPr>
      <p:sp>
        <p:nvSpPr>
          <p:cNvPr id="274" name="Google Shape;274;p17: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5" name="Google Shape;275;p17: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76" name="Google Shape;276;p17: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17</a:t>
            </a:fld>
            <a:endParaRPr sz="1800">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18: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94" name="Google Shape;294;p18: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95" name="Google Shape;295;p18: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18</a:t>
            </a:fld>
            <a:endParaRPr sz="1800">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1"/>
        <p:cNvGrpSpPr/>
        <p:nvPr/>
      </p:nvGrpSpPr>
      <p:grpSpPr>
        <a:xfrm>
          <a:off x="0" y="0"/>
          <a:ext cx="0" cy="0"/>
          <a:chOff x="0" y="0"/>
          <a:chExt cx="0" cy="0"/>
        </a:xfrm>
      </p:grpSpPr>
      <p:sp>
        <p:nvSpPr>
          <p:cNvPr id="312" name="Google Shape;312;p19: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13" name="Google Shape;313;p19: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14" name="Google Shape;314;p19: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19</a:t>
            </a:fld>
            <a:endParaRPr sz="1800">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
        <p:cNvGrpSpPr/>
        <p:nvPr/>
      </p:nvGrpSpPr>
      <p:grpSpPr>
        <a:xfrm>
          <a:off x="0" y="0"/>
          <a:ext cx="0" cy="0"/>
          <a:chOff x="0" y="0"/>
          <a:chExt cx="0" cy="0"/>
        </a:xfrm>
      </p:grpSpPr>
      <p:sp>
        <p:nvSpPr>
          <p:cNvPr id="20" name="Google Shape;20;p2: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 name="Google Shape;21;p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22" name="Google Shape;22;p2: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a:t>
            </a:fld>
            <a:endParaRPr sz="1800">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1" name="Google Shape;331;p20: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32" name="Google Shape;332;p20: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33" name="Google Shape;333;p20: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20</a:t>
            </a:fld>
            <a:endParaRPr sz="1800">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21: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51" name="Google Shape;351;p2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52" name="Google Shape;352;p21: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21</a:t>
            </a:fld>
            <a:endParaRPr sz="1800">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p22: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70" name="Google Shape;370;p2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71" name="Google Shape;371;p22: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22</a:t>
            </a:fld>
            <a:endParaRPr sz="1800">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3: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89" name="Google Shape;389;p23: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90" name="Google Shape;390;p23: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23</a:t>
            </a:fld>
            <a:endParaRPr sz="1800">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6"/>
        <p:cNvGrpSpPr/>
        <p:nvPr/>
      </p:nvGrpSpPr>
      <p:grpSpPr>
        <a:xfrm>
          <a:off x="0" y="0"/>
          <a:ext cx="0" cy="0"/>
          <a:chOff x="0" y="0"/>
          <a:chExt cx="0" cy="0"/>
        </a:xfrm>
      </p:grpSpPr>
      <p:sp>
        <p:nvSpPr>
          <p:cNvPr id="407" name="Google Shape;407;p24: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08" name="Google Shape;408;p24: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409" name="Google Shape;409;p24: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24</a:t>
            </a:fld>
            <a:endParaRPr sz="1800">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6" name="Google Shape;426;p25: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27" name="Google Shape;427;p2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428" name="Google Shape;428;p25: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25</a:t>
            </a:fld>
            <a:endParaRPr sz="1800">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4"/>
        <p:cNvGrpSpPr/>
        <p:nvPr/>
      </p:nvGrpSpPr>
      <p:grpSpPr>
        <a:xfrm>
          <a:off x="0" y="0"/>
          <a:ext cx="0" cy="0"/>
          <a:chOff x="0" y="0"/>
          <a:chExt cx="0" cy="0"/>
        </a:xfrm>
      </p:grpSpPr>
      <p:sp>
        <p:nvSpPr>
          <p:cNvPr id="445" name="Google Shape;445;p26: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46" name="Google Shape;446;p26: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447" name="Google Shape;447;p26: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26</a:t>
            </a:fld>
            <a:endParaRPr sz="1800">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3"/>
        <p:cNvGrpSpPr/>
        <p:nvPr/>
      </p:nvGrpSpPr>
      <p:grpSpPr>
        <a:xfrm>
          <a:off x="0" y="0"/>
          <a:ext cx="0" cy="0"/>
          <a:chOff x="0" y="0"/>
          <a:chExt cx="0" cy="0"/>
        </a:xfrm>
      </p:grpSpPr>
      <p:sp>
        <p:nvSpPr>
          <p:cNvPr id="464" name="Google Shape;464;p27: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65" name="Google Shape;465;p27: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466" name="Google Shape;466;p27: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27</a:t>
            </a:fld>
            <a:endParaRPr sz="1800">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
        <p:cNvGrpSpPr/>
        <p:nvPr/>
      </p:nvGrpSpPr>
      <p:grpSpPr>
        <a:xfrm>
          <a:off x="0" y="0"/>
          <a:ext cx="0" cy="0"/>
          <a:chOff x="0" y="0"/>
          <a:chExt cx="0" cy="0"/>
        </a:xfrm>
      </p:grpSpPr>
      <p:sp>
        <p:nvSpPr>
          <p:cNvPr id="31" name="Google Shape;31;p3: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32" name="Google Shape;32;p3: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33" name="Google Shape;33;p3: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3</a:t>
            </a:fld>
            <a:endParaRPr sz="1800">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4: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43" name="Google Shape;43;p4: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44" name="Google Shape;44;p4: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4</a:t>
            </a:fld>
            <a:endParaRPr sz="1800">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5: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62" name="Google Shape;62;p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63" name="Google Shape;63;p5: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5</a:t>
            </a:fld>
            <a:endParaRPr sz="1800">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6: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73" name="Google Shape;73;p6: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74" name="Google Shape;74;p6: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6</a:t>
            </a:fld>
            <a:endParaRPr sz="1800">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p7: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85" name="Google Shape;85;p7: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86" name="Google Shape;86;p7: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7</a:t>
            </a:fld>
            <a:endParaRPr sz="1800">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8: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4" name="Google Shape;104;p8: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05" name="Google Shape;105;p8: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8</a:t>
            </a:fld>
            <a:endParaRPr sz="1800">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9:notes"/>
          <p:cNvSpPr>
            <a:spLocks noGrp="1" noRot="1" noChangeAspect="1"/>
          </p:cNvSpPr>
          <p:nvPr>
            <p:ph type="sldImg" idx="2"/>
          </p:nvPr>
        </p:nvSpPr>
        <p:spPr>
          <a:xfrm>
            <a:off x="0" y="0"/>
            <a:ext cx="3000000" cy="3000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3" name="Google Shape;123;p9: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a:solidFill>
                <a:schemeClr val="dk1"/>
              </a:solidFill>
              <a:latin typeface="Arial"/>
              <a:ea typeface="Arial"/>
              <a:cs typeface="Arial"/>
              <a:sym typeface="Arial"/>
            </a:endParaRPr>
          </a:p>
        </p:txBody>
      </p:sp>
      <p:sp>
        <p:nvSpPr>
          <p:cNvPr id="124" name="Google Shape;124;p9: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fld id="{00000000-1234-1234-1234-123412341234}" type="slidenum">
              <a:rPr lang="en-US" sz="1800">
                <a:solidFill>
                  <a:schemeClr val="dk1"/>
                </a:solidFill>
                <a:latin typeface="Arial"/>
                <a:ea typeface="Arial"/>
                <a:cs typeface="Arial"/>
                <a:sym typeface="Arial"/>
              </a:rPr>
              <a:t>9</a:t>
            </a:fld>
            <a:endParaRPr sz="1800">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
        <p:cNvGrpSpPr/>
        <p:nvPr/>
      </p:nvGrpSpPr>
      <p:grpSpPr>
        <a:xfrm>
          <a:off x="0" y="0"/>
          <a:ext cx="0" cy="0"/>
          <a:chOff x="0" y="0"/>
          <a:chExt cx="0" cy="0"/>
        </a:xfrm>
      </p:grpSpPr>
      <p:pic>
        <p:nvPicPr>
          <p:cNvPr id="12" name="Google Shape;12;p1"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3" name="Google Shape;13;p1"/>
          <p:cNvSpPr/>
          <p:nvPr/>
        </p:nvSpPr>
        <p:spPr>
          <a:xfrm>
            <a:off x="0" y="0"/>
            <a:ext cx="256032" cy="68580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 name="Google Shape;14;p1"/>
          <p:cNvSpPr/>
          <p:nvPr/>
        </p:nvSpPr>
        <p:spPr>
          <a:xfrm>
            <a:off x="914400" y="2057400"/>
            <a:ext cx="10515600" cy="1554480"/>
          </a:xfrm>
          <a:prstGeom prst="rect">
            <a:avLst/>
          </a:prstGeom>
          <a:noFill/>
          <a:ln>
            <a:noFill/>
          </a:ln>
        </p:spPr>
        <p:txBody>
          <a:bodyPr spcFirstLastPara="1" wrap="square" lIns="0" tIns="0" rIns="0" bIns="0" anchor="ctr" anchorCtr="0">
            <a:noAutofit/>
          </a:bodyPr>
          <a:lstStyle/>
          <a:p>
            <a:pPr marL="0" marR="0" lvl="0" indent="0" algn="l" rtl="0">
              <a:lnSpc>
                <a:spcPct val="98000"/>
              </a:lnSpc>
              <a:spcBef>
                <a:spcPts val="0"/>
              </a:spcBef>
              <a:spcAft>
                <a:spcPts val="0"/>
              </a:spcAft>
              <a:buClr>
                <a:srgbClr val="46AA32"/>
              </a:buClr>
              <a:buSzPts val="3800"/>
              <a:buFont typeface="Montserrat"/>
              <a:buNone/>
            </a:pPr>
            <a:r>
              <a:rPr lang="en-US" sz="3800" b="1">
                <a:solidFill>
                  <a:srgbClr val="46AA32"/>
                </a:solidFill>
                <a:latin typeface="Montserrat"/>
                <a:ea typeface="Montserrat"/>
                <a:cs typeface="Montserrat"/>
                <a:sym typeface="Montserrat"/>
              </a:rPr>
              <a:t>Mid-term evaluation of the</a:t>
            </a:r>
            <a:endParaRPr sz="3800">
              <a:solidFill>
                <a:schemeClr val="dk1"/>
              </a:solidFill>
              <a:latin typeface="Calibri"/>
              <a:ea typeface="Calibri"/>
              <a:cs typeface="Calibri"/>
              <a:sym typeface="Calibri"/>
            </a:endParaRPr>
          </a:p>
          <a:p>
            <a:pPr marL="0" marR="0" lvl="0" indent="0" algn="l" rtl="0">
              <a:lnSpc>
                <a:spcPct val="98000"/>
              </a:lnSpc>
              <a:spcBef>
                <a:spcPts val="0"/>
              </a:spcBef>
              <a:spcAft>
                <a:spcPts val="0"/>
              </a:spcAft>
              <a:buClr>
                <a:srgbClr val="46AA32"/>
              </a:buClr>
              <a:buSzPts val="3800"/>
              <a:buFont typeface="Montserrat"/>
              <a:buNone/>
            </a:pPr>
            <a:r>
              <a:rPr lang="en-US" sz="3800" b="1">
                <a:solidFill>
                  <a:srgbClr val="46AA32"/>
                </a:solidFill>
                <a:latin typeface="Montserrat"/>
                <a:ea typeface="Montserrat"/>
                <a:cs typeface="Montserrat"/>
                <a:sym typeface="Montserrat"/>
              </a:rPr>
              <a:t>Interreg A NEXT Poland – Ukraine programme</a:t>
            </a:r>
            <a:endParaRPr sz="3800">
              <a:solidFill>
                <a:schemeClr val="dk1"/>
              </a:solidFill>
              <a:latin typeface="Calibri"/>
              <a:ea typeface="Calibri"/>
              <a:cs typeface="Calibri"/>
              <a:sym typeface="Calibri"/>
            </a:endParaRPr>
          </a:p>
        </p:txBody>
      </p:sp>
      <p:sp>
        <p:nvSpPr>
          <p:cNvPr id="15" name="Google Shape;15;p1"/>
          <p:cNvSpPr/>
          <p:nvPr/>
        </p:nvSpPr>
        <p:spPr>
          <a:xfrm>
            <a:off x="914400" y="3703320"/>
            <a:ext cx="1033272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1A1A1A"/>
              </a:buClr>
              <a:buSzPts val="2200"/>
              <a:buFont typeface="Montserrat"/>
              <a:buNone/>
            </a:pPr>
            <a:r>
              <a:rPr lang="en-US" sz="2200" b="1">
                <a:solidFill>
                  <a:srgbClr val="1A1A1A"/>
                </a:solidFill>
                <a:latin typeface="Montserrat"/>
                <a:ea typeface="Montserrat"/>
                <a:cs typeface="Montserrat"/>
                <a:sym typeface="Montserrat"/>
              </a:rPr>
              <a:t>Conclusions and recommendations</a:t>
            </a:r>
            <a:endParaRPr sz="2200">
              <a:solidFill>
                <a:schemeClr val="dk1"/>
              </a:solidFill>
              <a:latin typeface="Calibri"/>
              <a:ea typeface="Calibri"/>
              <a:cs typeface="Calibri"/>
              <a:sym typeface="Calibri"/>
            </a:endParaRPr>
          </a:p>
        </p:txBody>
      </p:sp>
      <p:sp>
        <p:nvSpPr>
          <p:cNvPr id="16" name="Google Shape;16;p1"/>
          <p:cNvSpPr/>
          <p:nvPr/>
        </p:nvSpPr>
        <p:spPr>
          <a:xfrm>
            <a:off x="914400" y="4434840"/>
            <a:ext cx="3657600" cy="36576"/>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 name="Google Shape;17;p1"/>
          <p:cNvSpPr/>
          <p:nvPr/>
        </p:nvSpPr>
        <p:spPr>
          <a:xfrm>
            <a:off x="914400" y="4617720"/>
            <a:ext cx="9875520" cy="731520"/>
          </a:xfrm>
          <a:prstGeom prst="rect">
            <a:avLst/>
          </a:prstGeom>
          <a:noFill/>
          <a:ln>
            <a:noFill/>
          </a:ln>
        </p:spPr>
        <p:txBody>
          <a:bodyPr spcFirstLastPara="1" wrap="square" lIns="0" tIns="0" rIns="0" bIns="0" anchor="ctr" anchorCtr="0">
            <a:noAutofit/>
          </a:bodyPr>
          <a:lstStyle/>
          <a:p>
            <a:pPr marL="0" marR="0" lvl="0" indent="0" algn="l" rtl="0">
              <a:lnSpc>
                <a:spcPct val="110000"/>
              </a:lnSpc>
              <a:spcBef>
                <a:spcPts val="0"/>
              </a:spcBef>
              <a:spcAft>
                <a:spcPts val="0"/>
              </a:spcAft>
              <a:buClr>
                <a:srgbClr val="707070"/>
              </a:buClr>
              <a:buSzPts val="1300"/>
              <a:buFont typeface="Montserrat"/>
              <a:buNone/>
            </a:pPr>
            <a:r>
              <a:rPr lang="en-US" sz="1300">
                <a:solidFill>
                  <a:srgbClr val="707070"/>
                </a:solidFill>
                <a:latin typeface="Montserrat"/>
                <a:ea typeface="Montserrat"/>
                <a:cs typeface="Montserrat"/>
                <a:sym typeface="Montserrat"/>
              </a:rPr>
              <a:t>Synthesis of conclusions</a:t>
            </a:r>
            <a:r>
              <a:rPr lang="en-US" sz="1300">
                <a:solidFill>
                  <a:schemeClr val="dk1"/>
                </a:solidFill>
                <a:latin typeface="Calibri"/>
                <a:ea typeface="Calibri"/>
                <a:cs typeface="Calibri"/>
                <a:sym typeface="Calibri"/>
              </a:rPr>
              <a:t> </a:t>
            </a:r>
            <a:r>
              <a:rPr lang="en-US" sz="1300">
                <a:solidFill>
                  <a:srgbClr val="707070"/>
                </a:solidFill>
                <a:latin typeface="Montserrat"/>
                <a:ea typeface="Montserrat"/>
                <a:cs typeface="Montserrat"/>
                <a:sym typeface="Montserrat"/>
              </a:rPr>
              <a:t>and specific recommendations</a:t>
            </a:r>
            <a:endParaRPr sz="1300">
              <a:solidFill>
                <a:schemeClr val="dk1"/>
              </a:solidFill>
              <a:latin typeface="Calibri"/>
              <a:ea typeface="Calibri"/>
              <a:cs typeface="Calibri"/>
              <a:sym typeface="Calibri"/>
            </a:endParaRPr>
          </a:p>
        </p:txBody>
      </p:sp>
      <p:sp>
        <p:nvSpPr>
          <p:cNvPr id="18" name="Google Shape;18;p1"/>
          <p:cNvSpPr/>
          <p:nvPr/>
        </p:nvSpPr>
        <p:spPr>
          <a:xfrm>
            <a:off x="914400" y="6217920"/>
            <a:ext cx="73152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a:solidFill>
                  <a:srgbClr val="707070"/>
                </a:solidFill>
                <a:latin typeface="Montserrat"/>
                <a:ea typeface="Montserrat"/>
                <a:cs typeface="Montserrat"/>
                <a:sym typeface="Montserrat"/>
              </a:rPr>
              <a:t>EGO s.c.  •  June 2026</a:t>
            </a:r>
            <a:endParaRPr sz="1100">
              <a:solidFill>
                <a:schemeClr val="dk1"/>
              </a:solidFill>
              <a:latin typeface="Calibri"/>
              <a:ea typeface="Calibri"/>
              <a:cs typeface="Calibri"/>
              <a:sym typeface="Calibri"/>
            </a:endParaRPr>
          </a:p>
        </p:txBody>
      </p:sp>
      <p:pic>
        <p:nvPicPr>
          <p:cNvPr id="2" name="image3.png" descr="Obraz zawierający tekst, zrzut ekranu, Czcionka, Jaskrawoniebieski&#10;&#10;Zawartość wygenerowana przez AI może być niepoprawna.">
            <a:extLst>
              <a:ext uri="{FF2B5EF4-FFF2-40B4-BE49-F238E27FC236}">
                <a16:creationId xmlns:a16="http://schemas.microsoft.com/office/drawing/2014/main" id="{122E23B9-AB22-5960-7BC9-91EFC2CD8638}"/>
              </a:ext>
            </a:extLst>
          </p:cNvPr>
          <p:cNvPicPr/>
          <p:nvPr/>
        </p:nvPicPr>
        <p:blipFill>
          <a:blip r:embed="rId4"/>
          <a:srcRect/>
          <a:stretch>
            <a:fillRect/>
          </a:stretch>
        </p:blipFill>
        <p:spPr>
          <a:xfrm>
            <a:off x="9191820" y="5944767"/>
            <a:ext cx="2687955" cy="601345"/>
          </a:xfrm>
          <a:prstGeom prst="rect">
            <a:avLst/>
          </a:prstGeom>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44"/>
        <p:cNvGrpSpPr/>
        <p:nvPr/>
      </p:nvGrpSpPr>
      <p:grpSpPr>
        <a:xfrm>
          <a:off x="0" y="0"/>
          <a:ext cx="0" cy="0"/>
          <a:chOff x="0" y="0"/>
          <a:chExt cx="0" cy="0"/>
        </a:xfrm>
      </p:grpSpPr>
      <p:pic>
        <p:nvPicPr>
          <p:cNvPr id="145" name="Google Shape;145;p10"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46" name="Google Shape;146;p10"/>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SIMPLIFICATIONS AND FINANCIAL MECHANISMS</a:t>
            </a:r>
            <a:endParaRPr sz="1100">
              <a:solidFill>
                <a:schemeClr val="dk1"/>
              </a:solidFill>
              <a:latin typeface="Calibri"/>
              <a:ea typeface="Calibri"/>
              <a:cs typeface="Calibri"/>
              <a:sym typeface="Calibri"/>
            </a:endParaRPr>
          </a:p>
        </p:txBody>
      </p:sp>
      <p:sp>
        <p:nvSpPr>
          <p:cNvPr id="147" name="Google Shape;147;p10"/>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 name="Google Shape;148;p10"/>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R4</a:t>
            </a:r>
            <a:endParaRPr sz="2000">
              <a:solidFill>
                <a:schemeClr val="dk1"/>
              </a:solidFill>
              <a:latin typeface="Calibri"/>
              <a:ea typeface="Calibri"/>
              <a:cs typeface="Calibri"/>
              <a:sym typeface="Calibri"/>
            </a:endParaRPr>
          </a:p>
        </p:txBody>
      </p:sp>
      <p:sp>
        <p:nvSpPr>
          <p:cNvPr id="149" name="Google Shape;149;p10"/>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Assessment of personnel costs and consideration of differentiated flat rates</a:t>
            </a:r>
            <a:endParaRPr sz="2400">
              <a:solidFill>
                <a:schemeClr val="dk1"/>
              </a:solidFill>
              <a:latin typeface="Calibri"/>
              <a:ea typeface="Calibri"/>
              <a:cs typeface="Calibri"/>
              <a:sym typeface="Calibri"/>
            </a:endParaRPr>
          </a:p>
        </p:txBody>
      </p:sp>
      <p:sp>
        <p:nvSpPr>
          <p:cNvPr id="150" name="Google Shape;150;p10"/>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151" name="Google Shape;151;p10"/>
          <p:cNvSpPr/>
          <p:nvPr/>
        </p:nvSpPr>
        <p:spPr>
          <a:xfrm>
            <a:off x="548640" y="3028837"/>
            <a:ext cx="1106430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 name="Google Shape;152;p10"/>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 name="Google Shape;153;p10"/>
          <p:cNvSpPr/>
          <p:nvPr/>
        </p:nvSpPr>
        <p:spPr>
          <a:xfrm>
            <a:off x="712950" y="3154675"/>
            <a:ext cx="10671300" cy="178320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6% flat rate in regular projects (</a:t>
            </a:r>
            <a:r>
              <a:rPr lang="en-US" sz="1350">
                <a:solidFill>
                  <a:schemeClr val="dk1"/>
                </a:solidFill>
                <a:latin typeface="Montserrat"/>
                <a:ea typeface="Montserrat"/>
                <a:cs typeface="Montserrat"/>
                <a:sym typeface="Montserrat"/>
              </a:rPr>
              <a:t>with grant values from EUR 200,000 to EUR 2.5 million)</a:t>
            </a:r>
            <a:r>
              <a:rPr lang="en-US" sz="1350">
                <a:solidFill>
                  <a:srgbClr val="1A1A1A"/>
                </a:solidFill>
                <a:latin typeface="Montserrat"/>
                <a:ea typeface="Montserrat"/>
                <a:cs typeface="Montserrat"/>
                <a:sym typeface="Montserrat"/>
              </a:rPr>
              <a:t> is among the lowest of comparable programmes, and 45% of beneficiaries assess the rates as barely viable or too low. </a:t>
            </a:r>
            <a:r>
              <a:rPr lang="en-US" sz="1350">
                <a:solidFill>
                  <a:schemeClr val="dk1"/>
                </a:solidFill>
                <a:latin typeface="Montserrat"/>
                <a:ea typeface="Montserrat"/>
                <a:cs typeface="Montserrat"/>
                <a:sym typeface="Montserrat"/>
              </a:rPr>
              <a:t>During the programming of the new perspective, an analysis of actual personnel costs should be conducted, broken down by project tiers based on budget. The study may cover a sample of projects (with access to  accounting records) or rely on labor cost simulations. Based on the results, a decision should be made</a:t>
            </a:r>
            <a:r>
              <a:rPr lang="en-US" sz="1350">
                <a:solidFill>
                  <a:srgbClr val="1A1A1A"/>
                </a:solidFill>
                <a:latin typeface="Montserrat"/>
                <a:ea typeface="Montserrat"/>
                <a:cs typeface="Montserrat"/>
                <a:sym typeface="Montserrat"/>
              </a:rPr>
              <a:t> on whether the uniform rate requires differentiation or an alternative (unit rates).</a:t>
            </a:r>
            <a:endParaRPr sz="1350">
              <a:solidFill>
                <a:schemeClr val="dk1"/>
              </a:solidFill>
              <a:latin typeface="Calibri"/>
              <a:ea typeface="Calibri"/>
              <a:cs typeface="Calibri"/>
              <a:sym typeface="Calibri"/>
            </a:endParaRPr>
          </a:p>
        </p:txBody>
      </p:sp>
      <p:sp>
        <p:nvSpPr>
          <p:cNvPr id="154" name="Google Shape;154;p10"/>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(programming of the new perspective)</a:t>
            </a:r>
            <a:endParaRPr sz="1000">
              <a:solidFill>
                <a:schemeClr val="dk1"/>
              </a:solidFill>
              <a:latin typeface="Calibri"/>
              <a:ea typeface="Calibri"/>
              <a:cs typeface="Calibri"/>
              <a:sym typeface="Calibri"/>
            </a:endParaRPr>
          </a:p>
        </p:txBody>
      </p:sp>
      <p:cxnSp>
        <p:nvCxnSpPr>
          <p:cNvPr id="155" name="Google Shape;155;p10"/>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156" name="Google Shape;156;p10"/>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Before the launch of the 2028+ perspective</a:t>
            </a:r>
            <a:endParaRPr sz="1000">
              <a:solidFill>
                <a:schemeClr val="dk1"/>
              </a:solidFill>
              <a:latin typeface="Calibri"/>
              <a:ea typeface="Calibri"/>
              <a:cs typeface="Calibri"/>
              <a:sym typeface="Calibri"/>
            </a:endParaRPr>
          </a:p>
        </p:txBody>
      </p:sp>
      <p:sp>
        <p:nvSpPr>
          <p:cNvPr id="157" name="Google Shape;157;p10"/>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58" name="Google Shape;158;p10"/>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10</a:t>
            </a:r>
            <a:endParaRPr sz="800">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3"/>
        <p:cNvGrpSpPr/>
        <p:nvPr/>
      </p:nvGrpSpPr>
      <p:grpSpPr>
        <a:xfrm>
          <a:off x="0" y="0"/>
          <a:ext cx="0" cy="0"/>
          <a:chOff x="0" y="0"/>
          <a:chExt cx="0" cy="0"/>
        </a:xfrm>
      </p:grpSpPr>
      <p:pic>
        <p:nvPicPr>
          <p:cNvPr id="164" name="Google Shape;164;p11"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65" name="Google Shape;165;p11"/>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SIMPLIFICATIONS AND FINANCIAL MECHANISMS</a:t>
            </a:r>
            <a:endParaRPr sz="1100">
              <a:solidFill>
                <a:schemeClr val="dk1"/>
              </a:solidFill>
              <a:latin typeface="Calibri"/>
              <a:ea typeface="Calibri"/>
              <a:cs typeface="Calibri"/>
              <a:sym typeface="Calibri"/>
            </a:endParaRPr>
          </a:p>
        </p:txBody>
      </p:sp>
      <p:sp>
        <p:nvSpPr>
          <p:cNvPr id="166" name="Google Shape;166;p11"/>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 name="Google Shape;167;p11"/>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R5</a:t>
            </a:r>
            <a:endParaRPr sz="2000">
              <a:solidFill>
                <a:schemeClr val="dk1"/>
              </a:solidFill>
              <a:latin typeface="Calibri"/>
              <a:ea typeface="Calibri"/>
              <a:cs typeface="Calibri"/>
              <a:sym typeface="Calibri"/>
            </a:endParaRPr>
          </a:p>
        </p:txBody>
      </p:sp>
      <p:sp>
        <p:nvSpPr>
          <p:cNvPr id="168" name="Google Shape;168;p11"/>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Maintaining the advance payment system as a boundary condition of the programme</a:t>
            </a:r>
            <a:endParaRPr sz="2400">
              <a:solidFill>
                <a:schemeClr val="dk1"/>
              </a:solidFill>
              <a:latin typeface="Calibri"/>
              <a:ea typeface="Calibri"/>
              <a:cs typeface="Calibri"/>
              <a:sym typeface="Calibri"/>
            </a:endParaRPr>
          </a:p>
        </p:txBody>
      </p:sp>
      <p:sp>
        <p:nvSpPr>
          <p:cNvPr id="169" name="Google Shape;169;p11"/>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170" name="Google Shape;170;p11"/>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 name="Google Shape;171;p11"/>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 name="Google Shape;172;p11"/>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Advance payments distinguish this programme among Interreg programmes, which are dominated by the reimbursement model. CAWI survey data confirm that they serve as a boundary condition for participation: 90% of Ukrainian partners rate advance payments as crucial or a necessary condition for participation (chi²=23.50; p&lt;0.001). When designing the future perspective, the advance payment system should be maintained as a programme element. Any modifications to the advance payment mechanics (amount and structure of tranches, settlement rules) should be based on the diagnosis described in R6.</a:t>
            </a:r>
            <a:endParaRPr sz="1350">
              <a:solidFill>
                <a:schemeClr val="dk1"/>
              </a:solidFill>
              <a:latin typeface="Calibri"/>
              <a:ea typeface="Calibri"/>
              <a:cs typeface="Calibri"/>
              <a:sym typeface="Calibri"/>
            </a:endParaRPr>
          </a:p>
        </p:txBody>
      </p:sp>
      <p:sp>
        <p:nvSpPr>
          <p:cNvPr id="173" name="Google Shape;173;p11"/>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and Joint Secretariat</a:t>
            </a:r>
            <a:endParaRPr sz="1000">
              <a:solidFill>
                <a:schemeClr val="dk1"/>
              </a:solidFill>
              <a:latin typeface="Calibri"/>
              <a:ea typeface="Calibri"/>
              <a:cs typeface="Calibri"/>
              <a:sym typeface="Calibri"/>
            </a:endParaRPr>
          </a:p>
        </p:txBody>
      </p:sp>
      <p:cxnSp>
        <p:nvCxnSpPr>
          <p:cNvPr id="174" name="Google Shape;174;p11"/>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175" name="Google Shape;175;p11"/>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2028+ perspective</a:t>
            </a:r>
            <a:endParaRPr sz="1000">
              <a:solidFill>
                <a:schemeClr val="dk1"/>
              </a:solidFill>
              <a:latin typeface="Calibri"/>
              <a:ea typeface="Calibri"/>
              <a:cs typeface="Calibri"/>
              <a:sym typeface="Calibri"/>
            </a:endParaRPr>
          </a:p>
        </p:txBody>
      </p:sp>
      <p:sp>
        <p:nvSpPr>
          <p:cNvPr id="176" name="Google Shape;176;p11"/>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77" name="Google Shape;177;p11"/>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11</a:t>
            </a:r>
            <a:endParaRPr sz="800">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2"/>
        <p:cNvGrpSpPr/>
        <p:nvPr/>
      </p:nvGrpSpPr>
      <p:grpSpPr>
        <a:xfrm>
          <a:off x="0" y="0"/>
          <a:ext cx="0" cy="0"/>
          <a:chOff x="0" y="0"/>
          <a:chExt cx="0" cy="0"/>
        </a:xfrm>
      </p:grpSpPr>
      <p:pic>
        <p:nvPicPr>
          <p:cNvPr id="183" name="Google Shape;183;p12"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84" name="Google Shape;184;p12"/>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SIMPLIFICATIONS AND FINANCIAL MECHANISMS</a:t>
            </a:r>
            <a:endParaRPr sz="1100">
              <a:solidFill>
                <a:schemeClr val="dk1"/>
              </a:solidFill>
              <a:latin typeface="Calibri"/>
              <a:ea typeface="Calibri"/>
              <a:cs typeface="Calibri"/>
              <a:sym typeface="Calibri"/>
            </a:endParaRPr>
          </a:p>
        </p:txBody>
      </p:sp>
      <p:sp>
        <p:nvSpPr>
          <p:cNvPr id="185" name="Google Shape;185;p12"/>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 name="Google Shape;186;p12"/>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R6</a:t>
            </a:r>
            <a:endParaRPr sz="2000">
              <a:solidFill>
                <a:schemeClr val="dk1"/>
              </a:solidFill>
              <a:latin typeface="Calibri"/>
              <a:ea typeface="Calibri"/>
              <a:cs typeface="Calibri"/>
              <a:sym typeface="Calibri"/>
            </a:endParaRPr>
          </a:p>
        </p:txBody>
      </p:sp>
      <p:sp>
        <p:nvSpPr>
          <p:cNvPr id="187" name="Google Shape;187;p12"/>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Periodic monitoring of financial barriers and review of advance payment mechanisms</a:t>
            </a:r>
            <a:endParaRPr sz="2400">
              <a:solidFill>
                <a:schemeClr val="dk1"/>
              </a:solidFill>
              <a:latin typeface="Calibri"/>
              <a:ea typeface="Calibri"/>
              <a:cs typeface="Calibri"/>
              <a:sym typeface="Calibri"/>
            </a:endParaRPr>
          </a:p>
        </p:txBody>
      </p:sp>
      <p:sp>
        <p:nvSpPr>
          <p:cNvPr id="188" name="Google Shape;188;p12"/>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189" name="Google Shape;189;p12"/>
          <p:cNvSpPr/>
          <p:nvPr/>
        </p:nvSpPr>
        <p:spPr>
          <a:xfrm>
            <a:off x="548640" y="3028153"/>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 name="Google Shape;190;p12"/>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 name="Google Shape;191;p12"/>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Financial liquidity is assessed significantly worse on the Ukrainian side: </a:t>
            </a:r>
            <a:r>
              <a:rPr lang="en-US" sz="1350">
                <a:solidFill>
                  <a:schemeClr val="dk1"/>
                </a:solidFill>
                <a:latin typeface="Montserrat"/>
                <a:ea typeface="Montserrat"/>
                <a:cs typeface="Montserrat"/>
                <a:sym typeface="Montserrat"/>
              </a:rPr>
              <a:t> 39% of Ukrainian partners report problems, compared to 22% on the Polish side. The main source of difficulty is the financial situation of Ukrainian entities — they lack available own funds to cover project costs.</a:t>
            </a:r>
            <a:endParaRPr sz="1350">
              <a:solidFill>
                <a:schemeClr val="dk1"/>
              </a:solidFill>
              <a:latin typeface="Montserrat"/>
              <a:ea typeface="Montserrat"/>
              <a:cs typeface="Montserrat"/>
              <a:sym typeface="Montserrat"/>
            </a:endParaRPr>
          </a:p>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However, this financial fragility is compounded by programme mechanics that may exacerbate the problem (the 70% rule for advance payment settlement, the length of the verification cycle for payment requests). The recommendation advises first conducting a reliable diagnosis of the causes of liquidity problems (analysis of CST2021 system data, interviews, surveys with project managers and partners), followed by implementation of  potential improvements.</a:t>
            </a:r>
            <a:endParaRPr sz="1350">
              <a:solidFill>
                <a:schemeClr val="dk1"/>
              </a:solidFill>
              <a:latin typeface="Calibri"/>
              <a:ea typeface="Calibri"/>
              <a:cs typeface="Calibri"/>
              <a:sym typeface="Calibri"/>
            </a:endParaRPr>
          </a:p>
        </p:txBody>
      </p:sp>
      <p:sp>
        <p:nvSpPr>
          <p:cNvPr id="192" name="Google Shape;192;p12"/>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and Joint Secretariat</a:t>
            </a:r>
            <a:endParaRPr sz="1000">
              <a:solidFill>
                <a:schemeClr val="dk1"/>
              </a:solidFill>
              <a:latin typeface="Calibri"/>
              <a:ea typeface="Calibri"/>
              <a:cs typeface="Calibri"/>
              <a:sym typeface="Calibri"/>
            </a:endParaRPr>
          </a:p>
        </p:txBody>
      </p:sp>
      <p:cxnSp>
        <p:nvCxnSpPr>
          <p:cNvPr id="193" name="Google Shape;193;p12"/>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194" name="Google Shape;194;p12"/>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Diagnosis within 12 months; improvements current/next perspective</a:t>
            </a:r>
            <a:endParaRPr sz="1000">
              <a:solidFill>
                <a:schemeClr val="dk1"/>
              </a:solidFill>
              <a:latin typeface="Calibri"/>
              <a:ea typeface="Calibri"/>
              <a:cs typeface="Calibri"/>
              <a:sym typeface="Calibri"/>
            </a:endParaRPr>
          </a:p>
        </p:txBody>
      </p:sp>
      <p:sp>
        <p:nvSpPr>
          <p:cNvPr id="195" name="Google Shape;195;p12"/>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96" name="Google Shape;196;p12"/>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12</a:t>
            </a:r>
            <a:endParaRPr sz="800">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1"/>
        <p:cNvGrpSpPr/>
        <p:nvPr/>
      </p:nvGrpSpPr>
      <p:grpSpPr>
        <a:xfrm>
          <a:off x="0" y="0"/>
          <a:ext cx="0" cy="0"/>
          <a:chOff x="0" y="0"/>
          <a:chExt cx="0" cy="0"/>
        </a:xfrm>
      </p:grpSpPr>
      <p:pic>
        <p:nvPicPr>
          <p:cNvPr id="202" name="Google Shape;202;p13"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03" name="Google Shape;203;p13"/>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SMALL PROJECT FUNDS (SPF)</a:t>
            </a:r>
            <a:endParaRPr sz="1100">
              <a:solidFill>
                <a:schemeClr val="dk1"/>
              </a:solidFill>
              <a:latin typeface="Calibri"/>
              <a:ea typeface="Calibri"/>
              <a:cs typeface="Calibri"/>
              <a:sym typeface="Calibri"/>
            </a:endParaRPr>
          </a:p>
        </p:txBody>
      </p:sp>
      <p:sp>
        <p:nvSpPr>
          <p:cNvPr id="204" name="Google Shape;204;p13"/>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 name="Google Shape;205;p13"/>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R7</a:t>
            </a:r>
            <a:endParaRPr sz="2000">
              <a:solidFill>
                <a:schemeClr val="dk1"/>
              </a:solidFill>
              <a:latin typeface="Calibri"/>
              <a:ea typeface="Calibri"/>
              <a:cs typeface="Calibri"/>
              <a:sym typeface="Calibri"/>
            </a:endParaRPr>
          </a:p>
        </p:txBody>
      </p:sp>
      <p:sp>
        <p:nvSpPr>
          <p:cNvPr id="206" name="Google Shape;206;p13"/>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Monitoring the composition of SPF applicants and compensatory mechanisms</a:t>
            </a:r>
            <a:endParaRPr sz="2400">
              <a:solidFill>
                <a:schemeClr val="dk1"/>
              </a:solidFill>
              <a:latin typeface="Calibri"/>
              <a:ea typeface="Calibri"/>
              <a:cs typeface="Calibri"/>
              <a:sym typeface="Calibri"/>
            </a:endParaRPr>
          </a:p>
        </p:txBody>
      </p:sp>
      <p:sp>
        <p:nvSpPr>
          <p:cNvPr id="207" name="Google Shape;207;p13"/>
          <p:cNvSpPr/>
          <p:nvPr/>
        </p:nvSpPr>
        <p:spPr>
          <a:xfrm>
            <a:off x="548640" y="2335330"/>
            <a:ext cx="10058400" cy="27420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208" name="Google Shape;208;p13"/>
          <p:cNvSpPr/>
          <p:nvPr/>
        </p:nvSpPr>
        <p:spPr>
          <a:xfrm>
            <a:off x="548650" y="2741512"/>
            <a:ext cx="11064300" cy="23439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 name="Google Shape;209;p13"/>
          <p:cNvSpPr/>
          <p:nvPr/>
        </p:nvSpPr>
        <p:spPr>
          <a:xfrm>
            <a:off x="548650" y="2741500"/>
            <a:ext cx="96300" cy="23439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 name="Google Shape;210;p13"/>
          <p:cNvSpPr/>
          <p:nvPr/>
        </p:nvSpPr>
        <p:spPr>
          <a:xfrm>
            <a:off x="822960" y="2896488"/>
            <a:ext cx="10515600" cy="214830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200" dirty="0">
                <a:solidFill>
                  <a:srgbClr val="1A1A1A"/>
                </a:solidFill>
                <a:latin typeface="Montserrat"/>
                <a:ea typeface="Montserrat"/>
                <a:cs typeface="Montserrat"/>
                <a:sym typeface="Montserrat"/>
              </a:rPr>
              <a:t>The share of Ukrainian NGOs among small project applicants fell from 39% (in the previous programming period) to 17% in the first call of the current perspective. A strong explanatory hypothesis is the lack of advance payments in the SPF. The recommendation advises ongoing monitoring of SPF applicant structure. </a:t>
            </a:r>
            <a:r>
              <a:rPr lang="en-US" sz="1200" dirty="0">
                <a:solidFill>
                  <a:schemeClr val="dk1"/>
                </a:solidFill>
                <a:latin typeface="Montserrat"/>
                <a:ea typeface="Montserrat"/>
                <a:cs typeface="Montserrat"/>
                <a:sym typeface="Montserrat"/>
              </a:rPr>
              <a:t>If the decline persists in subsequent calls — conduct a diagnosis of the causes, e.g., via a short survey or telephone interviews with Ukrainian NGOs that implemented small projects in the previous perspective but did not apply in the current one. If the diagnosis confirms that the barrier is the lack of advance payments, the </a:t>
            </a:r>
            <a:r>
              <a:rPr lang="en-US" sz="1200" dirty="0" err="1">
                <a:solidFill>
                  <a:schemeClr val="dk1"/>
                </a:solidFill>
                <a:latin typeface="Montserrat"/>
                <a:ea typeface="Montserrat"/>
                <a:cs typeface="Montserrat"/>
                <a:sym typeface="Montserrat"/>
              </a:rPr>
              <a:t>programme</a:t>
            </a:r>
            <a:r>
              <a:rPr lang="en-US" sz="1200" dirty="0">
                <a:solidFill>
                  <a:schemeClr val="dk1"/>
                </a:solidFill>
                <a:latin typeface="Montserrat"/>
                <a:ea typeface="Montserrat"/>
                <a:cs typeface="Montserrat"/>
                <a:sym typeface="Montserrat"/>
              </a:rPr>
              <a:t> may consider actions in two directions:</a:t>
            </a:r>
            <a:br>
              <a:rPr lang="en-US" sz="1200" dirty="0">
                <a:solidFill>
                  <a:schemeClr val="dk1"/>
                </a:solidFill>
                <a:latin typeface="Montserrat"/>
                <a:ea typeface="Montserrat"/>
                <a:cs typeface="Montserrat"/>
                <a:sym typeface="Montserrat"/>
              </a:rPr>
            </a:br>
            <a:endParaRPr sz="1200" dirty="0">
              <a:solidFill>
                <a:schemeClr val="dk1"/>
              </a:solidFill>
              <a:latin typeface="Montserrat"/>
              <a:ea typeface="Montserrat"/>
              <a:cs typeface="Montserrat"/>
              <a:sym typeface="Montserrat"/>
            </a:endParaRPr>
          </a:p>
          <a:p>
            <a:pPr marL="457200" lvl="0" indent="-304800" algn="l" rtl="0">
              <a:lnSpc>
                <a:spcPct val="120000"/>
              </a:lnSpc>
              <a:spcBef>
                <a:spcPts val="0"/>
              </a:spcBef>
              <a:spcAft>
                <a:spcPts val="0"/>
              </a:spcAft>
              <a:buClr>
                <a:schemeClr val="dk1"/>
              </a:buClr>
              <a:buSzPts val="1200"/>
              <a:buFont typeface="Montserrat"/>
              <a:buChar char="●"/>
            </a:pPr>
            <a:r>
              <a:rPr lang="en-US" sz="1200" dirty="0">
                <a:solidFill>
                  <a:schemeClr val="dk1"/>
                </a:solidFill>
                <a:latin typeface="Montserrat"/>
                <a:ea typeface="Montserrat"/>
                <a:cs typeface="Montserrat"/>
                <a:sym typeface="Montserrat"/>
              </a:rPr>
              <a:t>returning to a model where the </a:t>
            </a:r>
            <a:r>
              <a:rPr lang="en-US" sz="1200" dirty="0" err="1">
                <a:solidFill>
                  <a:schemeClr val="dk1"/>
                </a:solidFill>
                <a:latin typeface="Montserrat"/>
                <a:ea typeface="Montserrat"/>
                <a:cs typeface="Montserrat"/>
                <a:sym typeface="Montserrat"/>
              </a:rPr>
              <a:t>programme</a:t>
            </a:r>
            <a:r>
              <a:rPr lang="en-US" sz="1200" dirty="0">
                <a:solidFill>
                  <a:schemeClr val="dk1"/>
                </a:solidFill>
                <a:latin typeface="Montserrat"/>
                <a:ea typeface="Montserrat"/>
                <a:cs typeface="Montserrat"/>
                <a:sym typeface="Montserrat"/>
              </a:rPr>
              <a:t> authority (not the operator) manages the funds and can directly provide advance payments to implementers</a:t>
            </a:r>
            <a:endParaRPr sz="1200" dirty="0">
              <a:solidFill>
                <a:schemeClr val="dk1"/>
              </a:solidFill>
              <a:latin typeface="Montserrat"/>
              <a:ea typeface="Montserrat"/>
              <a:cs typeface="Montserrat"/>
              <a:sym typeface="Montserrat"/>
            </a:endParaRPr>
          </a:p>
          <a:p>
            <a:pPr marL="457200" lvl="0" indent="-304800" algn="l" rtl="0">
              <a:lnSpc>
                <a:spcPct val="120000"/>
              </a:lnSpc>
              <a:spcBef>
                <a:spcPts val="0"/>
              </a:spcBef>
              <a:spcAft>
                <a:spcPts val="800"/>
              </a:spcAft>
              <a:buClr>
                <a:schemeClr val="dk1"/>
              </a:buClr>
              <a:buSzPts val="1200"/>
              <a:buFont typeface="Montserrat"/>
              <a:buChar char="●"/>
            </a:pPr>
            <a:r>
              <a:rPr lang="en-US" sz="1200" dirty="0">
                <a:solidFill>
                  <a:schemeClr val="dk1"/>
                </a:solidFill>
                <a:latin typeface="Montserrat"/>
                <a:ea typeface="Montserrat"/>
                <a:cs typeface="Montserrat"/>
                <a:sym typeface="Montserrat"/>
              </a:rPr>
              <a:t>regulatory safeguards for the SPF operator — creating conditions that allow the operator to provide advance payments without incurring disproportionate financial risk</a:t>
            </a:r>
            <a:endParaRPr sz="1200" dirty="0">
              <a:solidFill>
                <a:schemeClr val="dk1"/>
              </a:solidFill>
              <a:latin typeface="Montserrat"/>
              <a:ea typeface="Montserrat"/>
              <a:cs typeface="Montserrat"/>
              <a:sym typeface="Montserrat"/>
            </a:endParaRPr>
          </a:p>
        </p:txBody>
      </p:sp>
      <p:sp>
        <p:nvSpPr>
          <p:cNvPr id="211" name="Google Shape;211;p13"/>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SPF operators</a:t>
            </a:r>
            <a:endParaRPr sz="1000">
              <a:solidFill>
                <a:schemeClr val="dk1"/>
              </a:solidFill>
              <a:latin typeface="Calibri"/>
              <a:ea typeface="Calibri"/>
              <a:cs typeface="Calibri"/>
              <a:sym typeface="Calibri"/>
            </a:endParaRPr>
          </a:p>
        </p:txBody>
      </p:sp>
      <p:cxnSp>
        <p:nvCxnSpPr>
          <p:cNvPr id="212" name="Google Shape;212;p13"/>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213" name="Google Shape;213;p13"/>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Monitoring ongoing; diagnosis after 2 calls (2027–2028)</a:t>
            </a:r>
            <a:endParaRPr sz="1000">
              <a:solidFill>
                <a:schemeClr val="dk1"/>
              </a:solidFill>
              <a:latin typeface="Calibri"/>
              <a:ea typeface="Calibri"/>
              <a:cs typeface="Calibri"/>
              <a:sym typeface="Calibri"/>
            </a:endParaRPr>
          </a:p>
        </p:txBody>
      </p:sp>
      <p:sp>
        <p:nvSpPr>
          <p:cNvPr id="214" name="Google Shape;214;p13"/>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15" name="Google Shape;215;p13"/>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13</a:t>
            </a:r>
            <a:endParaRPr sz="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0"/>
        <p:cNvGrpSpPr/>
        <p:nvPr/>
      </p:nvGrpSpPr>
      <p:grpSpPr>
        <a:xfrm>
          <a:off x="0" y="0"/>
          <a:ext cx="0" cy="0"/>
          <a:chOff x="0" y="0"/>
          <a:chExt cx="0" cy="0"/>
        </a:xfrm>
      </p:grpSpPr>
      <p:pic>
        <p:nvPicPr>
          <p:cNvPr id="221" name="Google Shape;221;p14"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22" name="Google Shape;222;p14"/>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SMALL PROJECT FUNDS (SPF)</a:t>
            </a:r>
            <a:endParaRPr sz="1100">
              <a:solidFill>
                <a:schemeClr val="dk1"/>
              </a:solidFill>
              <a:latin typeface="Calibri"/>
              <a:ea typeface="Calibri"/>
              <a:cs typeface="Calibri"/>
              <a:sym typeface="Calibri"/>
            </a:endParaRPr>
          </a:p>
        </p:txBody>
      </p:sp>
      <p:sp>
        <p:nvSpPr>
          <p:cNvPr id="223" name="Google Shape;223;p14"/>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4" name="Google Shape;224;p14"/>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R8</a:t>
            </a:r>
            <a:endParaRPr sz="2000">
              <a:solidFill>
                <a:schemeClr val="dk1"/>
              </a:solidFill>
              <a:latin typeface="Calibri"/>
              <a:ea typeface="Calibri"/>
              <a:cs typeface="Calibri"/>
              <a:sym typeface="Calibri"/>
            </a:endParaRPr>
          </a:p>
        </p:txBody>
      </p:sp>
      <p:sp>
        <p:nvSpPr>
          <p:cNvPr id="225" name="Google Shape;225;p14"/>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Fix the SPF application generator before the next call for proposals</a:t>
            </a:r>
            <a:endParaRPr sz="2400">
              <a:solidFill>
                <a:schemeClr val="dk1"/>
              </a:solidFill>
              <a:latin typeface="Calibri"/>
              <a:ea typeface="Calibri"/>
              <a:cs typeface="Calibri"/>
              <a:sym typeface="Calibri"/>
            </a:endParaRPr>
          </a:p>
        </p:txBody>
      </p:sp>
      <p:sp>
        <p:nvSpPr>
          <p:cNvPr id="226" name="Google Shape;226;p14"/>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227" name="Google Shape;227;p14"/>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8" name="Google Shape;228;p14"/>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29" name="Google Shape;229;p14"/>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generator used by the Carpathian Euroregion is the only element of the system rated clearly negatively (25.5% poor or very poor ratings). Repair priorities include: eliminating save errors and unintended data deletion, improving stability during longer work sessions, clearer error communication, and — if technically possible — introducing PL and UA interface versions.</a:t>
            </a:r>
            <a:endParaRPr sz="1350">
              <a:solidFill>
                <a:schemeClr val="dk1"/>
              </a:solidFill>
              <a:latin typeface="Calibri"/>
              <a:ea typeface="Calibri"/>
              <a:cs typeface="Calibri"/>
              <a:sym typeface="Calibri"/>
            </a:endParaRPr>
          </a:p>
        </p:txBody>
      </p:sp>
      <p:sp>
        <p:nvSpPr>
          <p:cNvPr id="230" name="Google Shape;230;p14"/>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SPF operators in cooperation with the IT system provider</a:t>
            </a:r>
            <a:endParaRPr sz="1000">
              <a:solidFill>
                <a:schemeClr val="dk1"/>
              </a:solidFill>
              <a:latin typeface="Calibri"/>
              <a:ea typeface="Calibri"/>
              <a:cs typeface="Calibri"/>
              <a:sym typeface="Calibri"/>
            </a:endParaRPr>
          </a:p>
        </p:txBody>
      </p:sp>
      <p:cxnSp>
        <p:nvCxnSpPr>
          <p:cNvPr id="231" name="Google Shape;231;p14"/>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232" name="Google Shape;232;p14"/>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Before the next SPF call for proposals</a:t>
            </a:r>
            <a:endParaRPr sz="1000">
              <a:solidFill>
                <a:schemeClr val="dk1"/>
              </a:solidFill>
              <a:latin typeface="Calibri"/>
              <a:ea typeface="Calibri"/>
              <a:cs typeface="Calibri"/>
              <a:sym typeface="Calibri"/>
            </a:endParaRPr>
          </a:p>
        </p:txBody>
      </p:sp>
      <p:sp>
        <p:nvSpPr>
          <p:cNvPr id="233" name="Google Shape;233;p14"/>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34" name="Google Shape;234;p14"/>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14</a:t>
            </a:r>
            <a:endParaRPr sz="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9"/>
        <p:cNvGrpSpPr/>
        <p:nvPr/>
      </p:nvGrpSpPr>
      <p:grpSpPr>
        <a:xfrm>
          <a:off x="0" y="0"/>
          <a:ext cx="0" cy="0"/>
          <a:chOff x="0" y="0"/>
          <a:chExt cx="0" cy="0"/>
        </a:xfrm>
      </p:grpSpPr>
      <p:pic>
        <p:nvPicPr>
          <p:cNvPr id="240" name="Google Shape;240;p15"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41" name="Google Shape;241;p15"/>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SMALL PROJECT FUNDS (SPF)</a:t>
            </a:r>
            <a:endParaRPr sz="1100">
              <a:solidFill>
                <a:schemeClr val="dk1"/>
              </a:solidFill>
              <a:latin typeface="Calibri"/>
              <a:ea typeface="Calibri"/>
              <a:cs typeface="Calibri"/>
              <a:sym typeface="Calibri"/>
            </a:endParaRPr>
          </a:p>
        </p:txBody>
      </p:sp>
      <p:sp>
        <p:nvSpPr>
          <p:cNvPr id="242" name="Google Shape;242;p15"/>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3" name="Google Shape;243;p15"/>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R9</a:t>
            </a:r>
            <a:endParaRPr sz="2000">
              <a:solidFill>
                <a:schemeClr val="dk1"/>
              </a:solidFill>
              <a:latin typeface="Calibri"/>
              <a:ea typeface="Calibri"/>
              <a:cs typeface="Calibri"/>
              <a:sym typeface="Calibri"/>
            </a:endParaRPr>
          </a:p>
        </p:txBody>
      </p:sp>
      <p:sp>
        <p:nvSpPr>
          <p:cNvPr id="244" name="Google Shape;244;p15"/>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Competition documentation and generator in national languages (PL and UA)</a:t>
            </a:r>
            <a:endParaRPr sz="2400">
              <a:solidFill>
                <a:schemeClr val="dk1"/>
              </a:solidFill>
              <a:latin typeface="Calibri"/>
              <a:ea typeface="Calibri"/>
              <a:cs typeface="Calibri"/>
              <a:sym typeface="Calibri"/>
            </a:endParaRPr>
          </a:p>
        </p:txBody>
      </p:sp>
      <p:sp>
        <p:nvSpPr>
          <p:cNvPr id="245" name="Google Shape;245;p15"/>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246" name="Google Shape;246;p15"/>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7" name="Google Shape;247;p15"/>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48" name="Google Shape;248;p15"/>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requirement to work exclusively in English is a barrier for smaller SPF entities — it lengthens the application process and may discourage participation. The recommendation advises </a:t>
            </a:r>
            <a:r>
              <a:rPr lang="en-US" sz="1350">
                <a:solidFill>
                  <a:schemeClr val="dk1"/>
                </a:solidFill>
                <a:latin typeface="Montserrat"/>
                <a:ea typeface="Montserrat"/>
                <a:cs typeface="Montserrat"/>
                <a:sym typeface="Montserrat"/>
              </a:rPr>
              <a:t>making key SPF documents (call for proposals guidelines, generator user manual) available in Polish and Ukrainian — as supplementary materials alongside the binding English version. Regardless of the decision on documentation language, consider introducing Polish- and Ukrainian-language versions of the application generator interface, which does not affect the language of the application itself but facilitates system navigation.</a:t>
            </a:r>
            <a:endParaRPr sz="1350">
              <a:solidFill>
                <a:schemeClr val="dk1"/>
              </a:solidFill>
              <a:latin typeface="Montserrat"/>
              <a:ea typeface="Montserrat"/>
              <a:cs typeface="Montserrat"/>
              <a:sym typeface="Montserrat"/>
            </a:endParaRPr>
          </a:p>
          <a:p>
            <a:pPr marL="0" marR="0" lvl="0" indent="0" algn="l" rtl="0">
              <a:lnSpc>
                <a:spcPct val="108000"/>
              </a:lnSpc>
              <a:spcBef>
                <a:spcPts val="0"/>
              </a:spcBef>
              <a:spcAft>
                <a:spcPts val="0"/>
              </a:spcAft>
              <a:buClr>
                <a:srgbClr val="1A1A1A"/>
              </a:buClr>
              <a:buSzPts val="1350"/>
              <a:buFont typeface="Montserrat"/>
              <a:buNone/>
            </a:pPr>
            <a:endParaRPr sz="1000">
              <a:solidFill>
                <a:schemeClr val="dk1"/>
              </a:solidFill>
              <a:latin typeface="Montserrat"/>
              <a:ea typeface="Montserrat"/>
              <a:cs typeface="Montserrat"/>
              <a:sym typeface="Montserrat"/>
            </a:endParaRPr>
          </a:p>
        </p:txBody>
      </p:sp>
      <p:sp>
        <p:nvSpPr>
          <p:cNvPr id="249" name="Google Shape;249;p15"/>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SPF operators</a:t>
            </a:r>
            <a:endParaRPr sz="1000">
              <a:solidFill>
                <a:schemeClr val="dk1"/>
              </a:solidFill>
              <a:latin typeface="Calibri"/>
              <a:ea typeface="Calibri"/>
              <a:cs typeface="Calibri"/>
              <a:sym typeface="Calibri"/>
            </a:endParaRPr>
          </a:p>
        </p:txBody>
      </p:sp>
      <p:cxnSp>
        <p:nvCxnSpPr>
          <p:cNvPr id="250" name="Google Shape;250;p15"/>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251" name="Google Shape;251;p15"/>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Before the next SPF call or in the future perspective</a:t>
            </a:r>
            <a:endParaRPr sz="1000">
              <a:solidFill>
                <a:schemeClr val="dk1"/>
              </a:solidFill>
              <a:latin typeface="Calibri"/>
              <a:ea typeface="Calibri"/>
              <a:cs typeface="Calibri"/>
              <a:sym typeface="Calibri"/>
            </a:endParaRPr>
          </a:p>
        </p:txBody>
      </p:sp>
      <p:sp>
        <p:nvSpPr>
          <p:cNvPr id="252" name="Google Shape;252;p15"/>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53" name="Google Shape;253;p15"/>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15</a:t>
            </a:r>
            <a:endParaRPr sz="800">
              <a:solidFill>
                <a:schemeClr val="dk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8"/>
        <p:cNvGrpSpPr/>
        <p:nvPr/>
      </p:nvGrpSpPr>
      <p:grpSpPr>
        <a:xfrm>
          <a:off x="0" y="0"/>
          <a:ext cx="0" cy="0"/>
          <a:chOff x="0" y="0"/>
          <a:chExt cx="0" cy="0"/>
        </a:xfrm>
      </p:grpSpPr>
      <p:pic>
        <p:nvPicPr>
          <p:cNvPr id="259" name="Google Shape;259;p16"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60" name="Google Shape;260;p16"/>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PARTNERSHIPS AND HORIZONTAL PRINCIPLES</a:t>
            </a:r>
            <a:endParaRPr sz="1100">
              <a:solidFill>
                <a:schemeClr val="dk1"/>
              </a:solidFill>
              <a:latin typeface="Calibri"/>
              <a:ea typeface="Calibri"/>
              <a:cs typeface="Calibri"/>
              <a:sym typeface="Calibri"/>
            </a:endParaRPr>
          </a:p>
        </p:txBody>
      </p:sp>
      <p:sp>
        <p:nvSpPr>
          <p:cNvPr id="261" name="Google Shape;261;p16"/>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2" name="Google Shape;262;p16"/>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R10</a:t>
            </a:r>
            <a:endParaRPr sz="2000">
              <a:solidFill>
                <a:schemeClr val="dk1"/>
              </a:solidFill>
              <a:latin typeface="Calibri"/>
              <a:ea typeface="Calibri"/>
              <a:cs typeface="Calibri"/>
              <a:sym typeface="Calibri"/>
            </a:endParaRPr>
          </a:p>
        </p:txBody>
      </p:sp>
      <p:sp>
        <p:nvSpPr>
          <p:cNvPr id="263" name="Google Shape;263;p16"/>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Active use of the RCP mandate to support cross-border partnerships</a:t>
            </a:r>
            <a:endParaRPr sz="2400">
              <a:solidFill>
                <a:schemeClr val="dk1"/>
              </a:solidFill>
              <a:latin typeface="Calibri"/>
              <a:ea typeface="Calibri"/>
              <a:cs typeface="Calibri"/>
              <a:sym typeface="Calibri"/>
            </a:endParaRPr>
          </a:p>
        </p:txBody>
      </p:sp>
      <p:sp>
        <p:nvSpPr>
          <p:cNvPr id="264" name="Google Shape;264;p16"/>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265" name="Google Shape;265;p16"/>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6" name="Google Shape;266;p16"/>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67" name="Google Shape;267;p16"/>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current RCP mandate allows for broader involvement in building partnerships than is currently the case in practice — the aim is better utilization of the existing mandate, not its expansion. Three actions: matchmaking meetings before calls, a series of thematic webinars, individual support for project concepts.</a:t>
            </a:r>
            <a:endParaRPr sz="1350">
              <a:solidFill>
                <a:schemeClr val="dk1"/>
              </a:solidFill>
              <a:latin typeface="Calibri"/>
              <a:ea typeface="Calibri"/>
              <a:cs typeface="Calibri"/>
              <a:sym typeface="Calibri"/>
            </a:endParaRPr>
          </a:p>
        </p:txBody>
      </p:sp>
      <p:sp>
        <p:nvSpPr>
          <p:cNvPr id="268" name="Google Shape;268;p16"/>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 with Regional Contact Points and JS</a:t>
            </a:r>
            <a:endParaRPr sz="1000">
              <a:solidFill>
                <a:schemeClr val="dk1"/>
              </a:solidFill>
              <a:latin typeface="Calibri"/>
              <a:ea typeface="Calibri"/>
              <a:cs typeface="Calibri"/>
              <a:sym typeface="Calibri"/>
            </a:endParaRPr>
          </a:p>
        </p:txBody>
      </p:sp>
      <p:cxnSp>
        <p:nvCxnSpPr>
          <p:cNvPr id="269" name="Google Shape;269;p16"/>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270" name="Google Shape;270;p16"/>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RCPs ready by end of 2026; full launch before 2028+ call</a:t>
            </a:r>
            <a:endParaRPr sz="1000">
              <a:solidFill>
                <a:schemeClr val="dk1"/>
              </a:solidFill>
              <a:latin typeface="Calibri"/>
              <a:ea typeface="Calibri"/>
              <a:cs typeface="Calibri"/>
              <a:sym typeface="Calibri"/>
            </a:endParaRPr>
          </a:p>
        </p:txBody>
      </p:sp>
      <p:sp>
        <p:nvSpPr>
          <p:cNvPr id="271" name="Google Shape;271;p16"/>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72" name="Google Shape;272;p16"/>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16</a:t>
            </a:r>
            <a:endParaRPr sz="8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7"/>
        <p:cNvGrpSpPr/>
        <p:nvPr/>
      </p:nvGrpSpPr>
      <p:grpSpPr>
        <a:xfrm>
          <a:off x="0" y="0"/>
          <a:ext cx="0" cy="0"/>
          <a:chOff x="0" y="0"/>
          <a:chExt cx="0" cy="0"/>
        </a:xfrm>
      </p:grpSpPr>
      <p:pic>
        <p:nvPicPr>
          <p:cNvPr id="278" name="Google Shape;278;p17"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79" name="Google Shape;279;p17"/>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PARTNERSHIPS AND HORIZONTAL PRINCIPLES</a:t>
            </a:r>
            <a:endParaRPr sz="1100">
              <a:solidFill>
                <a:schemeClr val="dk1"/>
              </a:solidFill>
              <a:latin typeface="Calibri"/>
              <a:ea typeface="Calibri"/>
              <a:cs typeface="Calibri"/>
              <a:sym typeface="Calibri"/>
            </a:endParaRPr>
          </a:p>
        </p:txBody>
      </p:sp>
      <p:sp>
        <p:nvSpPr>
          <p:cNvPr id="280" name="Google Shape;280;p17"/>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1" name="Google Shape;281;p17"/>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R11</a:t>
            </a:r>
            <a:endParaRPr sz="2000">
              <a:solidFill>
                <a:schemeClr val="dk1"/>
              </a:solidFill>
              <a:latin typeface="Calibri"/>
              <a:ea typeface="Calibri"/>
              <a:cs typeface="Calibri"/>
              <a:sym typeface="Calibri"/>
            </a:endParaRPr>
          </a:p>
        </p:txBody>
      </p:sp>
      <p:sp>
        <p:nvSpPr>
          <p:cNvPr id="282" name="Google Shape;282;p17"/>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Expand wrap-up meetings with a component for first-time applicants</a:t>
            </a:r>
            <a:endParaRPr sz="2400">
              <a:solidFill>
                <a:schemeClr val="dk1"/>
              </a:solidFill>
              <a:latin typeface="Calibri"/>
              <a:ea typeface="Calibri"/>
              <a:cs typeface="Calibri"/>
              <a:sym typeface="Calibri"/>
            </a:endParaRPr>
          </a:p>
        </p:txBody>
      </p:sp>
      <p:sp>
        <p:nvSpPr>
          <p:cNvPr id="283" name="Google Shape;283;p17"/>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284" name="Google Shape;284;p17"/>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5" name="Google Shape;285;p17"/>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86" name="Google Shape;286;p17"/>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Some first-time applicants do not take advantage of training before submitting their application. Strengthening the existing meeting format with a regular introductory component (programme rules, common errors, partnership structure) — without creating a separate track — increases the accessibility of knowledge without the risk of unequal treatment.</a:t>
            </a:r>
            <a:endParaRPr sz="1350">
              <a:solidFill>
                <a:schemeClr val="dk1"/>
              </a:solidFill>
              <a:latin typeface="Calibri"/>
              <a:ea typeface="Calibri"/>
              <a:cs typeface="Calibri"/>
              <a:sym typeface="Calibri"/>
            </a:endParaRPr>
          </a:p>
        </p:txBody>
      </p:sp>
      <p:sp>
        <p:nvSpPr>
          <p:cNvPr id="287" name="Google Shape;287;p17"/>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Joint Secretariat with SPF operators and RCPs</a:t>
            </a:r>
            <a:endParaRPr sz="1000">
              <a:solidFill>
                <a:schemeClr val="dk1"/>
              </a:solidFill>
              <a:latin typeface="Calibri"/>
              <a:ea typeface="Calibri"/>
              <a:cs typeface="Calibri"/>
              <a:sym typeface="Calibri"/>
            </a:endParaRPr>
          </a:p>
        </p:txBody>
      </p:sp>
      <p:cxnSp>
        <p:nvCxnSpPr>
          <p:cNvPr id="288" name="Google Shape;288;p17"/>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289" name="Google Shape;289;p17"/>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Future financial perspective</a:t>
            </a:r>
            <a:endParaRPr sz="1000">
              <a:solidFill>
                <a:schemeClr val="dk1"/>
              </a:solidFill>
              <a:latin typeface="Calibri"/>
              <a:ea typeface="Calibri"/>
              <a:cs typeface="Calibri"/>
              <a:sym typeface="Calibri"/>
            </a:endParaRPr>
          </a:p>
        </p:txBody>
      </p:sp>
      <p:sp>
        <p:nvSpPr>
          <p:cNvPr id="290" name="Google Shape;290;p17"/>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91" name="Google Shape;291;p17"/>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17</a:t>
            </a:r>
            <a:endParaRPr sz="800">
              <a:solidFill>
                <a:schemeClr val="dk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96"/>
        <p:cNvGrpSpPr/>
        <p:nvPr/>
      </p:nvGrpSpPr>
      <p:grpSpPr>
        <a:xfrm>
          <a:off x="0" y="0"/>
          <a:ext cx="0" cy="0"/>
          <a:chOff x="0" y="0"/>
          <a:chExt cx="0" cy="0"/>
        </a:xfrm>
      </p:grpSpPr>
      <p:pic>
        <p:nvPicPr>
          <p:cNvPr id="297" name="Google Shape;297;p18"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98" name="Google Shape;298;p18"/>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PARTNERSHIPS AND HORIZONTAL PRINCIPLES</a:t>
            </a:r>
            <a:endParaRPr sz="1100">
              <a:solidFill>
                <a:schemeClr val="dk1"/>
              </a:solidFill>
              <a:latin typeface="Calibri"/>
              <a:ea typeface="Calibri"/>
              <a:cs typeface="Calibri"/>
              <a:sym typeface="Calibri"/>
            </a:endParaRPr>
          </a:p>
        </p:txBody>
      </p:sp>
      <p:sp>
        <p:nvSpPr>
          <p:cNvPr id="299" name="Google Shape;299;p18"/>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0" name="Google Shape;300;p18"/>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R12</a:t>
            </a:r>
            <a:endParaRPr sz="2000">
              <a:solidFill>
                <a:schemeClr val="dk1"/>
              </a:solidFill>
              <a:latin typeface="Calibri"/>
              <a:ea typeface="Calibri"/>
              <a:cs typeface="Calibri"/>
              <a:sym typeface="Calibri"/>
            </a:endParaRPr>
          </a:p>
        </p:txBody>
      </p:sp>
      <p:sp>
        <p:nvSpPr>
          <p:cNvPr id="301" name="Google Shape;301;p18"/>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Adapting digital accessibility requirements (WCAG) to the programme specifics</a:t>
            </a:r>
            <a:endParaRPr sz="2400">
              <a:solidFill>
                <a:schemeClr val="dk1"/>
              </a:solidFill>
              <a:latin typeface="Calibri"/>
              <a:ea typeface="Calibri"/>
              <a:cs typeface="Calibri"/>
              <a:sym typeface="Calibri"/>
            </a:endParaRPr>
          </a:p>
        </p:txBody>
      </p:sp>
      <p:sp>
        <p:nvSpPr>
          <p:cNvPr id="302" name="Google Shape;302;p18"/>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03" name="Google Shape;303;p18"/>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4" name="Google Shape;304;p18"/>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05" name="Google Shape;305;p18"/>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current WCAG 2.0 requirements are difficult to verify in practice — resulting in the formal acceptance of declarations without actual verification. Three actions: simplified guidelines with examples and free tools, a central audit service from technical assistance, clear definition of mandatory and recommended elements.</a:t>
            </a:r>
            <a:endParaRPr sz="1350">
              <a:solidFill>
                <a:schemeClr val="dk1"/>
              </a:solidFill>
              <a:latin typeface="Calibri"/>
              <a:ea typeface="Calibri"/>
              <a:cs typeface="Calibri"/>
              <a:sym typeface="Calibri"/>
            </a:endParaRPr>
          </a:p>
        </p:txBody>
      </p:sp>
      <p:sp>
        <p:nvSpPr>
          <p:cNvPr id="306" name="Google Shape;306;p18"/>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 with digital accessibility experts</a:t>
            </a:r>
            <a:endParaRPr sz="1000">
              <a:solidFill>
                <a:schemeClr val="dk1"/>
              </a:solidFill>
              <a:latin typeface="Calibri"/>
              <a:ea typeface="Calibri"/>
              <a:cs typeface="Calibri"/>
              <a:sym typeface="Calibri"/>
            </a:endParaRPr>
          </a:p>
        </p:txBody>
      </p:sp>
      <p:cxnSp>
        <p:nvCxnSpPr>
          <p:cNvPr id="307" name="Google Shape;307;p18"/>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308" name="Google Shape;308;p18"/>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Guidelines 2026; central audit service by end of 2026</a:t>
            </a:r>
            <a:endParaRPr sz="1000">
              <a:solidFill>
                <a:schemeClr val="dk1"/>
              </a:solidFill>
              <a:latin typeface="Calibri"/>
              <a:ea typeface="Calibri"/>
              <a:cs typeface="Calibri"/>
              <a:sym typeface="Calibri"/>
            </a:endParaRPr>
          </a:p>
        </p:txBody>
      </p:sp>
      <p:sp>
        <p:nvSpPr>
          <p:cNvPr id="309" name="Google Shape;309;p18"/>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310" name="Google Shape;310;p18"/>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18</a:t>
            </a:r>
            <a:endParaRPr sz="800">
              <a:solidFill>
                <a:schemeClr val="dk1"/>
              </a:solidFill>
              <a:latin typeface="Calibri"/>
              <a:ea typeface="Calibri"/>
              <a:cs typeface="Calibri"/>
              <a:sym typeface="Calibri"/>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5"/>
        <p:cNvGrpSpPr/>
        <p:nvPr/>
      </p:nvGrpSpPr>
      <p:grpSpPr>
        <a:xfrm>
          <a:off x="0" y="0"/>
          <a:ext cx="0" cy="0"/>
          <a:chOff x="0" y="0"/>
          <a:chExt cx="0" cy="0"/>
        </a:xfrm>
      </p:grpSpPr>
      <p:pic>
        <p:nvPicPr>
          <p:cNvPr id="316" name="Google Shape;316;p19"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17" name="Google Shape;317;p19"/>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COMMUNICATION, INFORMATION, SUPPORT</a:t>
            </a:r>
            <a:endParaRPr sz="1100">
              <a:solidFill>
                <a:schemeClr val="dk1"/>
              </a:solidFill>
              <a:latin typeface="Calibri"/>
              <a:ea typeface="Calibri"/>
              <a:cs typeface="Calibri"/>
              <a:sym typeface="Calibri"/>
            </a:endParaRPr>
          </a:p>
        </p:txBody>
      </p:sp>
      <p:sp>
        <p:nvSpPr>
          <p:cNvPr id="318" name="Google Shape;318;p19"/>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19" name="Google Shape;319;p19"/>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R13</a:t>
            </a:r>
            <a:endParaRPr sz="2000">
              <a:solidFill>
                <a:schemeClr val="dk1"/>
              </a:solidFill>
              <a:latin typeface="Calibri"/>
              <a:ea typeface="Calibri"/>
              <a:cs typeface="Calibri"/>
              <a:sym typeface="Calibri"/>
            </a:endParaRPr>
          </a:p>
        </p:txBody>
      </p:sp>
      <p:sp>
        <p:nvSpPr>
          <p:cNvPr id="320" name="Google Shape;320;p19"/>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“Two-person” solutions on the Ukrainian side</a:t>
            </a:r>
            <a:endParaRPr sz="2400">
              <a:solidFill>
                <a:schemeClr val="dk1"/>
              </a:solidFill>
              <a:latin typeface="Calibri"/>
              <a:ea typeface="Calibri"/>
              <a:cs typeface="Calibri"/>
              <a:sym typeface="Calibri"/>
            </a:endParaRPr>
          </a:p>
        </p:txBody>
      </p:sp>
      <p:sp>
        <p:nvSpPr>
          <p:cNvPr id="321" name="Google Shape;321;p19"/>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22" name="Google Shape;322;p19"/>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3" name="Google Shape;323;p19"/>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24" name="Google Shape;324;p19"/>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Ukrainian RCPs operate as single-person units, and availability in wartime conditions is fragile (vacation, illness, evacuation, air raid alert). Three actions: a mandatory shared email account managed by ≥2 persons, autoresponders with alternative contact information, rotating substitutions between neighboring RCPs.</a:t>
            </a:r>
            <a:endParaRPr sz="1350">
              <a:solidFill>
                <a:schemeClr val="dk1"/>
              </a:solidFill>
              <a:latin typeface="Calibri"/>
              <a:ea typeface="Calibri"/>
              <a:cs typeface="Calibri"/>
              <a:sym typeface="Calibri"/>
            </a:endParaRPr>
          </a:p>
        </p:txBody>
      </p:sp>
      <p:sp>
        <p:nvSpPr>
          <p:cNvPr id="325" name="Google Shape;325;p19"/>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JS branch in Lviv with RCPs and the National Authority</a:t>
            </a:r>
            <a:endParaRPr sz="1000">
              <a:solidFill>
                <a:schemeClr val="dk1"/>
              </a:solidFill>
              <a:latin typeface="Calibri"/>
              <a:ea typeface="Calibri"/>
              <a:cs typeface="Calibri"/>
              <a:sym typeface="Calibri"/>
            </a:endParaRPr>
          </a:p>
        </p:txBody>
      </p:sp>
      <p:cxnSp>
        <p:nvCxnSpPr>
          <p:cNvPr id="326" name="Google Shape;326;p19"/>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327" name="Google Shape;327;p19"/>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Short-term — implementation within 6 months</a:t>
            </a:r>
            <a:endParaRPr sz="1000">
              <a:solidFill>
                <a:schemeClr val="dk1"/>
              </a:solidFill>
              <a:latin typeface="Calibri"/>
              <a:ea typeface="Calibri"/>
              <a:cs typeface="Calibri"/>
              <a:sym typeface="Calibri"/>
            </a:endParaRPr>
          </a:p>
        </p:txBody>
      </p:sp>
      <p:sp>
        <p:nvSpPr>
          <p:cNvPr id="328" name="Google Shape;328;p19"/>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329" name="Google Shape;329;p19"/>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19</a:t>
            </a:r>
            <a:endParaRPr sz="80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3"/>
        <p:cNvGrpSpPr/>
        <p:nvPr/>
      </p:nvGrpSpPr>
      <p:grpSpPr>
        <a:xfrm>
          <a:off x="0" y="0"/>
          <a:ext cx="0" cy="0"/>
          <a:chOff x="0" y="0"/>
          <a:chExt cx="0" cy="0"/>
        </a:xfrm>
      </p:grpSpPr>
      <p:pic>
        <p:nvPicPr>
          <p:cNvPr id="24" name="Google Shape;24;p2"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25" name="Google Shape;25;p2"/>
          <p:cNvSpPr/>
          <p:nvPr/>
        </p:nvSpPr>
        <p:spPr>
          <a:xfrm>
            <a:off x="548640" y="411480"/>
            <a:ext cx="100584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200"/>
              <a:buFont typeface="Montserrat"/>
              <a:buNone/>
            </a:pPr>
            <a:r>
              <a:rPr lang="en-US" sz="1200" b="1">
                <a:solidFill>
                  <a:srgbClr val="707070"/>
                </a:solidFill>
                <a:latin typeface="Montserrat"/>
                <a:ea typeface="Montserrat"/>
                <a:cs typeface="Montserrat"/>
                <a:sym typeface="Montserrat"/>
              </a:rPr>
              <a:t>KEY CONCLUSION 1</a:t>
            </a:r>
            <a:endParaRPr sz="1200">
              <a:solidFill>
                <a:schemeClr val="dk1"/>
              </a:solidFill>
              <a:latin typeface="Calibri"/>
              <a:ea typeface="Calibri"/>
              <a:cs typeface="Calibri"/>
              <a:sym typeface="Calibri"/>
            </a:endParaRPr>
          </a:p>
        </p:txBody>
      </p:sp>
      <p:sp>
        <p:nvSpPr>
          <p:cNvPr id="26" name="Google Shape;26;p2"/>
          <p:cNvSpPr/>
          <p:nvPr/>
        </p:nvSpPr>
        <p:spPr>
          <a:xfrm>
            <a:off x="548640" y="731520"/>
            <a:ext cx="10607040" cy="91440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46AA32"/>
              </a:buClr>
              <a:buSzPts val="2600"/>
              <a:buFont typeface="Montserrat"/>
              <a:buNone/>
            </a:pPr>
            <a:r>
              <a:rPr lang="en-US" sz="2600" b="1">
                <a:solidFill>
                  <a:srgbClr val="46AA32"/>
                </a:solidFill>
                <a:latin typeface="Montserrat"/>
                <a:ea typeface="Montserrat"/>
                <a:cs typeface="Montserrat"/>
                <a:sym typeface="Montserrat"/>
              </a:rPr>
              <a:t>The programme architecture is coherent — clarifying changes are needed, not an overhaul</a:t>
            </a:r>
            <a:endParaRPr sz="2600">
              <a:solidFill>
                <a:schemeClr val="dk1"/>
              </a:solidFill>
              <a:latin typeface="Calibri"/>
              <a:ea typeface="Calibri"/>
              <a:cs typeface="Calibri"/>
              <a:sym typeface="Calibri"/>
            </a:endParaRPr>
          </a:p>
        </p:txBody>
      </p:sp>
      <p:sp>
        <p:nvSpPr>
          <p:cNvPr id="27" name="Google Shape;27;p2"/>
          <p:cNvSpPr/>
          <p:nvPr/>
        </p:nvSpPr>
        <p:spPr>
          <a:xfrm>
            <a:off x="548640" y="1874520"/>
            <a:ext cx="11064240" cy="4206240"/>
          </a:xfrm>
          <a:prstGeom prst="rect">
            <a:avLst/>
          </a:prstGeom>
          <a:noFill/>
          <a:ln>
            <a:noFill/>
          </a:ln>
        </p:spPr>
        <p:txBody>
          <a:bodyPr spcFirstLastPara="1" wrap="square" lIns="0" tIns="0" rIns="0" bIns="0" anchor="ctr" anchorCtr="0">
            <a:noAutofit/>
          </a:bodyPr>
          <a:lstStyle/>
          <a:p>
            <a:pPr marL="228600" marR="0" lvl="0" indent="-228600" algn="l" rtl="0">
              <a:lnSpc>
                <a:spcPct val="105000"/>
              </a:lnSpc>
              <a:spcBef>
                <a:spcPts val="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The Programme, Programme Manual, and competition documentation are, at the strategic level, consistent with the logic of the intervention; the system of project evaluation and selection criteria functions as intended.</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Changes are necessary at the level of operational provisions, whose current structure generates interpretive discrepancies, information gaps, and an imbalance of burdens.</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The rationale behind the recommendations is to bridge the gap between the well-designed architecture and the operational details where dysfunctions that reduce implementation effectiveness are revealed.</a:t>
            </a:r>
            <a:endParaRPr sz="1400">
              <a:solidFill>
                <a:schemeClr val="dk1"/>
              </a:solidFill>
              <a:latin typeface="Calibri"/>
              <a:ea typeface="Calibri"/>
              <a:cs typeface="Calibri"/>
              <a:sym typeface="Calibri"/>
            </a:endParaRPr>
          </a:p>
        </p:txBody>
      </p:sp>
      <p:sp>
        <p:nvSpPr>
          <p:cNvPr id="28" name="Google Shape;28;p2"/>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29" name="Google Shape;29;p2"/>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a:t>
            </a:r>
            <a:endParaRPr sz="800">
              <a:solidFill>
                <a:schemeClr val="dk1"/>
              </a:solidFill>
              <a:latin typeface="Calibri"/>
              <a:ea typeface="Calibri"/>
              <a:cs typeface="Calibri"/>
              <a:sym typeface="Calibri"/>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34"/>
        <p:cNvGrpSpPr/>
        <p:nvPr/>
      </p:nvGrpSpPr>
      <p:grpSpPr>
        <a:xfrm>
          <a:off x="0" y="0"/>
          <a:ext cx="0" cy="0"/>
          <a:chOff x="0" y="0"/>
          <a:chExt cx="0" cy="0"/>
        </a:xfrm>
      </p:grpSpPr>
      <p:pic>
        <p:nvPicPr>
          <p:cNvPr id="335" name="Google Shape;335;p20"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36" name="Google Shape;336;p20"/>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COMMUNICATION, INFORMATION, SUPPORT</a:t>
            </a:r>
            <a:endParaRPr sz="1100">
              <a:solidFill>
                <a:schemeClr val="dk1"/>
              </a:solidFill>
              <a:latin typeface="Calibri"/>
              <a:ea typeface="Calibri"/>
              <a:cs typeface="Calibri"/>
              <a:sym typeface="Calibri"/>
            </a:endParaRPr>
          </a:p>
        </p:txBody>
      </p:sp>
      <p:sp>
        <p:nvSpPr>
          <p:cNvPr id="337" name="Google Shape;337;p20"/>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38" name="Google Shape;338;p20"/>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R14</a:t>
            </a:r>
            <a:endParaRPr sz="2000">
              <a:solidFill>
                <a:schemeClr val="dk1"/>
              </a:solidFill>
              <a:latin typeface="Calibri"/>
              <a:ea typeface="Calibri"/>
              <a:cs typeface="Calibri"/>
              <a:sym typeface="Calibri"/>
            </a:endParaRPr>
          </a:p>
        </p:txBody>
      </p:sp>
      <p:sp>
        <p:nvSpPr>
          <p:cNvPr id="339" name="Google Shape;339;p20"/>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Working translations of SPF application documentation</a:t>
            </a:r>
            <a:endParaRPr sz="2400">
              <a:solidFill>
                <a:schemeClr val="dk1"/>
              </a:solidFill>
              <a:latin typeface="Calibri"/>
              <a:ea typeface="Calibri"/>
              <a:cs typeface="Calibri"/>
              <a:sym typeface="Calibri"/>
            </a:endParaRPr>
          </a:p>
        </p:txBody>
      </p:sp>
      <p:sp>
        <p:nvSpPr>
          <p:cNvPr id="340" name="Google Shape;340;p20"/>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41" name="Google Shape;341;p20"/>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2" name="Google Shape;342;p20"/>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43" name="Google Shape;343;p20"/>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language of documentation is the strongest spontaneous demand from both sides of the programme, particularly among smaller SPF entities. While maintaining English as the legally binding language — making key SPF documents available in parallel, non-binding PL and UA versions. The decision rests with the SPF operators.</a:t>
            </a:r>
            <a:endParaRPr sz="1350">
              <a:solidFill>
                <a:schemeClr val="dk1"/>
              </a:solidFill>
              <a:latin typeface="Calibri"/>
              <a:ea typeface="Calibri"/>
              <a:cs typeface="Calibri"/>
              <a:sym typeface="Calibri"/>
            </a:endParaRPr>
          </a:p>
        </p:txBody>
      </p:sp>
      <p:sp>
        <p:nvSpPr>
          <p:cNvPr id="344" name="Google Shape;344;p20"/>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Joint Secretariat</a:t>
            </a:r>
            <a:endParaRPr sz="1000">
              <a:solidFill>
                <a:schemeClr val="dk1"/>
              </a:solidFill>
              <a:latin typeface="Calibri"/>
              <a:ea typeface="Calibri"/>
              <a:cs typeface="Calibri"/>
              <a:sym typeface="Calibri"/>
            </a:endParaRPr>
          </a:p>
        </p:txBody>
      </p:sp>
      <p:cxnSp>
        <p:nvCxnSpPr>
          <p:cNvPr id="345" name="Google Shape;345;p20"/>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346" name="Google Shape;346;p20"/>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Next financial perspective</a:t>
            </a:r>
            <a:endParaRPr sz="1000">
              <a:solidFill>
                <a:schemeClr val="dk1"/>
              </a:solidFill>
              <a:latin typeface="Calibri"/>
              <a:ea typeface="Calibri"/>
              <a:cs typeface="Calibri"/>
              <a:sym typeface="Calibri"/>
            </a:endParaRPr>
          </a:p>
        </p:txBody>
      </p:sp>
      <p:sp>
        <p:nvSpPr>
          <p:cNvPr id="347" name="Google Shape;347;p20"/>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348" name="Google Shape;348;p20"/>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20</a:t>
            </a:r>
            <a:endParaRPr sz="800">
              <a:solidFill>
                <a:schemeClr val="dk1"/>
              </a:solidFill>
              <a:latin typeface="Calibri"/>
              <a:ea typeface="Calibri"/>
              <a:cs typeface="Calibri"/>
              <a:sym typeface="Calibri"/>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53"/>
        <p:cNvGrpSpPr/>
        <p:nvPr/>
      </p:nvGrpSpPr>
      <p:grpSpPr>
        <a:xfrm>
          <a:off x="0" y="0"/>
          <a:ext cx="0" cy="0"/>
          <a:chOff x="0" y="0"/>
          <a:chExt cx="0" cy="0"/>
        </a:xfrm>
      </p:grpSpPr>
      <p:pic>
        <p:nvPicPr>
          <p:cNvPr id="354" name="Google Shape;354;p21"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55" name="Google Shape;355;p21"/>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COMMUNICATION, INFORMATION, SUPPORT</a:t>
            </a:r>
            <a:endParaRPr sz="1100">
              <a:solidFill>
                <a:schemeClr val="dk1"/>
              </a:solidFill>
              <a:latin typeface="Calibri"/>
              <a:ea typeface="Calibri"/>
              <a:cs typeface="Calibri"/>
              <a:sym typeface="Calibri"/>
            </a:endParaRPr>
          </a:p>
        </p:txBody>
      </p:sp>
      <p:sp>
        <p:nvSpPr>
          <p:cNvPr id="356" name="Google Shape;356;p21"/>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57" name="Google Shape;357;p21"/>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R15</a:t>
            </a:r>
            <a:endParaRPr sz="2000">
              <a:solidFill>
                <a:schemeClr val="dk1"/>
              </a:solidFill>
              <a:latin typeface="Calibri"/>
              <a:ea typeface="Calibri"/>
              <a:cs typeface="Calibri"/>
              <a:sym typeface="Calibri"/>
            </a:endParaRPr>
          </a:p>
        </p:txBody>
      </p:sp>
      <p:sp>
        <p:nvSpPr>
          <p:cNvPr id="358" name="Google Shape;358;p21"/>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Workshop-style training for applicants prior to the first call for proposals</a:t>
            </a:r>
            <a:endParaRPr sz="2400">
              <a:solidFill>
                <a:schemeClr val="dk1"/>
              </a:solidFill>
              <a:latin typeface="Calibri"/>
              <a:ea typeface="Calibri"/>
              <a:cs typeface="Calibri"/>
              <a:sym typeface="Calibri"/>
            </a:endParaRPr>
          </a:p>
        </p:txBody>
      </p:sp>
      <p:sp>
        <p:nvSpPr>
          <p:cNvPr id="359" name="Google Shape;359;p21"/>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60" name="Google Shape;360;p21"/>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1" name="Google Shape;361;p21"/>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62" name="Google Shape;362;p21"/>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51.5% of rejected applicants are first-time applicants, and 34% of SPF applicants report information gaps during the application stage. A series of hands-on workshops (min. 3 sessions, in PL and UA, with remote participation) with system-neutral content will increase first-time applicants' chances of submitting a better-prepared application.</a:t>
            </a:r>
            <a:endParaRPr sz="1350">
              <a:solidFill>
                <a:schemeClr val="dk1"/>
              </a:solidFill>
              <a:latin typeface="Calibri"/>
              <a:ea typeface="Calibri"/>
              <a:cs typeface="Calibri"/>
              <a:sym typeface="Calibri"/>
            </a:endParaRPr>
          </a:p>
        </p:txBody>
      </p:sp>
      <p:sp>
        <p:nvSpPr>
          <p:cNvPr id="363" name="Google Shape;363;p21"/>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Joint Secretariat with RCPs and SPF operators</a:t>
            </a:r>
            <a:endParaRPr sz="1000">
              <a:solidFill>
                <a:schemeClr val="dk1"/>
              </a:solidFill>
              <a:latin typeface="Calibri"/>
              <a:ea typeface="Calibri"/>
              <a:cs typeface="Calibri"/>
              <a:sym typeface="Calibri"/>
            </a:endParaRPr>
          </a:p>
        </p:txBody>
      </p:sp>
      <p:cxnSp>
        <p:nvCxnSpPr>
          <p:cNvPr id="364" name="Google Shape;364;p21"/>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365" name="Google Shape;365;p21"/>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First cycle by end of 2026; integration — 2028+</a:t>
            </a:r>
            <a:endParaRPr sz="1000">
              <a:solidFill>
                <a:schemeClr val="dk1"/>
              </a:solidFill>
              <a:latin typeface="Calibri"/>
              <a:ea typeface="Calibri"/>
              <a:cs typeface="Calibri"/>
              <a:sym typeface="Calibri"/>
            </a:endParaRPr>
          </a:p>
        </p:txBody>
      </p:sp>
      <p:sp>
        <p:nvSpPr>
          <p:cNvPr id="366" name="Google Shape;366;p21"/>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367" name="Google Shape;367;p21"/>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21</a:t>
            </a:r>
            <a:endParaRPr sz="800">
              <a:solidFill>
                <a:schemeClr val="dk1"/>
              </a:solidFill>
              <a:latin typeface="Calibri"/>
              <a:ea typeface="Calibri"/>
              <a:cs typeface="Calibri"/>
              <a:sym typeface="Calibri"/>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72"/>
        <p:cNvGrpSpPr/>
        <p:nvPr/>
      </p:nvGrpSpPr>
      <p:grpSpPr>
        <a:xfrm>
          <a:off x="0" y="0"/>
          <a:ext cx="0" cy="0"/>
          <a:chOff x="0" y="0"/>
          <a:chExt cx="0" cy="0"/>
        </a:xfrm>
      </p:grpSpPr>
      <p:pic>
        <p:nvPicPr>
          <p:cNvPr id="373" name="Google Shape;373;p22"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74" name="Google Shape;374;p22"/>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COMMUNICATION, INFORMATION, SUPPORT</a:t>
            </a:r>
            <a:endParaRPr sz="1100">
              <a:solidFill>
                <a:schemeClr val="dk1"/>
              </a:solidFill>
              <a:latin typeface="Calibri"/>
              <a:ea typeface="Calibri"/>
              <a:cs typeface="Calibri"/>
              <a:sym typeface="Calibri"/>
            </a:endParaRPr>
          </a:p>
        </p:txBody>
      </p:sp>
      <p:sp>
        <p:nvSpPr>
          <p:cNvPr id="375" name="Google Shape;375;p22"/>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76" name="Google Shape;376;p22"/>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R16</a:t>
            </a:r>
            <a:endParaRPr sz="2000">
              <a:solidFill>
                <a:schemeClr val="dk1"/>
              </a:solidFill>
              <a:latin typeface="Calibri"/>
              <a:ea typeface="Calibri"/>
              <a:cs typeface="Calibri"/>
              <a:sym typeface="Calibri"/>
            </a:endParaRPr>
          </a:p>
        </p:txBody>
      </p:sp>
      <p:sp>
        <p:nvSpPr>
          <p:cNvPr id="377" name="Google Shape;377;p22"/>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Add procedural tutorials to the YouTube channel</a:t>
            </a:r>
            <a:endParaRPr sz="2400">
              <a:solidFill>
                <a:schemeClr val="dk1"/>
              </a:solidFill>
              <a:latin typeface="Calibri"/>
              <a:ea typeface="Calibri"/>
              <a:cs typeface="Calibri"/>
              <a:sym typeface="Calibri"/>
            </a:endParaRPr>
          </a:p>
        </p:txBody>
      </p:sp>
      <p:sp>
        <p:nvSpPr>
          <p:cNvPr id="378" name="Google Shape;378;p22"/>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79" name="Google Shape;379;p22"/>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0" name="Google Shape;380;p22"/>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81" name="Google Shape;381;p22"/>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There is a lack of a systematic set of procedural tutorials (logging in, filling out the budget, application validation, indicator reporting). A series of short videos (5–10 min) in PL and UA versions, technology-neutral, embedded on the programme website and YouTube channel — as reference material, not promotional.</a:t>
            </a:r>
            <a:endParaRPr sz="1350">
              <a:solidFill>
                <a:schemeClr val="dk1"/>
              </a:solidFill>
              <a:latin typeface="Calibri"/>
              <a:ea typeface="Calibri"/>
              <a:cs typeface="Calibri"/>
              <a:sym typeface="Calibri"/>
            </a:endParaRPr>
          </a:p>
        </p:txBody>
      </p:sp>
      <p:sp>
        <p:nvSpPr>
          <p:cNvPr id="382" name="Google Shape;382;p22"/>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JS (production); RCPs (distribution)</a:t>
            </a:r>
            <a:endParaRPr sz="1000">
              <a:solidFill>
                <a:schemeClr val="dk1"/>
              </a:solidFill>
              <a:latin typeface="Calibri"/>
              <a:ea typeface="Calibri"/>
              <a:cs typeface="Calibri"/>
              <a:sym typeface="Calibri"/>
            </a:endParaRPr>
          </a:p>
        </p:txBody>
      </p:sp>
      <p:cxnSp>
        <p:nvCxnSpPr>
          <p:cNvPr id="383" name="Google Shape;383;p22"/>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384" name="Google Shape;384;p22"/>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Full package before 2028+ calls for proposals</a:t>
            </a:r>
            <a:endParaRPr sz="1000">
              <a:solidFill>
                <a:schemeClr val="dk1"/>
              </a:solidFill>
              <a:latin typeface="Calibri"/>
              <a:ea typeface="Calibri"/>
              <a:cs typeface="Calibri"/>
              <a:sym typeface="Calibri"/>
            </a:endParaRPr>
          </a:p>
        </p:txBody>
      </p:sp>
      <p:sp>
        <p:nvSpPr>
          <p:cNvPr id="385" name="Google Shape;385;p22"/>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386" name="Google Shape;386;p22"/>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22</a:t>
            </a:r>
            <a:endParaRPr sz="800">
              <a:solidFill>
                <a:schemeClr val="dk1"/>
              </a:solidFill>
              <a:latin typeface="Calibri"/>
              <a:ea typeface="Calibri"/>
              <a:cs typeface="Calibri"/>
              <a:sym typeface="Calibri"/>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91"/>
        <p:cNvGrpSpPr/>
        <p:nvPr/>
      </p:nvGrpSpPr>
      <p:grpSpPr>
        <a:xfrm>
          <a:off x="0" y="0"/>
          <a:ext cx="0" cy="0"/>
          <a:chOff x="0" y="0"/>
          <a:chExt cx="0" cy="0"/>
        </a:xfrm>
      </p:grpSpPr>
      <p:pic>
        <p:nvPicPr>
          <p:cNvPr id="392" name="Google Shape;392;p23"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93" name="Google Shape;393;p23"/>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INDICATOR SYSTEM</a:t>
            </a:r>
            <a:endParaRPr sz="1100">
              <a:solidFill>
                <a:schemeClr val="dk1"/>
              </a:solidFill>
              <a:latin typeface="Calibri"/>
              <a:ea typeface="Calibri"/>
              <a:cs typeface="Calibri"/>
              <a:sym typeface="Calibri"/>
            </a:endParaRPr>
          </a:p>
        </p:txBody>
      </p:sp>
      <p:sp>
        <p:nvSpPr>
          <p:cNvPr id="394" name="Google Shape;394;p23"/>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5" name="Google Shape;395;p23"/>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R17</a:t>
            </a:r>
            <a:endParaRPr sz="2000">
              <a:solidFill>
                <a:schemeClr val="dk1"/>
              </a:solidFill>
              <a:latin typeface="Calibri"/>
              <a:ea typeface="Calibri"/>
              <a:cs typeface="Calibri"/>
              <a:sym typeface="Calibri"/>
            </a:endParaRPr>
          </a:p>
        </p:txBody>
      </p:sp>
      <p:sp>
        <p:nvSpPr>
          <p:cNvPr id="396" name="Google Shape;396;p23"/>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Incorporating lessons from the current perspective in designing indicator metrics</a:t>
            </a:r>
            <a:endParaRPr sz="2400">
              <a:solidFill>
                <a:schemeClr val="dk1"/>
              </a:solidFill>
              <a:latin typeface="Calibri"/>
              <a:ea typeface="Calibri"/>
              <a:cs typeface="Calibri"/>
              <a:sym typeface="Calibri"/>
            </a:endParaRPr>
          </a:p>
        </p:txBody>
      </p:sp>
      <p:sp>
        <p:nvSpPr>
          <p:cNvPr id="397" name="Google Shape;397;p23"/>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398" name="Google Shape;398;p23"/>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399" name="Google Shape;399;p23"/>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00" name="Google Shape;400;p23"/>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analysis revealed two issues in the design of certain metrics that reduce data quality collected by the indicator. </a:t>
            </a:r>
            <a:r>
              <a:rPr lang="en-US" sz="1350">
                <a:solidFill>
                  <a:schemeClr val="dk1"/>
                </a:solidFill>
                <a:latin typeface="Montserrat"/>
                <a:ea typeface="Montserrat"/>
                <a:cs typeface="Montserrat"/>
                <a:sym typeface="Montserrat"/>
              </a:rPr>
              <a:t>The first is the lack of eligibility criteria — the metrics do not define which actions count toward the indicator. The result is reporting under the same code of actions of incomparable scale and quality</a:t>
            </a:r>
            <a:r>
              <a:rPr lang="en-US" sz="1350">
                <a:solidFill>
                  <a:srgbClr val="1A1A1A"/>
                </a:solidFill>
                <a:latin typeface="Montserrat"/>
                <a:ea typeface="Montserrat"/>
                <a:cs typeface="Montserrat"/>
                <a:sym typeface="Montserrat"/>
              </a:rPr>
              <a:t>.  The second is </a:t>
            </a:r>
            <a:r>
              <a:rPr lang="en-US" sz="1350">
                <a:solidFill>
                  <a:schemeClr val="dk1"/>
                </a:solidFill>
                <a:latin typeface="Montserrat"/>
                <a:ea typeface="Montserrat"/>
                <a:cs typeface="Montserrat"/>
                <a:sym typeface="Montserrat"/>
              </a:rPr>
              <a:t>excessive aggregation without typology — the indicator covers qualitatively different products, but the metrics do not require their differentiation. The result is a loss of information about what the programme actually produces.</a:t>
            </a:r>
            <a:r>
              <a:rPr lang="en-US" sz="1350">
                <a:solidFill>
                  <a:srgbClr val="1A1A1A"/>
                </a:solidFill>
                <a:latin typeface="Montserrat"/>
                <a:ea typeface="Montserrat"/>
                <a:cs typeface="Montserrat"/>
                <a:sym typeface="Montserrat"/>
              </a:rPr>
              <a:t> The recommendation advises eliminating these issues in the future by clearly defining eligibility criteria for the indicator and introducing a typology of products where the indicator allows for diversity.</a:t>
            </a:r>
            <a:endParaRPr sz="1350">
              <a:solidFill>
                <a:schemeClr val="dk1"/>
              </a:solidFill>
              <a:latin typeface="Calibri"/>
              <a:ea typeface="Calibri"/>
              <a:cs typeface="Calibri"/>
              <a:sym typeface="Calibri"/>
            </a:endParaRPr>
          </a:p>
        </p:txBody>
      </p:sp>
      <p:sp>
        <p:nvSpPr>
          <p:cNvPr id="401" name="Google Shape;401;p23"/>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and Joint Secretariat</a:t>
            </a:r>
            <a:endParaRPr sz="1000">
              <a:solidFill>
                <a:schemeClr val="dk1"/>
              </a:solidFill>
              <a:latin typeface="Calibri"/>
              <a:ea typeface="Calibri"/>
              <a:cs typeface="Calibri"/>
              <a:sym typeface="Calibri"/>
            </a:endParaRPr>
          </a:p>
        </p:txBody>
      </p:sp>
      <p:cxnSp>
        <p:nvCxnSpPr>
          <p:cNvPr id="402" name="Google Shape;402;p23"/>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403" name="Google Shape;403;p23"/>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Designing the 2028+ indicator system</a:t>
            </a:r>
            <a:endParaRPr sz="1000">
              <a:solidFill>
                <a:schemeClr val="dk1"/>
              </a:solidFill>
              <a:latin typeface="Calibri"/>
              <a:ea typeface="Calibri"/>
              <a:cs typeface="Calibri"/>
              <a:sym typeface="Calibri"/>
            </a:endParaRPr>
          </a:p>
        </p:txBody>
      </p:sp>
      <p:sp>
        <p:nvSpPr>
          <p:cNvPr id="404" name="Google Shape;404;p23"/>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405" name="Google Shape;405;p23"/>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23</a:t>
            </a:r>
            <a:endParaRPr sz="800">
              <a:solidFill>
                <a:schemeClr val="dk1"/>
              </a:solidFill>
              <a:latin typeface="Calibri"/>
              <a:ea typeface="Calibri"/>
              <a:cs typeface="Calibri"/>
              <a:sym typeface="Calibri"/>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10"/>
        <p:cNvGrpSpPr/>
        <p:nvPr/>
      </p:nvGrpSpPr>
      <p:grpSpPr>
        <a:xfrm>
          <a:off x="0" y="0"/>
          <a:ext cx="0" cy="0"/>
          <a:chOff x="0" y="0"/>
          <a:chExt cx="0" cy="0"/>
        </a:xfrm>
      </p:grpSpPr>
      <p:pic>
        <p:nvPicPr>
          <p:cNvPr id="411" name="Google Shape;411;p24"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412" name="Google Shape;412;p24"/>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INDICATOR SYSTEM</a:t>
            </a:r>
            <a:endParaRPr sz="1100">
              <a:solidFill>
                <a:schemeClr val="dk1"/>
              </a:solidFill>
              <a:latin typeface="Calibri"/>
              <a:ea typeface="Calibri"/>
              <a:cs typeface="Calibri"/>
              <a:sym typeface="Calibri"/>
            </a:endParaRPr>
          </a:p>
        </p:txBody>
      </p:sp>
      <p:sp>
        <p:nvSpPr>
          <p:cNvPr id="413" name="Google Shape;413;p24"/>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4" name="Google Shape;414;p24"/>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R18</a:t>
            </a:r>
            <a:endParaRPr sz="2000">
              <a:solidFill>
                <a:schemeClr val="dk1"/>
              </a:solidFill>
              <a:latin typeface="Calibri"/>
              <a:ea typeface="Calibri"/>
              <a:cs typeface="Calibri"/>
              <a:sym typeface="Calibri"/>
            </a:endParaRPr>
          </a:p>
        </p:txBody>
      </p:sp>
      <p:sp>
        <p:nvSpPr>
          <p:cNvPr id="415" name="Google Shape;415;p24"/>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Mechanisms for flexible indicator settlement taking into account the UA context</a:t>
            </a:r>
            <a:endParaRPr sz="2400">
              <a:solidFill>
                <a:schemeClr val="dk1"/>
              </a:solidFill>
              <a:latin typeface="Calibri"/>
              <a:ea typeface="Calibri"/>
              <a:cs typeface="Calibri"/>
              <a:sym typeface="Calibri"/>
            </a:endParaRPr>
          </a:p>
        </p:txBody>
      </p:sp>
      <p:sp>
        <p:nvSpPr>
          <p:cNvPr id="416" name="Google Shape;416;p24"/>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417" name="Google Shape;417;p24"/>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8" name="Google Shape;418;p24"/>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19" name="Google Shape;419;p24"/>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performance-based approach (P-BA) transforms indicators into an accounting tool; combined with the N+1 rule and binary risk (</a:t>
            </a:r>
            <a:r>
              <a:rPr lang="en-US" sz="1350">
                <a:solidFill>
                  <a:schemeClr val="dk1"/>
                </a:solidFill>
                <a:latin typeface="Montserrat"/>
                <a:ea typeface="Montserrat"/>
                <a:cs typeface="Montserrat"/>
                <a:sym typeface="Montserrat"/>
              </a:rPr>
              <a:t>no payment if the indicator is not met)</a:t>
            </a:r>
            <a:r>
              <a:rPr lang="en-US" sz="1350">
                <a:solidFill>
                  <a:srgbClr val="1A1A1A"/>
                </a:solidFill>
                <a:latin typeface="Montserrat"/>
                <a:ea typeface="Montserrat"/>
                <a:cs typeface="Montserrat"/>
                <a:sym typeface="Montserrat"/>
              </a:rPr>
              <a:t>, this threatens loss of part of the financing programme's funding or avoidance of ambitious projects. Accordingly, in the future perspective milestones should be designed to enable phased and partial indicator settlement, and a risk margin should be negotiated with the EC — the a</a:t>
            </a:r>
            <a:r>
              <a:rPr lang="en-US" sz="1350">
                <a:solidFill>
                  <a:schemeClr val="dk1"/>
                </a:solidFill>
                <a:latin typeface="Montserrat"/>
                <a:ea typeface="Montserrat"/>
                <a:cs typeface="Montserrat"/>
                <a:sym typeface="Montserrat"/>
              </a:rPr>
              <a:t>ssumption that not all interventions need to be fully successful for the programme to settle a given milestone.</a:t>
            </a:r>
            <a:r>
              <a:rPr lang="en-US" sz="1350">
                <a:solidFill>
                  <a:srgbClr val="1A1A1A"/>
                </a:solidFill>
                <a:latin typeface="Montserrat"/>
                <a:ea typeface="Montserrat"/>
                <a:cs typeface="Montserrat"/>
                <a:sym typeface="Montserrat"/>
              </a:rPr>
              <a:t> </a:t>
            </a:r>
            <a:r>
              <a:rPr lang="en-US" sz="1350">
                <a:solidFill>
                  <a:schemeClr val="dk1"/>
                </a:solidFill>
                <a:latin typeface="Montserrat"/>
                <a:ea typeface="Montserrat"/>
                <a:cs typeface="Montserrat"/>
                <a:sym typeface="Montserrat"/>
              </a:rPr>
              <a:t>Second, payout values assigned to milestones should be estimated based on data from 77 current projects, taking into account inflation, cost differences between Poland and Ukraine, and differences between project types.</a:t>
            </a:r>
            <a:endParaRPr sz="1350">
              <a:solidFill>
                <a:schemeClr val="dk1"/>
              </a:solidFill>
              <a:latin typeface="Calibri"/>
              <a:ea typeface="Calibri"/>
              <a:cs typeface="Calibri"/>
              <a:sym typeface="Calibri"/>
            </a:endParaRPr>
          </a:p>
        </p:txBody>
      </p:sp>
      <p:sp>
        <p:nvSpPr>
          <p:cNvPr id="420" name="Google Shape;420;p24"/>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 and the Working Group for the Interreg PL–UA 2028–2034 Plan</a:t>
            </a:r>
            <a:endParaRPr sz="1000">
              <a:solidFill>
                <a:schemeClr val="dk1"/>
              </a:solidFill>
              <a:latin typeface="Calibri"/>
              <a:ea typeface="Calibri"/>
              <a:cs typeface="Calibri"/>
              <a:sym typeface="Calibri"/>
            </a:endParaRPr>
          </a:p>
        </p:txBody>
      </p:sp>
      <p:cxnSp>
        <p:nvCxnSpPr>
          <p:cNvPr id="421" name="Google Shape;421;p24"/>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422" name="Google Shape;422;p24"/>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Programming 2028+ and negotiations with the EC</a:t>
            </a:r>
            <a:endParaRPr sz="1000">
              <a:solidFill>
                <a:schemeClr val="dk1"/>
              </a:solidFill>
              <a:latin typeface="Calibri"/>
              <a:ea typeface="Calibri"/>
              <a:cs typeface="Calibri"/>
              <a:sym typeface="Calibri"/>
            </a:endParaRPr>
          </a:p>
        </p:txBody>
      </p:sp>
      <p:sp>
        <p:nvSpPr>
          <p:cNvPr id="423" name="Google Shape;423;p24"/>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424" name="Google Shape;424;p24"/>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24</a:t>
            </a:r>
            <a:endParaRPr sz="800">
              <a:solidFill>
                <a:schemeClr val="dk1"/>
              </a:solidFill>
              <a:latin typeface="Calibri"/>
              <a:ea typeface="Calibri"/>
              <a:cs typeface="Calibri"/>
              <a:sym typeface="Calibri"/>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29"/>
        <p:cNvGrpSpPr/>
        <p:nvPr/>
      </p:nvGrpSpPr>
      <p:grpSpPr>
        <a:xfrm>
          <a:off x="0" y="0"/>
          <a:ext cx="0" cy="0"/>
          <a:chOff x="0" y="0"/>
          <a:chExt cx="0" cy="0"/>
        </a:xfrm>
      </p:grpSpPr>
      <p:pic>
        <p:nvPicPr>
          <p:cNvPr id="430" name="Google Shape;430;p25"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431" name="Google Shape;431;p25"/>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INDICATOR SYSTEM</a:t>
            </a:r>
            <a:endParaRPr sz="1100">
              <a:solidFill>
                <a:schemeClr val="dk1"/>
              </a:solidFill>
              <a:latin typeface="Calibri"/>
              <a:ea typeface="Calibri"/>
              <a:cs typeface="Calibri"/>
              <a:sym typeface="Calibri"/>
            </a:endParaRPr>
          </a:p>
        </p:txBody>
      </p:sp>
      <p:sp>
        <p:nvSpPr>
          <p:cNvPr id="432" name="Google Shape;432;p25"/>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3" name="Google Shape;433;p25"/>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R19</a:t>
            </a:r>
            <a:endParaRPr sz="2000">
              <a:solidFill>
                <a:schemeClr val="dk1"/>
              </a:solidFill>
              <a:latin typeface="Calibri"/>
              <a:ea typeface="Calibri"/>
              <a:cs typeface="Calibri"/>
              <a:sym typeface="Calibri"/>
            </a:endParaRPr>
          </a:p>
        </p:txBody>
      </p:sp>
      <p:sp>
        <p:nvSpPr>
          <p:cNvPr id="434" name="Google Shape;434;p25"/>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Supplementing Communication Strategy monitoring with call data and baseline values</a:t>
            </a:r>
            <a:endParaRPr sz="2400">
              <a:solidFill>
                <a:schemeClr val="dk1"/>
              </a:solidFill>
              <a:latin typeface="Calibri"/>
              <a:ea typeface="Calibri"/>
              <a:cs typeface="Calibri"/>
              <a:sym typeface="Calibri"/>
            </a:endParaRPr>
          </a:p>
        </p:txBody>
      </p:sp>
      <p:sp>
        <p:nvSpPr>
          <p:cNvPr id="435" name="Google Shape;435;p25"/>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436" name="Google Shape;436;p25"/>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7" name="Google Shape;437;p25"/>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38" name="Google Shape;438;p25"/>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dirty="0">
                <a:solidFill>
                  <a:srgbClr val="1A1A1A"/>
                </a:solidFill>
                <a:latin typeface="Montserrat"/>
                <a:ea typeface="Montserrat"/>
                <a:cs typeface="Montserrat"/>
                <a:sym typeface="Montserrat"/>
              </a:rPr>
              <a:t>The Communication Strategy's outcome indicators essentially measure reach and exposure, not the effectiveness of communication activities. Additionally, the target values of current indicators lack a clear methodology or baseline values. The recommendation proposes using data from calls for proposals (percentage of new applicants, geographic diversity, source of knowledge about the call) as an approximate measure of communication effectiveness. It also advises </a:t>
            </a:r>
            <a:r>
              <a:rPr lang="en-US" dirty="0">
                <a:solidFill>
                  <a:schemeClr val="dk1"/>
                </a:solidFill>
                <a:latin typeface="Montserrat"/>
                <a:ea typeface="Montserrat"/>
                <a:cs typeface="Montserrat"/>
                <a:sym typeface="Montserrat"/>
              </a:rPr>
              <a:t>establishing baseline values for reach indicators that the Communication Strategy already measures.</a:t>
            </a:r>
            <a:endParaRPr dirty="0">
              <a:solidFill>
                <a:schemeClr val="dk1"/>
              </a:solidFill>
              <a:latin typeface="Calibri"/>
              <a:ea typeface="Calibri"/>
              <a:cs typeface="Calibri"/>
              <a:sym typeface="Calibri"/>
            </a:endParaRPr>
          </a:p>
        </p:txBody>
      </p:sp>
      <p:sp>
        <p:nvSpPr>
          <p:cNvPr id="439" name="Google Shape;439;p25"/>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Joint Secretariat (communication monitoring)</a:t>
            </a:r>
            <a:endParaRPr sz="1000">
              <a:solidFill>
                <a:schemeClr val="dk1"/>
              </a:solidFill>
              <a:latin typeface="Calibri"/>
              <a:ea typeface="Calibri"/>
              <a:cs typeface="Calibri"/>
              <a:sym typeface="Calibri"/>
            </a:endParaRPr>
          </a:p>
        </p:txBody>
      </p:sp>
      <p:cxnSp>
        <p:nvCxnSpPr>
          <p:cNvPr id="440" name="Google Shape;440;p25"/>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441" name="Google Shape;441;p25"/>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Designing the future programme's communication strategy</a:t>
            </a:r>
            <a:endParaRPr sz="1000">
              <a:solidFill>
                <a:schemeClr val="dk1"/>
              </a:solidFill>
              <a:latin typeface="Calibri"/>
              <a:ea typeface="Calibri"/>
              <a:cs typeface="Calibri"/>
              <a:sym typeface="Calibri"/>
            </a:endParaRPr>
          </a:p>
        </p:txBody>
      </p:sp>
      <p:sp>
        <p:nvSpPr>
          <p:cNvPr id="442" name="Google Shape;442;p25"/>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443" name="Google Shape;443;p25"/>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25</a:t>
            </a:r>
            <a:endParaRPr sz="800">
              <a:solidFill>
                <a:schemeClr val="dk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48"/>
        <p:cNvGrpSpPr/>
        <p:nvPr/>
      </p:nvGrpSpPr>
      <p:grpSpPr>
        <a:xfrm>
          <a:off x="0" y="0"/>
          <a:ext cx="0" cy="0"/>
          <a:chOff x="0" y="0"/>
          <a:chExt cx="0" cy="0"/>
        </a:xfrm>
      </p:grpSpPr>
      <p:pic>
        <p:nvPicPr>
          <p:cNvPr id="449" name="Google Shape;449;p26"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450" name="Google Shape;450;p26"/>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UKRAINIAN SPECIFICS</a:t>
            </a:r>
            <a:endParaRPr sz="1100">
              <a:solidFill>
                <a:schemeClr val="dk1"/>
              </a:solidFill>
              <a:latin typeface="Calibri"/>
              <a:ea typeface="Calibri"/>
              <a:cs typeface="Calibri"/>
              <a:sym typeface="Calibri"/>
            </a:endParaRPr>
          </a:p>
        </p:txBody>
      </p:sp>
      <p:sp>
        <p:nvSpPr>
          <p:cNvPr id="451" name="Google Shape;451;p26"/>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2" name="Google Shape;452;p26"/>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R20</a:t>
            </a:r>
            <a:endParaRPr sz="2000">
              <a:solidFill>
                <a:schemeClr val="dk1"/>
              </a:solidFill>
              <a:latin typeface="Calibri"/>
              <a:ea typeface="Calibri"/>
              <a:cs typeface="Calibri"/>
              <a:sym typeface="Calibri"/>
            </a:endParaRPr>
          </a:p>
        </p:txBody>
      </p:sp>
      <p:sp>
        <p:nvSpPr>
          <p:cNvPr id="453" name="Google Shape;453;p26"/>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Information package for Polish and Ukrainian partners</a:t>
            </a:r>
            <a:endParaRPr sz="2400">
              <a:solidFill>
                <a:schemeClr val="dk1"/>
              </a:solidFill>
              <a:latin typeface="Calibri"/>
              <a:ea typeface="Calibri"/>
              <a:cs typeface="Calibri"/>
              <a:sym typeface="Calibri"/>
            </a:endParaRPr>
          </a:p>
        </p:txBody>
      </p:sp>
      <p:sp>
        <p:nvSpPr>
          <p:cNvPr id="454" name="Google Shape;454;p26"/>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455" name="Google Shape;455;p26"/>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6" name="Google Shape;456;p26"/>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457" name="Google Shape;457;p26"/>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56.9% of Polish beneficiaries are unable to assess the registration procedure on the Ukrainian side. A dual-track package (for UA partners — early preparation of documents for the SCMU; for PL partners — description of stages and typical duration of the procedure) does not eliminate the gap but makes it predictable.</a:t>
            </a:r>
            <a:endParaRPr sz="1350">
              <a:solidFill>
                <a:schemeClr val="dk1"/>
              </a:solidFill>
              <a:latin typeface="Calibri"/>
              <a:ea typeface="Calibri"/>
              <a:cs typeface="Calibri"/>
              <a:sym typeface="Calibri"/>
            </a:endParaRPr>
          </a:p>
        </p:txBody>
      </p:sp>
      <p:sp>
        <p:nvSpPr>
          <p:cNvPr id="458" name="Google Shape;458;p26"/>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JS with the Lviv Branch and the National Authority in Kyiv</a:t>
            </a:r>
            <a:endParaRPr sz="1000">
              <a:solidFill>
                <a:schemeClr val="dk1"/>
              </a:solidFill>
              <a:latin typeface="Calibri"/>
              <a:ea typeface="Calibri"/>
              <a:cs typeface="Calibri"/>
              <a:sym typeface="Calibri"/>
            </a:endParaRPr>
          </a:p>
        </p:txBody>
      </p:sp>
      <p:cxnSp>
        <p:nvCxnSpPr>
          <p:cNvPr id="459" name="Google Shape;459;p26"/>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460" name="Google Shape;460;p26"/>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Short-term — development and distribution in 2026</a:t>
            </a:r>
            <a:endParaRPr sz="1000">
              <a:solidFill>
                <a:schemeClr val="dk1"/>
              </a:solidFill>
              <a:latin typeface="Calibri"/>
              <a:ea typeface="Calibri"/>
              <a:cs typeface="Calibri"/>
              <a:sym typeface="Calibri"/>
            </a:endParaRPr>
          </a:p>
        </p:txBody>
      </p:sp>
      <p:sp>
        <p:nvSpPr>
          <p:cNvPr id="461" name="Google Shape;461;p26"/>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462" name="Google Shape;462;p26"/>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26</a:t>
            </a:r>
            <a:endParaRPr sz="800">
              <a:solidFill>
                <a:schemeClr val="dk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67"/>
        <p:cNvGrpSpPr/>
        <p:nvPr/>
      </p:nvGrpSpPr>
      <p:grpSpPr>
        <a:xfrm>
          <a:off x="0" y="0"/>
          <a:ext cx="0" cy="0"/>
          <a:chOff x="0" y="0"/>
          <a:chExt cx="0" cy="0"/>
        </a:xfrm>
      </p:grpSpPr>
      <p:sp>
        <p:nvSpPr>
          <p:cNvPr id="468" name="Google Shape;468;p27"/>
          <p:cNvSpPr/>
          <p:nvPr/>
        </p:nvSpPr>
        <p:spPr>
          <a:xfrm>
            <a:off x="0" y="0"/>
            <a:ext cx="12161520" cy="256032"/>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69" name="Google Shape;469;p27" descr="ego.png"/>
          <p:cNvPicPr preferRelativeResize="0"/>
          <p:nvPr/>
        </p:nvPicPr>
        <p:blipFill rotWithShape="1">
          <a:blip r:embed="rId3">
            <a:alphaModFix/>
          </a:blip>
          <a:srcRect/>
          <a:stretch/>
        </p:blipFill>
        <p:spPr>
          <a:xfrm>
            <a:off x="5550408" y="2103120"/>
            <a:ext cx="1060704" cy="822960"/>
          </a:xfrm>
          <a:prstGeom prst="rect">
            <a:avLst/>
          </a:prstGeom>
          <a:noFill/>
          <a:ln>
            <a:noFill/>
          </a:ln>
        </p:spPr>
      </p:pic>
      <p:sp>
        <p:nvSpPr>
          <p:cNvPr id="470" name="Google Shape;470;p27"/>
          <p:cNvSpPr/>
          <p:nvPr/>
        </p:nvSpPr>
        <p:spPr>
          <a:xfrm>
            <a:off x="0" y="3291840"/>
            <a:ext cx="12161520" cy="8229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46AA32"/>
              </a:buClr>
              <a:buSzPts val="4000"/>
              <a:buFont typeface="Montserrat"/>
              <a:buNone/>
            </a:pPr>
            <a:r>
              <a:rPr lang="en-US" sz="4000" b="1">
                <a:solidFill>
                  <a:srgbClr val="46AA32"/>
                </a:solidFill>
                <a:latin typeface="Montserrat"/>
                <a:ea typeface="Montserrat"/>
                <a:cs typeface="Montserrat"/>
                <a:sym typeface="Montserrat"/>
              </a:rPr>
              <a:t>Thank you</a:t>
            </a:r>
            <a:endParaRPr sz="4000">
              <a:solidFill>
                <a:schemeClr val="dk1"/>
              </a:solidFill>
              <a:latin typeface="Calibri"/>
              <a:ea typeface="Calibri"/>
              <a:cs typeface="Calibri"/>
              <a:sym typeface="Calibri"/>
            </a:endParaRPr>
          </a:p>
        </p:txBody>
      </p:sp>
      <p:sp>
        <p:nvSpPr>
          <p:cNvPr id="471" name="Google Shape;471;p27"/>
          <p:cNvSpPr/>
          <p:nvPr/>
        </p:nvSpPr>
        <p:spPr>
          <a:xfrm>
            <a:off x="0" y="4206240"/>
            <a:ext cx="12161520" cy="36576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1A1A1A"/>
              </a:buClr>
              <a:buSzPts val="1300"/>
              <a:buFont typeface="Montserrat"/>
              <a:buNone/>
            </a:pPr>
            <a:r>
              <a:rPr lang="en-US" sz="1300">
                <a:solidFill>
                  <a:srgbClr val="1A1A1A"/>
                </a:solidFill>
                <a:latin typeface="Montserrat"/>
                <a:ea typeface="Montserrat"/>
                <a:cs typeface="Montserrat"/>
                <a:sym typeface="Montserrat"/>
              </a:rPr>
              <a:t>EGO s.c.  •  Evaluation of the Interreg NEXT Poland–Ukraine 2021–2027 programme</a:t>
            </a:r>
            <a:endParaRPr sz="1300">
              <a:solidFill>
                <a:schemeClr val="dk1"/>
              </a:solidFill>
              <a:latin typeface="Calibri"/>
              <a:ea typeface="Calibri"/>
              <a:cs typeface="Calibri"/>
              <a:sym typeface="Calibri"/>
            </a:endParaRPr>
          </a:p>
        </p:txBody>
      </p:sp>
      <p:sp>
        <p:nvSpPr>
          <p:cNvPr id="472" name="Google Shape;472;p27"/>
          <p:cNvSpPr/>
          <p:nvPr/>
        </p:nvSpPr>
        <p:spPr>
          <a:xfrm>
            <a:off x="0" y="6601968"/>
            <a:ext cx="12161520" cy="256032"/>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4"/>
        <p:cNvGrpSpPr/>
        <p:nvPr/>
      </p:nvGrpSpPr>
      <p:grpSpPr>
        <a:xfrm>
          <a:off x="0" y="0"/>
          <a:ext cx="0" cy="0"/>
          <a:chOff x="0" y="0"/>
          <a:chExt cx="0" cy="0"/>
        </a:xfrm>
      </p:grpSpPr>
      <p:pic>
        <p:nvPicPr>
          <p:cNvPr id="35" name="Google Shape;35;p3"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36" name="Google Shape;36;p3"/>
          <p:cNvSpPr/>
          <p:nvPr/>
        </p:nvSpPr>
        <p:spPr>
          <a:xfrm>
            <a:off x="548640" y="411480"/>
            <a:ext cx="100584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200"/>
              <a:buFont typeface="Montserrat"/>
              <a:buNone/>
            </a:pPr>
            <a:r>
              <a:rPr lang="en-US" sz="1200" b="1">
                <a:solidFill>
                  <a:srgbClr val="707070"/>
                </a:solidFill>
                <a:latin typeface="Montserrat"/>
                <a:ea typeface="Montserrat"/>
                <a:cs typeface="Montserrat"/>
                <a:sym typeface="Montserrat"/>
              </a:rPr>
              <a:t>KEY CONCLUSION 2</a:t>
            </a:r>
            <a:endParaRPr sz="1200">
              <a:solidFill>
                <a:schemeClr val="dk1"/>
              </a:solidFill>
              <a:latin typeface="Calibri"/>
              <a:ea typeface="Calibri"/>
              <a:cs typeface="Calibri"/>
              <a:sym typeface="Calibri"/>
            </a:endParaRPr>
          </a:p>
        </p:txBody>
      </p:sp>
      <p:sp>
        <p:nvSpPr>
          <p:cNvPr id="37" name="Google Shape;37;p3"/>
          <p:cNvSpPr/>
          <p:nvPr/>
        </p:nvSpPr>
        <p:spPr>
          <a:xfrm>
            <a:off x="548640" y="731520"/>
            <a:ext cx="10607040" cy="91440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46AA32"/>
              </a:buClr>
              <a:buSzPts val="2600"/>
              <a:buFont typeface="Montserrat"/>
              <a:buNone/>
            </a:pPr>
            <a:r>
              <a:rPr lang="en-US" sz="2600" b="1">
                <a:solidFill>
                  <a:srgbClr val="46AA32"/>
                </a:solidFill>
                <a:latin typeface="Montserrat"/>
                <a:ea typeface="Montserrat"/>
                <a:cs typeface="Montserrat"/>
                <a:sym typeface="Montserrat"/>
              </a:rPr>
              <a:t>Four groups of modifications to programme documents</a:t>
            </a:r>
            <a:endParaRPr sz="2600">
              <a:solidFill>
                <a:schemeClr val="dk1"/>
              </a:solidFill>
              <a:latin typeface="Calibri"/>
              <a:ea typeface="Calibri"/>
              <a:cs typeface="Calibri"/>
              <a:sym typeface="Calibri"/>
            </a:endParaRPr>
          </a:p>
        </p:txBody>
      </p:sp>
      <p:sp>
        <p:nvSpPr>
          <p:cNvPr id="38" name="Google Shape;38;p3"/>
          <p:cNvSpPr/>
          <p:nvPr/>
        </p:nvSpPr>
        <p:spPr>
          <a:xfrm>
            <a:off x="548640" y="1874520"/>
            <a:ext cx="11064240" cy="4206240"/>
          </a:xfrm>
          <a:prstGeom prst="rect">
            <a:avLst/>
          </a:prstGeom>
          <a:noFill/>
          <a:ln>
            <a:noFill/>
          </a:ln>
        </p:spPr>
        <p:txBody>
          <a:bodyPr spcFirstLastPara="1" wrap="square" lIns="0" tIns="0" rIns="0" bIns="0" anchor="ctr" anchorCtr="0">
            <a:noAutofit/>
          </a:bodyPr>
          <a:lstStyle/>
          <a:p>
            <a:pPr marL="228600" marR="0" lvl="0" indent="-228600" algn="l" rtl="0">
              <a:lnSpc>
                <a:spcPct val="105000"/>
              </a:lnSpc>
              <a:spcBef>
                <a:spcPts val="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Programme Manual — clarifying the operationalization of horizontal principles (practical WCAG verification tools) and equal opportunity provisions in the context of armed conflict.</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Indicator metrics in the future perspective —</a:t>
            </a:r>
            <a:r>
              <a:rPr lang="en-US">
                <a:solidFill>
                  <a:srgbClr val="1A1A1A"/>
                </a:solidFill>
                <a:latin typeface="Montserrat"/>
                <a:ea typeface="Montserrat"/>
                <a:cs typeface="Montserrat"/>
                <a:sym typeface="Montserrat"/>
              </a:rPr>
              <a:t> clear definition of eligibility criteria for what actions (in terms of scale and quality) count toward the indicator, and introduction of typologies where the indicator aggregates heterogeneous products (to capture knowledge about what the programme actually produces).</a:t>
            </a:r>
            <a:endParaRPr>
              <a:solidFill>
                <a:srgbClr val="1A1A1A"/>
              </a:solidFill>
              <a:latin typeface="Montserrat"/>
              <a:ea typeface="Montserrat"/>
              <a:cs typeface="Montserrat"/>
              <a:sym typeface="Montserrat"/>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Information and communication process — a consolidated feedback channel after calls for proposals and working translations of key SPF documents in PL and UA.</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Ancillary programme acts — fuller use of the RCP mandate and an information package on the asymmetry of the registration procedure on the Ukrainian side.</a:t>
            </a:r>
            <a:endParaRPr sz="1400">
              <a:solidFill>
                <a:schemeClr val="dk1"/>
              </a:solidFill>
              <a:latin typeface="Calibri"/>
              <a:ea typeface="Calibri"/>
              <a:cs typeface="Calibri"/>
              <a:sym typeface="Calibri"/>
            </a:endParaRPr>
          </a:p>
        </p:txBody>
      </p:sp>
      <p:sp>
        <p:nvSpPr>
          <p:cNvPr id="39" name="Google Shape;39;p3"/>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40" name="Google Shape;40;p3"/>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3</a:t>
            </a:r>
            <a:endParaRPr sz="800">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5"/>
        <p:cNvGrpSpPr/>
        <p:nvPr/>
      </p:nvGrpSpPr>
      <p:grpSpPr>
        <a:xfrm>
          <a:off x="0" y="0"/>
          <a:ext cx="0" cy="0"/>
          <a:chOff x="0" y="0"/>
          <a:chExt cx="0" cy="0"/>
        </a:xfrm>
      </p:grpSpPr>
      <p:pic>
        <p:nvPicPr>
          <p:cNvPr id="46" name="Google Shape;46;p4"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47" name="Google Shape;47;p4"/>
          <p:cNvSpPr/>
          <p:nvPr/>
        </p:nvSpPr>
        <p:spPr>
          <a:xfrm>
            <a:off x="548640" y="411480"/>
            <a:ext cx="100584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200"/>
              <a:buFont typeface="Montserrat"/>
              <a:buNone/>
            </a:pPr>
            <a:r>
              <a:rPr lang="en-US" sz="1200" b="1">
                <a:solidFill>
                  <a:srgbClr val="707070"/>
                </a:solidFill>
                <a:latin typeface="Montserrat"/>
                <a:ea typeface="Montserrat"/>
                <a:cs typeface="Montserrat"/>
                <a:sym typeface="Montserrat"/>
              </a:rPr>
              <a:t>KEY CONCLUSION 3</a:t>
            </a:r>
            <a:endParaRPr sz="1200">
              <a:solidFill>
                <a:schemeClr val="dk1"/>
              </a:solidFill>
              <a:latin typeface="Calibri"/>
              <a:ea typeface="Calibri"/>
              <a:cs typeface="Calibri"/>
              <a:sym typeface="Calibri"/>
            </a:endParaRPr>
          </a:p>
        </p:txBody>
      </p:sp>
      <p:sp>
        <p:nvSpPr>
          <p:cNvPr id="48" name="Google Shape;48;p4"/>
          <p:cNvSpPr/>
          <p:nvPr/>
        </p:nvSpPr>
        <p:spPr>
          <a:xfrm>
            <a:off x="548640" y="731520"/>
            <a:ext cx="10607040" cy="91440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46AA32"/>
              </a:buClr>
              <a:buSzPts val="2600"/>
              <a:buFont typeface="Montserrat"/>
              <a:buNone/>
            </a:pPr>
            <a:r>
              <a:rPr lang="en-US" sz="2600" b="1">
                <a:solidFill>
                  <a:srgbClr val="46AA32"/>
                </a:solidFill>
                <a:latin typeface="Montserrat"/>
                <a:ea typeface="Montserrat"/>
                <a:cs typeface="Montserrat"/>
                <a:sym typeface="Montserrat"/>
              </a:rPr>
              <a:t>The 2028–2034 outlook: three structurally significant changes</a:t>
            </a:r>
            <a:endParaRPr sz="2600">
              <a:solidFill>
                <a:schemeClr val="dk1"/>
              </a:solidFill>
              <a:latin typeface="Calibri"/>
              <a:ea typeface="Calibri"/>
              <a:cs typeface="Calibri"/>
              <a:sym typeface="Calibri"/>
            </a:endParaRPr>
          </a:p>
        </p:txBody>
      </p:sp>
      <p:sp>
        <p:nvSpPr>
          <p:cNvPr id="49" name="Google Shape;49;p4"/>
          <p:cNvSpPr/>
          <p:nvPr/>
        </p:nvSpPr>
        <p:spPr>
          <a:xfrm>
            <a:off x="548640" y="1874520"/>
            <a:ext cx="7498080" cy="4206240"/>
          </a:xfrm>
          <a:prstGeom prst="rect">
            <a:avLst/>
          </a:prstGeom>
          <a:noFill/>
          <a:ln>
            <a:noFill/>
          </a:ln>
        </p:spPr>
        <p:txBody>
          <a:bodyPr spcFirstLastPara="1" wrap="square" lIns="0" tIns="0" rIns="0" bIns="0" anchor="ctr" anchorCtr="0">
            <a:noAutofit/>
          </a:bodyPr>
          <a:lstStyle/>
          <a:p>
            <a:pPr marL="228600" marR="0" lvl="0" indent="-228600" algn="l" rtl="0">
              <a:lnSpc>
                <a:spcPct val="105000"/>
              </a:lnSpc>
              <a:spcBef>
                <a:spcPts val="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Performance-Based Approach (P-BA) — each declared indicator becomes a financial commitment.</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Tightening of the decommitment rule from N+3 to N+1 — reducing the programme's time buffer.</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Off-the-shelf unit cost catalogs developed by the EC — a significant simplification, but with the risk of misalignment with the specific nature of cross-border cooperation.</a:t>
            </a:r>
            <a:r>
              <a:rPr lang="en-US" sz="1400">
                <a:solidFill>
                  <a:schemeClr val="dk1"/>
                </a:solidFill>
                <a:latin typeface="Calibri"/>
                <a:ea typeface="Calibri"/>
                <a:cs typeface="Calibri"/>
                <a:sym typeface="Calibri"/>
              </a:rPr>
              <a:t> </a:t>
            </a:r>
            <a:r>
              <a:rPr lang="en-US" sz="1400">
                <a:solidFill>
                  <a:schemeClr val="dk1"/>
                </a:solidFill>
                <a:latin typeface="Montserrat"/>
                <a:ea typeface="Montserrat"/>
                <a:cs typeface="Montserrat"/>
                <a:sym typeface="Montserrat"/>
              </a:rPr>
              <a:t>This risk is mitigated by the fact that the programme may choose to develop its own methodology for estimating rates</a:t>
            </a:r>
            <a:endParaRPr sz="1400">
              <a:solidFill>
                <a:schemeClr val="dk1"/>
              </a:solidFill>
              <a:latin typeface="Montserrat"/>
              <a:ea typeface="Montserrat"/>
              <a:cs typeface="Montserrat"/>
              <a:sym typeface="Montserrat"/>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In this context, the report recommends a series of changes </a:t>
            </a:r>
            <a:r>
              <a:rPr lang="en-US">
                <a:solidFill>
                  <a:srgbClr val="1A1A1A"/>
                </a:solidFill>
                <a:latin typeface="Montserrat"/>
                <a:ea typeface="Montserrat"/>
                <a:cs typeface="Montserrat"/>
                <a:sym typeface="Montserrat"/>
              </a:rPr>
              <a:t>at the level of the programme implementation system.</a:t>
            </a:r>
            <a:endParaRPr sz="1400">
              <a:solidFill>
                <a:schemeClr val="dk1"/>
              </a:solidFill>
              <a:latin typeface="Calibri"/>
              <a:ea typeface="Calibri"/>
              <a:cs typeface="Calibri"/>
              <a:sym typeface="Calibri"/>
            </a:endParaRPr>
          </a:p>
        </p:txBody>
      </p:sp>
      <p:sp>
        <p:nvSpPr>
          <p:cNvPr id="50" name="Google Shape;50;p4"/>
          <p:cNvSpPr/>
          <p:nvPr/>
        </p:nvSpPr>
        <p:spPr>
          <a:xfrm>
            <a:off x="8183880" y="2462500"/>
            <a:ext cx="3291840" cy="123444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1" name="Google Shape;51;p4"/>
          <p:cNvSpPr/>
          <p:nvPr/>
        </p:nvSpPr>
        <p:spPr>
          <a:xfrm>
            <a:off x="8183880" y="2462500"/>
            <a:ext cx="91440" cy="123444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2" name="Google Shape;52;p4"/>
          <p:cNvSpPr/>
          <p:nvPr/>
        </p:nvSpPr>
        <p:spPr>
          <a:xfrm>
            <a:off x="8412480" y="2572228"/>
            <a:ext cx="297180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3000"/>
              <a:buFont typeface="Montserrat"/>
              <a:buNone/>
            </a:pPr>
            <a:r>
              <a:rPr lang="en-US" sz="3000" b="1">
                <a:solidFill>
                  <a:srgbClr val="46AA32"/>
                </a:solidFill>
                <a:latin typeface="Montserrat"/>
                <a:ea typeface="Montserrat"/>
                <a:cs typeface="Montserrat"/>
                <a:sym typeface="Montserrat"/>
              </a:rPr>
              <a:t>P-BA</a:t>
            </a:r>
            <a:endParaRPr sz="3000">
              <a:solidFill>
                <a:schemeClr val="dk1"/>
              </a:solidFill>
              <a:latin typeface="Calibri"/>
              <a:ea typeface="Calibri"/>
              <a:cs typeface="Calibri"/>
              <a:sym typeface="Calibri"/>
            </a:endParaRPr>
          </a:p>
        </p:txBody>
      </p:sp>
      <p:sp>
        <p:nvSpPr>
          <p:cNvPr id="53" name="Google Shape;53;p4"/>
          <p:cNvSpPr/>
          <p:nvPr/>
        </p:nvSpPr>
        <p:spPr>
          <a:xfrm>
            <a:off x="8412480" y="3120868"/>
            <a:ext cx="2971800" cy="50292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1A1A1A"/>
              </a:buClr>
              <a:buSzPts val="1050"/>
              <a:buFont typeface="Montserrat"/>
              <a:buNone/>
            </a:pPr>
            <a:r>
              <a:rPr lang="en-US" sz="1050">
                <a:solidFill>
                  <a:srgbClr val="1A1A1A"/>
                </a:solidFill>
                <a:latin typeface="Montserrat"/>
                <a:ea typeface="Montserrat"/>
                <a:cs typeface="Montserrat"/>
                <a:sym typeface="Montserrat"/>
              </a:rPr>
              <a:t>indicator = financial commitment</a:t>
            </a:r>
            <a:endParaRPr sz="1050">
              <a:solidFill>
                <a:schemeClr val="dk1"/>
              </a:solidFill>
              <a:latin typeface="Calibri"/>
              <a:ea typeface="Calibri"/>
              <a:cs typeface="Calibri"/>
              <a:sym typeface="Calibri"/>
            </a:endParaRPr>
          </a:p>
        </p:txBody>
      </p:sp>
      <p:sp>
        <p:nvSpPr>
          <p:cNvPr id="54" name="Google Shape;54;p4"/>
          <p:cNvSpPr/>
          <p:nvPr/>
        </p:nvSpPr>
        <p:spPr>
          <a:xfrm>
            <a:off x="8183880" y="3879820"/>
            <a:ext cx="3291840" cy="123444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 name="Google Shape;55;p4"/>
          <p:cNvSpPr/>
          <p:nvPr/>
        </p:nvSpPr>
        <p:spPr>
          <a:xfrm>
            <a:off x="8183880" y="3879820"/>
            <a:ext cx="91440" cy="123444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 name="Google Shape;56;p4"/>
          <p:cNvSpPr/>
          <p:nvPr/>
        </p:nvSpPr>
        <p:spPr>
          <a:xfrm>
            <a:off x="8412480" y="3989548"/>
            <a:ext cx="297180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3000"/>
              <a:buFont typeface="Montserrat"/>
              <a:buNone/>
            </a:pPr>
            <a:r>
              <a:rPr lang="en-US" sz="3000" b="1">
                <a:solidFill>
                  <a:srgbClr val="46AA32"/>
                </a:solidFill>
                <a:latin typeface="Montserrat"/>
                <a:ea typeface="Montserrat"/>
                <a:cs typeface="Montserrat"/>
                <a:sym typeface="Montserrat"/>
              </a:rPr>
              <a:t>N+3 → N+1</a:t>
            </a:r>
            <a:endParaRPr sz="3000">
              <a:solidFill>
                <a:schemeClr val="dk1"/>
              </a:solidFill>
              <a:latin typeface="Calibri"/>
              <a:ea typeface="Calibri"/>
              <a:cs typeface="Calibri"/>
              <a:sym typeface="Calibri"/>
            </a:endParaRPr>
          </a:p>
        </p:txBody>
      </p:sp>
      <p:sp>
        <p:nvSpPr>
          <p:cNvPr id="57" name="Google Shape;57;p4"/>
          <p:cNvSpPr/>
          <p:nvPr/>
        </p:nvSpPr>
        <p:spPr>
          <a:xfrm>
            <a:off x="8412480" y="4538188"/>
            <a:ext cx="2971800" cy="50292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1A1A1A"/>
              </a:buClr>
              <a:buSzPts val="1050"/>
              <a:buFont typeface="Montserrat"/>
              <a:buNone/>
            </a:pPr>
            <a:r>
              <a:rPr lang="en-US" sz="1050">
                <a:solidFill>
                  <a:srgbClr val="1A1A1A"/>
                </a:solidFill>
                <a:latin typeface="Montserrat"/>
                <a:ea typeface="Montserrat"/>
                <a:cs typeface="Montserrat"/>
                <a:sym typeface="Montserrat"/>
              </a:rPr>
              <a:t>shorter time buffer</a:t>
            </a:r>
            <a:endParaRPr sz="1050">
              <a:solidFill>
                <a:schemeClr val="dk1"/>
              </a:solidFill>
              <a:latin typeface="Calibri"/>
              <a:ea typeface="Calibri"/>
              <a:cs typeface="Calibri"/>
              <a:sym typeface="Calibri"/>
            </a:endParaRPr>
          </a:p>
        </p:txBody>
      </p:sp>
      <p:sp>
        <p:nvSpPr>
          <p:cNvPr id="58" name="Google Shape;58;p4"/>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59" name="Google Shape;59;p4"/>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4</a:t>
            </a:r>
            <a:endParaRPr sz="800">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64"/>
        <p:cNvGrpSpPr/>
        <p:nvPr/>
      </p:nvGrpSpPr>
      <p:grpSpPr>
        <a:xfrm>
          <a:off x="0" y="0"/>
          <a:ext cx="0" cy="0"/>
          <a:chOff x="0" y="0"/>
          <a:chExt cx="0" cy="0"/>
        </a:xfrm>
      </p:grpSpPr>
      <p:pic>
        <p:nvPicPr>
          <p:cNvPr id="65" name="Google Shape;65;p5"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66" name="Google Shape;66;p5"/>
          <p:cNvSpPr/>
          <p:nvPr/>
        </p:nvSpPr>
        <p:spPr>
          <a:xfrm>
            <a:off x="548640" y="411480"/>
            <a:ext cx="100584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200"/>
              <a:buFont typeface="Montserrat"/>
              <a:buNone/>
            </a:pPr>
            <a:r>
              <a:rPr lang="en-US" sz="1200" b="1">
                <a:solidFill>
                  <a:srgbClr val="707070"/>
                </a:solidFill>
                <a:latin typeface="Montserrat"/>
                <a:ea typeface="Montserrat"/>
                <a:cs typeface="Montserrat"/>
                <a:sym typeface="Montserrat"/>
              </a:rPr>
              <a:t>KEY CONCLUSION 4</a:t>
            </a:r>
            <a:endParaRPr sz="1200">
              <a:solidFill>
                <a:schemeClr val="dk1"/>
              </a:solidFill>
              <a:latin typeface="Calibri"/>
              <a:ea typeface="Calibri"/>
              <a:cs typeface="Calibri"/>
              <a:sym typeface="Calibri"/>
            </a:endParaRPr>
          </a:p>
        </p:txBody>
      </p:sp>
      <p:sp>
        <p:nvSpPr>
          <p:cNvPr id="67" name="Google Shape;67;p5"/>
          <p:cNvSpPr/>
          <p:nvPr/>
        </p:nvSpPr>
        <p:spPr>
          <a:xfrm>
            <a:off x="548640" y="731520"/>
            <a:ext cx="10607040" cy="914400"/>
          </a:xfrm>
          <a:prstGeom prst="rect">
            <a:avLst/>
          </a:prstGeom>
          <a:noFill/>
          <a:ln>
            <a:noFill/>
          </a:ln>
        </p:spPr>
        <p:txBody>
          <a:bodyPr spcFirstLastPara="1" wrap="square" lIns="0" tIns="0" rIns="0" bIns="0" anchor="ctr" anchorCtr="0">
            <a:noAutofit/>
          </a:bodyPr>
          <a:lstStyle/>
          <a:p>
            <a:pPr marL="0" marR="0" lvl="0" indent="0" algn="l" rtl="0">
              <a:lnSpc>
                <a:spcPct val="95000"/>
              </a:lnSpc>
              <a:spcBef>
                <a:spcPts val="0"/>
              </a:spcBef>
              <a:spcAft>
                <a:spcPts val="0"/>
              </a:spcAft>
              <a:buClr>
                <a:srgbClr val="46AA32"/>
              </a:buClr>
              <a:buSzPts val="2600"/>
              <a:buFont typeface="Montserrat"/>
              <a:buNone/>
            </a:pPr>
            <a:r>
              <a:rPr lang="en-US" sz="2600" b="1">
                <a:solidFill>
                  <a:srgbClr val="46AA32"/>
                </a:solidFill>
                <a:latin typeface="Montserrat"/>
                <a:ea typeface="Montserrat"/>
                <a:cs typeface="Montserrat"/>
                <a:sym typeface="Montserrat"/>
              </a:rPr>
              <a:t>Four directions of necessary systemic changes</a:t>
            </a:r>
            <a:endParaRPr sz="2600">
              <a:solidFill>
                <a:schemeClr val="dk1"/>
              </a:solidFill>
              <a:latin typeface="Calibri"/>
              <a:ea typeface="Calibri"/>
              <a:cs typeface="Calibri"/>
              <a:sym typeface="Calibri"/>
            </a:endParaRPr>
          </a:p>
        </p:txBody>
      </p:sp>
      <p:sp>
        <p:nvSpPr>
          <p:cNvPr id="68" name="Google Shape;68;p5"/>
          <p:cNvSpPr/>
          <p:nvPr/>
        </p:nvSpPr>
        <p:spPr>
          <a:xfrm>
            <a:off x="548640" y="1874520"/>
            <a:ext cx="11064240" cy="4206240"/>
          </a:xfrm>
          <a:prstGeom prst="rect">
            <a:avLst/>
          </a:prstGeom>
          <a:noFill/>
          <a:ln>
            <a:noFill/>
          </a:ln>
        </p:spPr>
        <p:txBody>
          <a:bodyPr spcFirstLastPara="1" wrap="square" lIns="0" tIns="0" rIns="0" bIns="0" anchor="ctr" anchorCtr="0">
            <a:noAutofit/>
          </a:bodyPr>
          <a:lstStyle/>
          <a:p>
            <a:pPr marL="228600" marR="0" lvl="0" indent="-228600" algn="l" rtl="0">
              <a:lnSpc>
                <a:spcPct val="105000"/>
              </a:lnSpc>
              <a:spcBef>
                <a:spcPts val="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Financial mechanisms — maintaining advance pay</a:t>
            </a:r>
            <a:r>
              <a:rPr lang="en-US">
                <a:solidFill>
                  <a:srgbClr val="1A1A1A"/>
                </a:solidFill>
                <a:latin typeface="Montserrat"/>
                <a:ea typeface="Montserrat"/>
                <a:cs typeface="Montserrat"/>
                <a:sym typeface="Montserrat"/>
              </a:rPr>
              <a:t>ments</a:t>
            </a:r>
            <a:r>
              <a:rPr lang="en-US" sz="1400">
                <a:solidFill>
                  <a:srgbClr val="1A1A1A"/>
                </a:solidFill>
                <a:latin typeface="Montserrat"/>
                <a:ea typeface="Montserrat"/>
                <a:cs typeface="Montserrat"/>
                <a:sym typeface="Montserrat"/>
              </a:rPr>
              <a:t> as a boundary condition, diagnosis of financial liquidity </a:t>
            </a:r>
            <a:r>
              <a:rPr lang="en-US">
                <a:solidFill>
                  <a:srgbClr val="1A1A1A"/>
                </a:solidFill>
                <a:latin typeface="Montserrat"/>
                <a:ea typeface="Montserrat"/>
                <a:cs typeface="Montserrat"/>
                <a:sym typeface="Montserrat"/>
              </a:rPr>
              <a:t>of projects</a:t>
            </a:r>
            <a:r>
              <a:rPr lang="en-US" sz="1400">
                <a:solidFill>
                  <a:srgbClr val="1A1A1A"/>
                </a:solidFill>
                <a:latin typeface="Montserrat"/>
                <a:ea typeface="Montserrat"/>
                <a:cs typeface="Montserrat"/>
                <a:sym typeface="Montserrat"/>
              </a:rPr>
              <a:t>  and introduction of </a:t>
            </a:r>
            <a:r>
              <a:rPr lang="en-US">
                <a:solidFill>
                  <a:srgbClr val="1A1A1A"/>
                </a:solidFill>
                <a:latin typeface="Montserrat"/>
                <a:ea typeface="Montserrat"/>
                <a:cs typeface="Montserrat"/>
                <a:sym typeface="Montserrat"/>
              </a:rPr>
              <a:t>adjustments to the advance payment system, analysis of the adequacy of </a:t>
            </a:r>
            <a:r>
              <a:rPr lang="en-US" sz="1400">
                <a:solidFill>
                  <a:srgbClr val="1A1A1A"/>
                </a:solidFill>
                <a:latin typeface="Montserrat"/>
                <a:ea typeface="Montserrat"/>
                <a:cs typeface="Montserrat"/>
                <a:sym typeface="Montserrat"/>
              </a:rPr>
              <a:t>flat rates, mile</a:t>
            </a:r>
            <a:r>
              <a:rPr lang="en-US">
                <a:solidFill>
                  <a:srgbClr val="1A1A1A"/>
                </a:solidFill>
                <a:latin typeface="Montserrat"/>
                <a:ea typeface="Montserrat"/>
                <a:cs typeface="Montserrat"/>
                <a:sym typeface="Montserrat"/>
              </a:rPr>
              <a:t>stones — negotiating with the EC a pro-rata payment mechanism (for partial achievement of targets) and a risk margin.</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Competence infrastructure — RCPs as the “operational arm” of the Joint Secretariat and solutions to reduce the fragility of the single-person model on the UA side.</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IT system — completing the CST2021 modernization (currency conversions, flat-rate calculations, “diff” function, UA localization) before the first call for proposals.</a:t>
            </a:r>
            <a:endParaRPr sz="1400">
              <a:solidFill>
                <a:schemeClr val="dk1"/>
              </a:solidFill>
              <a:latin typeface="Calibri"/>
              <a:ea typeface="Calibri"/>
              <a:cs typeface="Calibri"/>
              <a:sym typeface="Calibri"/>
            </a:endParaRPr>
          </a:p>
          <a:p>
            <a:pPr marL="228600" marR="0" lvl="0" indent="-228600" algn="l" rtl="0">
              <a:lnSpc>
                <a:spcPct val="105000"/>
              </a:lnSpc>
              <a:spcBef>
                <a:spcPts val="1000"/>
              </a:spcBef>
              <a:spcAft>
                <a:spcPts val="0"/>
              </a:spcAft>
              <a:buClr>
                <a:srgbClr val="1A1A1A"/>
              </a:buClr>
              <a:buSzPts val="1400"/>
              <a:buFont typeface="Montserrat"/>
              <a:buChar char="•"/>
            </a:pPr>
            <a:r>
              <a:rPr lang="en-US" sz="1400">
                <a:solidFill>
                  <a:srgbClr val="1A1A1A"/>
                </a:solidFill>
                <a:latin typeface="Montserrat"/>
                <a:ea typeface="Montserrat"/>
                <a:cs typeface="Montserrat"/>
                <a:sym typeface="Montserrat"/>
              </a:rPr>
              <a:t>Monitoring — targeted diagnosis of signals: decline in the share of Ukrainian NGOs in the SPF and liquidity issues on the Ukrainian side.</a:t>
            </a:r>
            <a:endParaRPr sz="1400">
              <a:solidFill>
                <a:schemeClr val="dk1"/>
              </a:solidFill>
              <a:latin typeface="Calibri"/>
              <a:ea typeface="Calibri"/>
              <a:cs typeface="Calibri"/>
              <a:sym typeface="Calibri"/>
            </a:endParaRPr>
          </a:p>
        </p:txBody>
      </p:sp>
      <p:sp>
        <p:nvSpPr>
          <p:cNvPr id="69" name="Google Shape;69;p5"/>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70" name="Google Shape;70;p5"/>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5</a:t>
            </a:r>
            <a:endParaRPr sz="80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A1A1A"/>
        </a:solidFill>
        <a:effectLst/>
      </p:bgPr>
    </p:bg>
    <p:spTree>
      <p:nvGrpSpPr>
        <p:cNvPr id="1" name="Shape 75"/>
        <p:cNvGrpSpPr/>
        <p:nvPr/>
      </p:nvGrpSpPr>
      <p:grpSpPr>
        <a:xfrm>
          <a:off x="0" y="0"/>
          <a:ext cx="0" cy="0"/>
          <a:chOff x="0" y="0"/>
          <a:chExt cx="0" cy="0"/>
        </a:xfrm>
      </p:grpSpPr>
      <p:sp>
        <p:nvSpPr>
          <p:cNvPr id="76" name="Google Shape;76;p6"/>
          <p:cNvSpPr/>
          <p:nvPr/>
        </p:nvSpPr>
        <p:spPr>
          <a:xfrm>
            <a:off x="10744200" y="256032"/>
            <a:ext cx="960120" cy="777240"/>
          </a:xfrm>
          <a:prstGeom prst="rect">
            <a:avLst/>
          </a:prstGeom>
          <a:solidFill>
            <a:srgbClr val="FFFFFF"/>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77" name="Google Shape;77;p6" descr="ego.png"/>
          <p:cNvPicPr preferRelativeResize="0"/>
          <p:nvPr/>
        </p:nvPicPr>
        <p:blipFill rotWithShape="1">
          <a:blip r:embed="rId3">
            <a:alphaModFix/>
          </a:blip>
          <a:srcRect/>
          <a:stretch/>
        </p:blipFill>
        <p:spPr>
          <a:xfrm>
            <a:off x="10812780" y="329184"/>
            <a:ext cx="822960" cy="640080"/>
          </a:xfrm>
          <a:prstGeom prst="rect">
            <a:avLst/>
          </a:prstGeom>
          <a:noFill/>
          <a:ln>
            <a:noFill/>
          </a:ln>
        </p:spPr>
      </p:pic>
      <p:sp>
        <p:nvSpPr>
          <p:cNvPr id="78" name="Google Shape;78;p6"/>
          <p:cNvSpPr/>
          <p:nvPr/>
        </p:nvSpPr>
        <p:spPr>
          <a:xfrm>
            <a:off x="731520" y="2286000"/>
            <a:ext cx="10058400" cy="3657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400"/>
              <a:buFont typeface="Montserrat"/>
              <a:buNone/>
            </a:pPr>
            <a:r>
              <a:rPr lang="en-US" sz="1400" b="1">
                <a:solidFill>
                  <a:srgbClr val="46AA32"/>
                </a:solidFill>
                <a:latin typeface="Montserrat"/>
                <a:ea typeface="Montserrat"/>
                <a:cs typeface="Montserrat"/>
                <a:sym typeface="Montserrat"/>
              </a:rPr>
              <a:t>PART II</a:t>
            </a:r>
            <a:endParaRPr sz="1400">
              <a:solidFill>
                <a:schemeClr val="dk1"/>
              </a:solidFill>
              <a:latin typeface="Calibri"/>
              <a:ea typeface="Calibri"/>
              <a:cs typeface="Calibri"/>
              <a:sym typeface="Calibri"/>
            </a:endParaRPr>
          </a:p>
        </p:txBody>
      </p:sp>
      <p:sp>
        <p:nvSpPr>
          <p:cNvPr id="79" name="Google Shape;79;p6"/>
          <p:cNvSpPr/>
          <p:nvPr/>
        </p:nvSpPr>
        <p:spPr>
          <a:xfrm>
            <a:off x="731520" y="2697480"/>
            <a:ext cx="10698480" cy="82296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FFFFFF"/>
              </a:buClr>
              <a:buSzPts val="4000"/>
              <a:buFont typeface="Montserrat"/>
              <a:buNone/>
            </a:pPr>
            <a:r>
              <a:rPr lang="en-US" sz="4000" b="1">
                <a:solidFill>
                  <a:srgbClr val="FFFFFF"/>
                </a:solidFill>
                <a:latin typeface="Montserrat"/>
                <a:ea typeface="Montserrat"/>
                <a:cs typeface="Montserrat"/>
                <a:sym typeface="Montserrat"/>
              </a:rPr>
              <a:t>Specific recommendations</a:t>
            </a:r>
            <a:endParaRPr sz="4000">
              <a:solidFill>
                <a:schemeClr val="dk1"/>
              </a:solidFill>
              <a:latin typeface="Calibri"/>
              <a:ea typeface="Calibri"/>
              <a:cs typeface="Calibri"/>
              <a:sym typeface="Calibri"/>
            </a:endParaRPr>
          </a:p>
        </p:txBody>
      </p:sp>
      <p:sp>
        <p:nvSpPr>
          <p:cNvPr id="80" name="Google Shape;80;p6"/>
          <p:cNvSpPr/>
          <p:nvPr/>
        </p:nvSpPr>
        <p:spPr>
          <a:xfrm>
            <a:off x="731520" y="3611880"/>
            <a:ext cx="10332720" cy="5486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CFD8CF"/>
              </a:buClr>
              <a:buSzPts val="1400"/>
              <a:buFont typeface="Montserrat"/>
              <a:buNone/>
            </a:pPr>
            <a:r>
              <a:rPr lang="en-US" sz="1400">
                <a:solidFill>
                  <a:srgbClr val="CFD8CF"/>
                </a:solidFill>
                <a:latin typeface="Montserrat"/>
                <a:ea typeface="Montserrat"/>
                <a:cs typeface="Montserrat"/>
                <a:sym typeface="Montserrat"/>
              </a:rPr>
              <a:t>20 recommendations (R1–R20) across 7 thematic areas — each with justification, intended audience, and timeframe.</a:t>
            </a:r>
            <a:endParaRPr sz="1400">
              <a:solidFill>
                <a:schemeClr val="dk1"/>
              </a:solidFill>
              <a:latin typeface="Calibri"/>
              <a:ea typeface="Calibri"/>
              <a:cs typeface="Calibri"/>
              <a:sym typeface="Calibri"/>
            </a:endParaRPr>
          </a:p>
        </p:txBody>
      </p:sp>
      <p:sp>
        <p:nvSpPr>
          <p:cNvPr id="81" name="Google Shape;81;p6"/>
          <p:cNvSpPr/>
          <p:nvPr/>
        </p:nvSpPr>
        <p:spPr>
          <a:xfrm>
            <a:off x="731520" y="4572000"/>
            <a:ext cx="3657600" cy="36576"/>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82" name="Google Shape;82;p6"/>
          <p:cNvSpPr/>
          <p:nvPr/>
        </p:nvSpPr>
        <p:spPr>
          <a:xfrm>
            <a:off x="731520" y="4800600"/>
            <a:ext cx="10698480" cy="731520"/>
          </a:xfrm>
          <a:prstGeom prst="rect">
            <a:avLst/>
          </a:prstGeom>
          <a:noFill/>
          <a:ln>
            <a:noFill/>
          </a:ln>
        </p:spPr>
        <p:txBody>
          <a:bodyPr spcFirstLastPara="1" wrap="square" lIns="0" tIns="0" rIns="0" bIns="0" anchor="ctr" anchorCtr="0">
            <a:noAutofit/>
          </a:bodyPr>
          <a:lstStyle/>
          <a:p>
            <a:pPr marL="0" marR="0" lvl="0" indent="0" algn="l" rtl="0">
              <a:lnSpc>
                <a:spcPct val="120000"/>
              </a:lnSpc>
              <a:spcBef>
                <a:spcPts val="0"/>
              </a:spcBef>
              <a:spcAft>
                <a:spcPts val="0"/>
              </a:spcAft>
              <a:buClr>
                <a:srgbClr val="E9F5E6"/>
              </a:buClr>
              <a:buSzPts val="1200"/>
              <a:buFont typeface="Montserrat"/>
              <a:buNone/>
            </a:pPr>
            <a:r>
              <a:rPr lang="en-US" sz="1200" b="1">
                <a:solidFill>
                  <a:srgbClr val="E9F5E6"/>
                </a:solidFill>
                <a:latin typeface="Montserrat"/>
                <a:ea typeface="Montserrat"/>
                <a:cs typeface="Montserrat"/>
                <a:sym typeface="Montserrat"/>
              </a:rPr>
              <a:t>Implementation system   ·   Financial mechanisms   ·   Small Project Funds   ·   Partnerships and horizontal principles   ·   Communication and support   ·   Indicator system   ·   Ukrainian specifics</a:t>
            </a:r>
            <a:endParaRPr sz="1200">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87"/>
        <p:cNvGrpSpPr/>
        <p:nvPr/>
      </p:nvGrpSpPr>
      <p:grpSpPr>
        <a:xfrm>
          <a:off x="0" y="0"/>
          <a:ext cx="0" cy="0"/>
          <a:chOff x="0" y="0"/>
          <a:chExt cx="0" cy="0"/>
        </a:xfrm>
      </p:grpSpPr>
      <p:pic>
        <p:nvPicPr>
          <p:cNvPr id="88" name="Google Shape;88;p7"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89" name="Google Shape;89;p7"/>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PROGRAMME IMPLEMENTATION SYSTEM</a:t>
            </a:r>
            <a:endParaRPr sz="1100">
              <a:solidFill>
                <a:schemeClr val="dk1"/>
              </a:solidFill>
              <a:latin typeface="Calibri"/>
              <a:ea typeface="Calibri"/>
              <a:cs typeface="Calibri"/>
              <a:sym typeface="Calibri"/>
            </a:endParaRPr>
          </a:p>
        </p:txBody>
      </p:sp>
      <p:sp>
        <p:nvSpPr>
          <p:cNvPr id="90" name="Google Shape;90;p7"/>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1" name="Google Shape;91;p7"/>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R1</a:t>
            </a:r>
            <a:endParaRPr sz="2000">
              <a:solidFill>
                <a:schemeClr val="dk1"/>
              </a:solidFill>
              <a:latin typeface="Calibri"/>
              <a:ea typeface="Calibri"/>
              <a:cs typeface="Calibri"/>
              <a:sym typeface="Calibri"/>
            </a:endParaRPr>
          </a:p>
        </p:txBody>
      </p:sp>
      <p:sp>
        <p:nvSpPr>
          <p:cNvPr id="92" name="Google Shape;92;p7"/>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Strengthen the feedback system for applicants</a:t>
            </a:r>
            <a:endParaRPr sz="2400">
              <a:solidFill>
                <a:schemeClr val="dk1"/>
              </a:solidFill>
              <a:latin typeface="Calibri"/>
              <a:ea typeface="Calibri"/>
              <a:cs typeface="Calibri"/>
              <a:sym typeface="Calibri"/>
            </a:endParaRPr>
          </a:p>
        </p:txBody>
      </p:sp>
      <p:sp>
        <p:nvSpPr>
          <p:cNvPr id="93" name="Google Shape;93;p7"/>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94" name="Google Shape;94;p7"/>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5" name="Google Shape;95;p7"/>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96" name="Google Shape;96;p7"/>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Supplementing the existing feedback mechanism (the evaluation grid provided to each applicant) with a consolidated channel — an anonymous synthesis of the most frequently recurring weaknesses in applications published after the call — may reduce the proportion of “average/poor” ratings among rejected applicants. This is complemented by maintaining and promoting wrap-up meetings conducted by the JS for first-time applicants.</a:t>
            </a:r>
            <a:endParaRPr sz="1350">
              <a:solidFill>
                <a:schemeClr val="dk1"/>
              </a:solidFill>
              <a:latin typeface="Calibri"/>
              <a:ea typeface="Calibri"/>
              <a:cs typeface="Calibri"/>
              <a:sym typeface="Calibri"/>
            </a:endParaRPr>
          </a:p>
        </p:txBody>
      </p:sp>
      <p:sp>
        <p:nvSpPr>
          <p:cNvPr id="97" name="Google Shape;97;p7"/>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Managing Authority and Joint Secretariat</a:t>
            </a:r>
            <a:endParaRPr sz="1000">
              <a:solidFill>
                <a:schemeClr val="dk1"/>
              </a:solidFill>
              <a:latin typeface="Calibri"/>
              <a:ea typeface="Calibri"/>
              <a:cs typeface="Calibri"/>
              <a:sym typeface="Calibri"/>
            </a:endParaRPr>
          </a:p>
        </p:txBody>
      </p:sp>
      <p:cxnSp>
        <p:nvCxnSpPr>
          <p:cNvPr id="98" name="Google Shape;98;p7"/>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99" name="Google Shape;99;p7"/>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Future financial perspective</a:t>
            </a:r>
            <a:endParaRPr sz="1000">
              <a:solidFill>
                <a:schemeClr val="dk1"/>
              </a:solidFill>
              <a:latin typeface="Calibri"/>
              <a:ea typeface="Calibri"/>
              <a:cs typeface="Calibri"/>
              <a:sym typeface="Calibri"/>
            </a:endParaRPr>
          </a:p>
        </p:txBody>
      </p:sp>
      <p:sp>
        <p:nvSpPr>
          <p:cNvPr id="100" name="Google Shape;100;p7"/>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01" name="Google Shape;101;p7"/>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7</a:t>
            </a:r>
            <a:endParaRPr sz="8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06"/>
        <p:cNvGrpSpPr/>
        <p:nvPr/>
      </p:nvGrpSpPr>
      <p:grpSpPr>
        <a:xfrm>
          <a:off x="0" y="0"/>
          <a:ext cx="0" cy="0"/>
          <a:chOff x="0" y="0"/>
          <a:chExt cx="0" cy="0"/>
        </a:xfrm>
      </p:grpSpPr>
      <p:pic>
        <p:nvPicPr>
          <p:cNvPr id="107" name="Google Shape;107;p8"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08" name="Google Shape;108;p8"/>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PROGRAMME IMPLEMENTATION SYSTEM</a:t>
            </a:r>
            <a:endParaRPr sz="1100">
              <a:solidFill>
                <a:schemeClr val="dk1"/>
              </a:solidFill>
              <a:latin typeface="Calibri"/>
              <a:ea typeface="Calibri"/>
              <a:cs typeface="Calibri"/>
              <a:sym typeface="Calibri"/>
            </a:endParaRPr>
          </a:p>
        </p:txBody>
      </p:sp>
      <p:sp>
        <p:nvSpPr>
          <p:cNvPr id="109" name="Google Shape;109;p8"/>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0" name="Google Shape;110;p8"/>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R2</a:t>
            </a:r>
            <a:endParaRPr sz="2000">
              <a:solidFill>
                <a:schemeClr val="dk1"/>
              </a:solidFill>
              <a:latin typeface="Calibri"/>
              <a:ea typeface="Calibri"/>
              <a:cs typeface="Calibri"/>
              <a:sym typeface="Calibri"/>
            </a:endParaRPr>
          </a:p>
        </p:txBody>
      </p:sp>
      <p:sp>
        <p:nvSpPr>
          <p:cNvPr id="111" name="Google Shape;111;p8"/>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Maintaining a flexible expenditure reporting system</a:t>
            </a:r>
            <a:endParaRPr sz="2400">
              <a:solidFill>
                <a:schemeClr val="dk1"/>
              </a:solidFill>
              <a:latin typeface="Calibri"/>
              <a:ea typeface="Calibri"/>
              <a:cs typeface="Calibri"/>
              <a:sym typeface="Calibri"/>
            </a:endParaRPr>
          </a:p>
        </p:txBody>
      </p:sp>
      <p:sp>
        <p:nvSpPr>
          <p:cNvPr id="112" name="Google Shape;112;p8"/>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113" name="Google Shape;113;p8"/>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 name="Google Shape;114;p8"/>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 name="Google Shape;115;p8"/>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current flexible system supports the financial liquidity of the programme (reimbursement from the EC) and beneficiaries (faster disbursement of tranches) and is consistent with the planned results-based payment (P-BA) logic for 2028+. In parallel — monitoring the workload of national auditors and potential funding of additional positions from technical assistance.</a:t>
            </a:r>
            <a:endParaRPr sz="1350">
              <a:solidFill>
                <a:schemeClr val="dk1"/>
              </a:solidFill>
              <a:latin typeface="Calibri"/>
              <a:ea typeface="Calibri"/>
              <a:cs typeface="Calibri"/>
              <a:sym typeface="Calibri"/>
            </a:endParaRPr>
          </a:p>
        </p:txBody>
      </p:sp>
      <p:sp>
        <p:nvSpPr>
          <p:cNvPr id="116" name="Google Shape;116;p8"/>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MA; consultation with national auditors and JS</a:t>
            </a:r>
            <a:endParaRPr sz="1000">
              <a:solidFill>
                <a:schemeClr val="dk1"/>
              </a:solidFill>
              <a:latin typeface="Calibri"/>
              <a:ea typeface="Calibri"/>
              <a:cs typeface="Calibri"/>
              <a:sym typeface="Calibri"/>
            </a:endParaRPr>
          </a:p>
        </p:txBody>
      </p:sp>
      <p:cxnSp>
        <p:nvCxnSpPr>
          <p:cNvPr id="117" name="Google Shape;117;p8"/>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118" name="Google Shape;118;p8"/>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Future financial perspective</a:t>
            </a:r>
            <a:endParaRPr sz="1000">
              <a:solidFill>
                <a:schemeClr val="dk1"/>
              </a:solidFill>
              <a:latin typeface="Calibri"/>
              <a:ea typeface="Calibri"/>
              <a:cs typeface="Calibri"/>
              <a:sym typeface="Calibri"/>
            </a:endParaRPr>
          </a:p>
        </p:txBody>
      </p:sp>
      <p:sp>
        <p:nvSpPr>
          <p:cNvPr id="119" name="Google Shape;119;p8"/>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20" name="Google Shape;120;p8"/>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8</a:t>
            </a:r>
            <a:endParaRPr sz="800">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5"/>
        <p:cNvGrpSpPr/>
        <p:nvPr/>
      </p:nvGrpSpPr>
      <p:grpSpPr>
        <a:xfrm>
          <a:off x="0" y="0"/>
          <a:ext cx="0" cy="0"/>
          <a:chOff x="0" y="0"/>
          <a:chExt cx="0" cy="0"/>
        </a:xfrm>
      </p:grpSpPr>
      <p:pic>
        <p:nvPicPr>
          <p:cNvPr id="126" name="Google Shape;126;p9" descr="ego.png"/>
          <p:cNvPicPr preferRelativeResize="0"/>
          <p:nvPr/>
        </p:nvPicPr>
        <p:blipFill rotWithShape="1">
          <a:blip r:embed="rId3">
            <a:alphaModFix/>
          </a:blip>
          <a:srcRect/>
          <a:stretch/>
        </p:blipFill>
        <p:spPr>
          <a:xfrm>
            <a:off x="10881360" y="292608"/>
            <a:ext cx="822960" cy="640080"/>
          </a:xfrm>
          <a:prstGeom prst="rect">
            <a:avLst/>
          </a:prstGeom>
          <a:noFill/>
          <a:ln>
            <a:noFill/>
          </a:ln>
        </p:spPr>
      </p:pic>
      <p:sp>
        <p:nvSpPr>
          <p:cNvPr id="127" name="Google Shape;127;p9"/>
          <p:cNvSpPr/>
          <p:nvPr/>
        </p:nvSpPr>
        <p:spPr>
          <a:xfrm>
            <a:off x="1554480" y="457200"/>
            <a:ext cx="8686800" cy="32004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1100"/>
              <a:buFont typeface="Montserrat"/>
              <a:buNone/>
            </a:pPr>
            <a:r>
              <a:rPr lang="en-US" sz="1100" b="1">
                <a:solidFill>
                  <a:srgbClr val="707070"/>
                </a:solidFill>
                <a:latin typeface="Montserrat"/>
                <a:ea typeface="Montserrat"/>
                <a:cs typeface="Montserrat"/>
                <a:sym typeface="Montserrat"/>
              </a:rPr>
              <a:t>PROGRAMME IMPLEMENTATION SYSTEM</a:t>
            </a:r>
            <a:endParaRPr sz="1100">
              <a:solidFill>
                <a:schemeClr val="dk1"/>
              </a:solidFill>
              <a:latin typeface="Calibri"/>
              <a:ea typeface="Calibri"/>
              <a:cs typeface="Calibri"/>
              <a:sym typeface="Calibri"/>
            </a:endParaRPr>
          </a:p>
        </p:txBody>
      </p:sp>
      <p:sp>
        <p:nvSpPr>
          <p:cNvPr id="128" name="Google Shape;128;p9"/>
          <p:cNvSpPr/>
          <p:nvPr/>
        </p:nvSpPr>
        <p:spPr>
          <a:xfrm>
            <a:off x="548640" y="384048"/>
            <a:ext cx="868680" cy="868680"/>
          </a:xfrm>
          <a:prstGeom prst="ellipse">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 name="Google Shape;129;p9"/>
          <p:cNvSpPr/>
          <p:nvPr/>
        </p:nvSpPr>
        <p:spPr>
          <a:xfrm>
            <a:off x="548640" y="384048"/>
            <a:ext cx="868680" cy="868680"/>
          </a:xfrm>
          <a:prstGeom prst="rect">
            <a:avLst/>
          </a:prstGeom>
          <a:noFill/>
          <a:ln>
            <a:noFill/>
          </a:ln>
        </p:spPr>
        <p:txBody>
          <a:bodyPr spcFirstLastPara="1" wrap="square" lIns="0" tIns="0" rIns="0" bIns="0" anchor="ctr" anchorCtr="0">
            <a:noAutofit/>
          </a:bodyPr>
          <a:lstStyle/>
          <a:p>
            <a:pPr marL="0" marR="0" lvl="0" indent="0" algn="ctr" rtl="0">
              <a:spcBef>
                <a:spcPts val="0"/>
              </a:spcBef>
              <a:spcAft>
                <a:spcPts val="0"/>
              </a:spcAft>
              <a:buClr>
                <a:srgbClr val="FFFFFF"/>
              </a:buClr>
              <a:buSzPts val="2000"/>
              <a:buFont typeface="Montserrat"/>
              <a:buNone/>
            </a:pPr>
            <a:r>
              <a:rPr lang="en-US" sz="2000" b="1">
                <a:solidFill>
                  <a:srgbClr val="FFFFFF"/>
                </a:solidFill>
                <a:latin typeface="Montserrat"/>
                <a:ea typeface="Montserrat"/>
                <a:cs typeface="Montserrat"/>
                <a:sym typeface="Montserrat"/>
              </a:rPr>
              <a:t>R3</a:t>
            </a:r>
            <a:endParaRPr sz="2000">
              <a:solidFill>
                <a:schemeClr val="dk1"/>
              </a:solidFill>
              <a:latin typeface="Calibri"/>
              <a:ea typeface="Calibri"/>
              <a:cs typeface="Calibri"/>
              <a:sym typeface="Calibri"/>
            </a:endParaRPr>
          </a:p>
        </p:txBody>
      </p:sp>
      <p:sp>
        <p:nvSpPr>
          <p:cNvPr id="130" name="Google Shape;130;p9"/>
          <p:cNvSpPr/>
          <p:nvPr/>
        </p:nvSpPr>
        <p:spPr>
          <a:xfrm>
            <a:off x="548640" y="1417320"/>
            <a:ext cx="11064240" cy="1097280"/>
          </a:xfrm>
          <a:prstGeom prst="rect">
            <a:avLst/>
          </a:prstGeom>
          <a:noFill/>
          <a:ln>
            <a:noFill/>
          </a:ln>
        </p:spPr>
        <p:txBody>
          <a:bodyPr spcFirstLastPara="1" wrap="square" lIns="0" tIns="0" rIns="0" bIns="0" anchor="t" anchorCtr="0">
            <a:noAutofit/>
          </a:bodyPr>
          <a:lstStyle/>
          <a:p>
            <a:pPr marL="0" marR="0" lvl="0" indent="0" algn="l" rtl="0">
              <a:lnSpc>
                <a:spcPct val="98000"/>
              </a:lnSpc>
              <a:spcBef>
                <a:spcPts val="0"/>
              </a:spcBef>
              <a:spcAft>
                <a:spcPts val="0"/>
              </a:spcAft>
              <a:buClr>
                <a:srgbClr val="1A1A1A"/>
              </a:buClr>
              <a:buSzPts val="2400"/>
              <a:buFont typeface="Montserrat"/>
              <a:buNone/>
            </a:pPr>
            <a:r>
              <a:rPr lang="en-US" sz="2400" b="1">
                <a:solidFill>
                  <a:srgbClr val="1A1A1A"/>
                </a:solidFill>
                <a:latin typeface="Montserrat"/>
                <a:ea typeface="Montserrat"/>
                <a:cs typeface="Montserrat"/>
                <a:sym typeface="Montserrat"/>
              </a:rPr>
              <a:t>CST2021 system modernization to bridge the implementation gap</a:t>
            </a:r>
            <a:endParaRPr sz="2400">
              <a:solidFill>
                <a:schemeClr val="dk1"/>
              </a:solidFill>
              <a:latin typeface="Calibri"/>
              <a:ea typeface="Calibri"/>
              <a:cs typeface="Calibri"/>
              <a:sym typeface="Calibri"/>
            </a:endParaRPr>
          </a:p>
        </p:txBody>
      </p:sp>
      <p:sp>
        <p:nvSpPr>
          <p:cNvPr id="131" name="Google Shape;131;p9"/>
          <p:cNvSpPr/>
          <p:nvPr/>
        </p:nvSpPr>
        <p:spPr>
          <a:xfrm>
            <a:off x="548640" y="2697480"/>
            <a:ext cx="100584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46AA32"/>
              </a:buClr>
              <a:buSzPts val="1100"/>
              <a:buFont typeface="Montserrat"/>
              <a:buNone/>
            </a:pPr>
            <a:r>
              <a:rPr lang="en-US" sz="1100" b="1">
                <a:solidFill>
                  <a:srgbClr val="46AA32"/>
                </a:solidFill>
                <a:latin typeface="Montserrat"/>
                <a:ea typeface="Montserrat"/>
                <a:cs typeface="Montserrat"/>
                <a:sym typeface="Montserrat"/>
              </a:rPr>
              <a:t>EXPECTED EFFECTS AND JUSTIFICATION</a:t>
            </a:r>
            <a:endParaRPr sz="1100">
              <a:solidFill>
                <a:schemeClr val="dk1"/>
              </a:solidFill>
              <a:latin typeface="Calibri"/>
              <a:ea typeface="Calibri"/>
              <a:cs typeface="Calibri"/>
              <a:sym typeface="Calibri"/>
            </a:endParaRPr>
          </a:p>
        </p:txBody>
      </p:sp>
      <p:sp>
        <p:nvSpPr>
          <p:cNvPr id="132" name="Google Shape;132;p9"/>
          <p:cNvSpPr/>
          <p:nvPr/>
        </p:nvSpPr>
        <p:spPr>
          <a:xfrm>
            <a:off x="548640" y="3017520"/>
            <a:ext cx="11064240" cy="2057400"/>
          </a:xfrm>
          <a:prstGeom prst="rect">
            <a:avLst/>
          </a:prstGeom>
          <a:solidFill>
            <a:srgbClr val="E9F5E6"/>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 name="Google Shape;133;p9"/>
          <p:cNvSpPr/>
          <p:nvPr/>
        </p:nvSpPr>
        <p:spPr>
          <a:xfrm>
            <a:off x="548640" y="3017520"/>
            <a:ext cx="91440" cy="2057400"/>
          </a:xfrm>
          <a:prstGeom prst="rect">
            <a:avLst/>
          </a:prstGeom>
          <a:solidFill>
            <a:srgbClr val="46AA32"/>
          </a:solid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 name="Google Shape;134;p9"/>
          <p:cNvSpPr/>
          <p:nvPr/>
        </p:nvSpPr>
        <p:spPr>
          <a:xfrm>
            <a:off x="868680" y="3154680"/>
            <a:ext cx="10515600" cy="1783080"/>
          </a:xfrm>
          <a:prstGeom prst="rect">
            <a:avLst/>
          </a:prstGeom>
          <a:noFill/>
          <a:ln>
            <a:noFill/>
          </a:ln>
        </p:spPr>
        <p:txBody>
          <a:bodyPr spcFirstLastPara="1" wrap="square" lIns="0" tIns="0" rIns="0" bIns="0" anchor="ctr" anchorCtr="0">
            <a:noAutofit/>
          </a:bodyPr>
          <a:lstStyle/>
          <a:p>
            <a:pPr marL="0" marR="0" lvl="0" indent="0" algn="l" rtl="0">
              <a:lnSpc>
                <a:spcPct val="108000"/>
              </a:lnSpc>
              <a:spcBef>
                <a:spcPts val="0"/>
              </a:spcBef>
              <a:spcAft>
                <a:spcPts val="0"/>
              </a:spcAft>
              <a:buClr>
                <a:srgbClr val="1A1A1A"/>
              </a:buClr>
              <a:buSzPts val="1350"/>
              <a:buFont typeface="Montserrat"/>
              <a:buNone/>
            </a:pPr>
            <a:r>
              <a:rPr lang="en-US" sz="1350">
                <a:solidFill>
                  <a:srgbClr val="1A1A1A"/>
                </a:solidFill>
                <a:latin typeface="Montserrat"/>
                <a:ea typeface="Montserrat"/>
                <a:cs typeface="Montserrat"/>
                <a:sym typeface="Montserrat"/>
              </a:rPr>
              <a:t>The implementation of the package of changes will eliminate the paradox of “simplifications that do not simplify”: it will shorten payment request processing, reduce corrections, and lower barriers for Ukrainian partners (36.4% positive ratings vs 68.2% for Polish partners). Three phases: critical changes (EUR exchange rates, flat-rate calculations, “diff”), high priority, UA localization.</a:t>
            </a:r>
            <a:endParaRPr sz="1350">
              <a:solidFill>
                <a:schemeClr val="dk1"/>
              </a:solidFill>
              <a:latin typeface="Calibri"/>
              <a:ea typeface="Calibri"/>
              <a:cs typeface="Calibri"/>
              <a:sym typeface="Calibri"/>
            </a:endParaRPr>
          </a:p>
        </p:txBody>
      </p:sp>
      <p:sp>
        <p:nvSpPr>
          <p:cNvPr id="135" name="Google Shape;135;p9"/>
          <p:cNvSpPr/>
          <p:nvPr/>
        </p:nvSpPr>
        <p:spPr>
          <a:xfrm>
            <a:off x="548640" y="5349240"/>
            <a:ext cx="676656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INTENDED AUDIENCE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MFiRP (product owner) with the CST2021 team</a:t>
            </a:r>
            <a:endParaRPr sz="1000">
              <a:solidFill>
                <a:schemeClr val="dk1"/>
              </a:solidFill>
              <a:latin typeface="Calibri"/>
              <a:ea typeface="Calibri"/>
              <a:cs typeface="Calibri"/>
              <a:sym typeface="Calibri"/>
            </a:endParaRPr>
          </a:p>
        </p:txBody>
      </p:sp>
      <p:cxnSp>
        <p:nvCxnSpPr>
          <p:cNvPr id="136" name="Google Shape;136;p9"/>
          <p:cNvCxnSpPr/>
          <p:nvPr/>
        </p:nvCxnSpPr>
        <p:spPr>
          <a:xfrm>
            <a:off x="7498080" y="5349240"/>
            <a:ext cx="0" cy="868680"/>
          </a:xfrm>
          <a:prstGeom prst="straightConnector1">
            <a:avLst/>
          </a:prstGeom>
          <a:noFill/>
          <a:ln w="12700" cap="flat" cmpd="sng">
            <a:solidFill>
              <a:srgbClr val="CCCCCC"/>
            </a:solidFill>
            <a:prstDash val="solid"/>
            <a:round/>
            <a:headEnd type="none" w="sm" len="sm"/>
            <a:tailEnd type="none" w="sm" len="sm"/>
          </a:ln>
        </p:spPr>
      </p:cxnSp>
      <p:sp>
        <p:nvSpPr>
          <p:cNvPr id="137" name="Google Shape;137;p9"/>
          <p:cNvSpPr/>
          <p:nvPr/>
        </p:nvSpPr>
        <p:spPr>
          <a:xfrm>
            <a:off x="7772400" y="5349240"/>
            <a:ext cx="3840480" cy="914400"/>
          </a:xfrm>
          <a:prstGeom prst="rect">
            <a:avLst/>
          </a:prstGeom>
          <a:noFill/>
          <a:ln>
            <a:noFill/>
          </a:ln>
        </p:spPr>
        <p:txBody>
          <a:bodyPr spcFirstLastPara="1" wrap="square" lIns="0" tIns="0" rIns="0" bIns="0" anchor="t" anchorCtr="0">
            <a:noAutofit/>
          </a:bodyPr>
          <a:lstStyle/>
          <a:p>
            <a:pPr marL="0" marR="0" lvl="0" indent="0" algn="l" rtl="0">
              <a:lnSpc>
                <a:spcPct val="105000"/>
              </a:lnSpc>
              <a:spcBef>
                <a:spcPts val="0"/>
              </a:spcBef>
              <a:spcAft>
                <a:spcPts val="0"/>
              </a:spcAft>
              <a:buClr>
                <a:srgbClr val="707070"/>
              </a:buClr>
              <a:buSzPts val="1000"/>
              <a:buFont typeface="Montserrat"/>
              <a:buNone/>
            </a:pPr>
            <a:r>
              <a:rPr lang="en-US" sz="1000" b="1">
                <a:solidFill>
                  <a:srgbClr val="707070"/>
                </a:solidFill>
                <a:latin typeface="Montserrat"/>
                <a:ea typeface="Montserrat"/>
                <a:cs typeface="Montserrat"/>
                <a:sym typeface="Montserrat"/>
              </a:rPr>
              <a:t>TIMEFRAME</a:t>
            </a:r>
            <a:br>
              <a:rPr lang="en-US" sz="1000" b="1">
                <a:solidFill>
                  <a:srgbClr val="707070"/>
                </a:solidFill>
                <a:latin typeface="Montserrat"/>
                <a:ea typeface="Montserrat"/>
                <a:cs typeface="Montserrat"/>
                <a:sym typeface="Montserrat"/>
              </a:rPr>
            </a:br>
            <a:endParaRPr sz="1000">
              <a:solidFill>
                <a:schemeClr val="dk1"/>
              </a:solidFill>
              <a:latin typeface="Calibri"/>
              <a:ea typeface="Calibri"/>
              <a:cs typeface="Calibri"/>
              <a:sym typeface="Calibri"/>
            </a:endParaRPr>
          </a:p>
          <a:p>
            <a:pPr marL="0" marR="0" lvl="0" indent="0" algn="l" rtl="0">
              <a:lnSpc>
                <a:spcPct val="105000"/>
              </a:lnSpc>
              <a:spcBef>
                <a:spcPts val="0"/>
              </a:spcBef>
              <a:spcAft>
                <a:spcPts val="0"/>
              </a:spcAft>
              <a:buClr>
                <a:srgbClr val="1A1A1A"/>
              </a:buClr>
              <a:buSzPts val="1250"/>
              <a:buFont typeface="Montserrat"/>
              <a:buNone/>
            </a:pPr>
            <a:r>
              <a:rPr lang="en-US" sz="1250">
                <a:solidFill>
                  <a:srgbClr val="1A1A1A"/>
                </a:solidFill>
                <a:latin typeface="Montserrat"/>
                <a:ea typeface="Montserrat"/>
                <a:cs typeface="Montserrat"/>
                <a:sym typeface="Montserrat"/>
              </a:rPr>
              <a:t>Phase I within 12 months; localization before 2028+ call</a:t>
            </a:r>
            <a:endParaRPr sz="1000">
              <a:solidFill>
                <a:schemeClr val="dk1"/>
              </a:solidFill>
              <a:latin typeface="Calibri"/>
              <a:ea typeface="Calibri"/>
              <a:cs typeface="Calibri"/>
              <a:sym typeface="Calibri"/>
            </a:endParaRPr>
          </a:p>
        </p:txBody>
      </p:sp>
      <p:sp>
        <p:nvSpPr>
          <p:cNvPr id="138" name="Google Shape;138;p9"/>
          <p:cNvSpPr/>
          <p:nvPr/>
        </p:nvSpPr>
        <p:spPr>
          <a:xfrm>
            <a:off x="457200" y="6446520"/>
            <a:ext cx="8229600" cy="274320"/>
          </a:xfrm>
          <a:prstGeom prst="rect">
            <a:avLst/>
          </a:prstGeom>
          <a:noFill/>
          <a:ln>
            <a:noFill/>
          </a:ln>
        </p:spPr>
        <p:txBody>
          <a:bodyPr spcFirstLastPara="1" wrap="square" lIns="0" tIns="0" rIns="0" bIns="0" anchor="ctr" anchorCtr="0">
            <a:noAutofit/>
          </a:bodyPr>
          <a:lstStyle/>
          <a:p>
            <a:pPr marL="0" marR="0" lvl="0" indent="0" algn="l"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EGO s.c.  •  Evaluation of Interreg NEXT Poland–Ukraine 2021–2027</a:t>
            </a:r>
            <a:endParaRPr sz="800">
              <a:solidFill>
                <a:schemeClr val="dk1"/>
              </a:solidFill>
              <a:latin typeface="Calibri"/>
              <a:ea typeface="Calibri"/>
              <a:cs typeface="Calibri"/>
              <a:sym typeface="Calibri"/>
            </a:endParaRPr>
          </a:p>
        </p:txBody>
      </p:sp>
      <p:sp>
        <p:nvSpPr>
          <p:cNvPr id="139" name="Google Shape;139;p9"/>
          <p:cNvSpPr/>
          <p:nvPr/>
        </p:nvSpPr>
        <p:spPr>
          <a:xfrm>
            <a:off x="11247120" y="6446520"/>
            <a:ext cx="457200" cy="274320"/>
          </a:xfrm>
          <a:prstGeom prst="rect">
            <a:avLst/>
          </a:prstGeom>
          <a:noFill/>
          <a:ln>
            <a:noFill/>
          </a:ln>
        </p:spPr>
        <p:txBody>
          <a:bodyPr spcFirstLastPara="1" wrap="square" lIns="0" tIns="0" rIns="0" bIns="0" anchor="ctr" anchorCtr="0">
            <a:noAutofit/>
          </a:bodyPr>
          <a:lstStyle/>
          <a:p>
            <a:pPr marL="0" marR="0" lvl="0" indent="0" algn="r" rtl="0">
              <a:spcBef>
                <a:spcPts val="0"/>
              </a:spcBef>
              <a:spcAft>
                <a:spcPts val="0"/>
              </a:spcAft>
              <a:buClr>
                <a:srgbClr val="707070"/>
              </a:buClr>
              <a:buSzPts val="800"/>
              <a:buFont typeface="Montserrat"/>
              <a:buNone/>
            </a:pPr>
            <a:r>
              <a:rPr lang="en-US" sz="800">
                <a:solidFill>
                  <a:srgbClr val="707070"/>
                </a:solidFill>
                <a:latin typeface="Montserrat"/>
                <a:ea typeface="Montserrat"/>
                <a:cs typeface="Montserrat"/>
                <a:sym typeface="Montserrat"/>
              </a:rPr>
              <a:t>9</a:t>
            </a:r>
            <a:endParaRPr sz="8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3390</Words>
  <Application>Microsoft Macintosh PowerPoint</Application>
  <PresentationFormat>Panoramiczny</PresentationFormat>
  <Paragraphs>296</Paragraphs>
  <Slides>27</Slides>
  <Notes>27</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27</vt:i4>
      </vt:variant>
    </vt:vector>
  </HeadingPairs>
  <TitlesOfParts>
    <vt:vector size="31" baseType="lpstr">
      <vt:lpstr>Arial</vt:lpstr>
      <vt:lpstr>Calibri</vt:lpstr>
      <vt:lpstr>Montserrat</vt:lpstr>
      <vt:lpstr>Office Theme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EGO s.c.</dc:creator>
  <cp:lastModifiedBy>Bartosz Ledzion</cp:lastModifiedBy>
  <cp:revision>2</cp:revision>
  <dcterms:created xsi:type="dcterms:W3CDTF">2026-06-11T16:34:13Z</dcterms:created>
  <dcterms:modified xsi:type="dcterms:W3CDTF">2026-06-12T13:53:51Z</dcterms:modified>
</cp:coreProperties>
</file>