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12192000"/>
  <p:embeddedFontLst>
    <p:embeddedFont>
      <p:font typeface="Montserrat" pitchFamily="2" charset="0"/>
      <p:regular r:id="rId30"/>
      <p:bold r:id="rId31"/>
      <p:italic r:id="rId32"/>
      <p:boldItalic r:id="rId3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6" roundtripDataSignature="AMtx7mhStnakoba5QRH5WcTmQdL8oEDf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116" d="100"/>
          <a:sy n="116" d="100"/>
        </p:scale>
        <p:origin x="5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4.fntdata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3.fntdata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1.fntdata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914400"/>
            <a:ext cx="4572225" cy="457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" name="Google Shape;9;p1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1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2" name="Google Shape;142;p10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10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1" name="Google Shape;161;p11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11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11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0" name="Google Shape;180;p12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12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12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9" name="Google Shape;199;p13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13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13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8" name="Google Shape;218;p14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14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14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7" name="Google Shape;237;p15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15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15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6" name="Google Shape;256;p16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Google Shape;257;p16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16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5" name="Google Shape;275;p17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17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17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94" name="Google Shape;294;p18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" name="Google Shape;295;p18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18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3" name="Google Shape;313;p19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19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" name="Google Shape;21;p2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2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32" name="Google Shape;332;p20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3" name="Google Shape;333;p20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51" name="Google Shape;351;p21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2" name="Google Shape;352;p21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21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70" name="Google Shape;370;p22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1" name="Google Shape;371;p22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22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89" name="Google Shape;389;p23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0" name="Google Shape;390;p23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23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08" name="Google Shape;408;p24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9" name="Google Shape;409;p24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24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27" name="Google Shape;427;p25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8" name="Google Shape;428;p25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25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46" name="Google Shape;446;p26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7" name="Google Shape;447;p26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26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65" name="Google Shape;465;p27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6" name="Google Shape;466;p27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27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2" name="Google Shape;32;p3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3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3" name="Google Shape;43;p4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4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2" name="Google Shape;62;p5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5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3" name="Google Shape;73;p6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6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5" name="Google Shape;85;p7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7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4" name="Google Shape;104;p8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8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3" name="Google Shape;123;p9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9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">
  <p:cSld name="DEFAULT">
    <p:bg>
      <p:bgPr>
        <a:solidFill>
          <a:schemeClr val="lt1"/>
        </a:solidFill>
        <a:effectLst/>
      </p:bgPr>
    </p:bg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1" descr="e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81360" y="292608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"/>
          <p:cNvSpPr/>
          <p:nvPr/>
        </p:nvSpPr>
        <p:spPr>
          <a:xfrm>
            <a:off x="914400" y="2057400"/>
            <a:ext cx="10515600" cy="1554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46AA32"/>
              </a:buClr>
              <a:buSzPts val="3800"/>
              <a:buFont typeface="Montserrat"/>
              <a:buNone/>
            </a:pPr>
            <a:r>
              <a:rPr lang="en-US" sz="3800" b="1">
                <a:solidFill>
                  <a:srgbClr val="46AA32"/>
                </a:solidFill>
                <a:latin typeface="Montserrat"/>
                <a:ea typeface="Montserrat"/>
                <a:cs typeface="Montserrat"/>
                <a:sym typeface="Montserrat"/>
              </a:rPr>
              <a:t>Ewaluacja śródokresowa programu</a:t>
            </a:r>
            <a:endParaRPr sz="3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46AA32"/>
              </a:buClr>
              <a:buSzPts val="3800"/>
              <a:buFont typeface="Montserrat"/>
              <a:buNone/>
            </a:pPr>
            <a:r>
              <a:rPr lang="en-US" sz="3800" b="1">
                <a:solidFill>
                  <a:srgbClr val="46AA32"/>
                </a:solidFill>
                <a:latin typeface="Montserrat"/>
                <a:ea typeface="Montserrat"/>
                <a:cs typeface="Montserrat"/>
                <a:sym typeface="Montserrat"/>
              </a:rPr>
              <a:t>Interreg A NEXT Polska – Ukraina</a:t>
            </a:r>
            <a:endParaRPr sz="3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1"/>
          <p:cNvSpPr/>
          <p:nvPr/>
        </p:nvSpPr>
        <p:spPr>
          <a:xfrm>
            <a:off x="914400" y="3703320"/>
            <a:ext cx="1033272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200"/>
              <a:buFont typeface="Montserrat"/>
              <a:buNone/>
            </a:pPr>
            <a:r>
              <a:rPr lang="en-US" sz="2200" b="1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Wnioski i rekomendacje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1"/>
          <p:cNvSpPr/>
          <p:nvPr/>
        </p:nvSpPr>
        <p:spPr>
          <a:xfrm>
            <a:off x="914400" y="4434840"/>
            <a:ext cx="3657600" cy="36576"/>
          </a:xfrm>
          <a:prstGeom prst="rect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914400" y="4617720"/>
            <a:ext cx="9875520" cy="73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300"/>
              <a:buFont typeface="Montserrat"/>
              <a:buNone/>
            </a:pPr>
            <a:r>
              <a:rPr lang="en-US" sz="13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Synteza wniosków</a:t>
            </a: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3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oraz rekomendacji szczegółowych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914400" y="6217920"/>
            <a:ext cx="7315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100"/>
              <a:buFont typeface="Montserrat"/>
              <a:buNone/>
            </a:pPr>
            <a:r>
              <a:rPr lang="en-US" sz="11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EGO s.c.  •  czerwiec 2026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image3.png" descr="Obraz zawierający tekst, zrzut ekranu, Czcionka, Jaskrawoniebieski&#10;&#10;Zawartość wygenerowana przez AI może być niepoprawna.">
            <a:extLst>
              <a:ext uri="{FF2B5EF4-FFF2-40B4-BE49-F238E27FC236}">
                <a16:creationId xmlns:a16="http://schemas.microsoft.com/office/drawing/2014/main" id="{3C1ED747-320C-EA87-B064-59EDCE649AB4}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9136735" y="6054407"/>
            <a:ext cx="2687955" cy="601345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p10" descr="e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81360" y="292608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10"/>
          <p:cNvSpPr/>
          <p:nvPr/>
        </p:nvSpPr>
        <p:spPr>
          <a:xfrm>
            <a:off x="1554480" y="457200"/>
            <a:ext cx="86868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UPROSZCZENIA I MECHANIZMY FINANSOWE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10"/>
          <p:cNvSpPr/>
          <p:nvPr/>
        </p:nvSpPr>
        <p:spPr>
          <a:xfrm>
            <a:off x="548640" y="384048"/>
            <a:ext cx="868680" cy="868680"/>
          </a:xfrm>
          <a:prstGeom prst="ellipse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0"/>
          <p:cNvSpPr/>
          <p:nvPr/>
        </p:nvSpPr>
        <p:spPr>
          <a:xfrm>
            <a:off x="548640" y="384048"/>
            <a:ext cx="868680" cy="86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Montserrat"/>
              <a:buNone/>
            </a:pPr>
            <a:r>
              <a:rPr lang="en-US" sz="20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R4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10"/>
          <p:cNvSpPr/>
          <p:nvPr/>
        </p:nvSpPr>
        <p:spPr>
          <a:xfrm>
            <a:off x="548640" y="1417320"/>
            <a:ext cx="11064240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Montserrat"/>
              <a:buNone/>
            </a:pPr>
            <a:r>
              <a:rPr lang="en-US" sz="2400" b="1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Diagnoza kosztów personelu i rozważenie zróżnicowania stawek ryczałtowych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10"/>
          <p:cNvSpPr/>
          <p:nvPr/>
        </p:nvSpPr>
        <p:spPr>
          <a:xfrm>
            <a:off x="548640" y="2697480"/>
            <a:ext cx="10058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6AA32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46AA32"/>
                </a:solidFill>
                <a:latin typeface="Montserrat"/>
                <a:ea typeface="Montserrat"/>
                <a:cs typeface="Montserrat"/>
                <a:sym typeface="Montserrat"/>
              </a:rPr>
              <a:t>UZASADNIENIE I PRZEWIDYWANE SKUTKI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10"/>
          <p:cNvSpPr/>
          <p:nvPr/>
        </p:nvSpPr>
        <p:spPr>
          <a:xfrm>
            <a:off x="548640" y="3028837"/>
            <a:ext cx="11064300" cy="2057400"/>
          </a:xfrm>
          <a:prstGeom prst="rect">
            <a:avLst/>
          </a:prstGeom>
          <a:solidFill>
            <a:srgbClr val="E9F5E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0"/>
          <p:cNvSpPr/>
          <p:nvPr/>
        </p:nvSpPr>
        <p:spPr>
          <a:xfrm>
            <a:off x="548640" y="3017520"/>
            <a:ext cx="91440" cy="2057400"/>
          </a:xfrm>
          <a:prstGeom prst="rect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10"/>
          <p:cNvSpPr/>
          <p:nvPr/>
        </p:nvSpPr>
        <p:spPr>
          <a:xfrm>
            <a:off x="712950" y="3154675"/>
            <a:ext cx="10671300" cy="178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50"/>
              <a:buFont typeface="Montserrat"/>
              <a:buNone/>
            </a:pPr>
            <a:r>
              <a:rPr lang="en-US" sz="13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Stawka 6% w projektach regularnych (</a:t>
            </a:r>
            <a:r>
              <a:rPr lang="en-US" sz="135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o wartości dofinansowania od 200 tys. do 2,5 mln EUR)</a:t>
            </a:r>
            <a:r>
              <a:rPr lang="en-US" sz="13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 należy do najniższych wśród porównywanych programów, a 45% beneficjentów ocenia stawki jako graniczne lub zbyt niskie. </a:t>
            </a:r>
            <a:r>
              <a:rPr lang="en-US" sz="135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Na etapie programowania nowej perspektywy warto przeprowadzić diagnozę rzeczywistych kosztów personelu z podziałem na warstwy różnicujące projekty ze względu na budżet. Badanie może objąć próbę projektów (udostępnioną  ewidencję księgową) lub polegać na symulacji kosztów pracy. W oparciu o wyniki należy zdecydować</a:t>
            </a:r>
            <a:r>
              <a:rPr lang="en-US" sz="13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, czy jednolita stawka wymaga zróżnicowania lub alternatywy (stawki jednostkowe).</a:t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0"/>
          <p:cNvSpPr/>
          <p:nvPr/>
        </p:nvSpPr>
        <p:spPr>
          <a:xfrm>
            <a:off x="548640" y="5349240"/>
            <a:ext cx="676656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ADRESAT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Instytucja Zarządzająca (programowanie nowej perspektywy)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5" name="Google Shape;155;p10"/>
          <p:cNvCxnSpPr/>
          <p:nvPr/>
        </p:nvCxnSpPr>
        <p:spPr>
          <a:xfrm>
            <a:off x="7498080" y="5349240"/>
            <a:ext cx="0" cy="868680"/>
          </a:xfrm>
          <a:prstGeom prst="straightConnector1">
            <a:avLst/>
          </a:prstGeom>
          <a:noFill/>
          <a:ln w="12700" cap="flat" cmpd="sng">
            <a:solidFill>
              <a:srgbClr val="CCCCC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6" name="Google Shape;156;p10"/>
          <p:cNvSpPr/>
          <p:nvPr/>
        </p:nvSpPr>
        <p:spPr>
          <a:xfrm>
            <a:off x="7772400" y="5349240"/>
            <a:ext cx="384048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HORYZONT CZASOWY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Przed uruchomieniem perspektywy 2028+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0"/>
          <p:cNvSpPr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EGO s.c.  •  Ewaluacja Interreg NEXT Polska–Ukraina 2021–2027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0"/>
          <p:cNvSpPr/>
          <p:nvPr/>
        </p:nvSpPr>
        <p:spPr>
          <a:xfrm>
            <a:off x="11247120" y="6446520"/>
            <a:ext cx="457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10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11" descr="e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81360" y="292608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11"/>
          <p:cNvSpPr/>
          <p:nvPr/>
        </p:nvSpPr>
        <p:spPr>
          <a:xfrm>
            <a:off x="1554480" y="457200"/>
            <a:ext cx="86868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UPROSZCZENIA I MECHANIZMY FINANSOWE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1"/>
          <p:cNvSpPr/>
          <p:nvPr/>
        </p:nvSpPr>
        <p:spPr>
          <a:xfrm>
            <a:off x="548640" y="384048"/>
            <a:ext cx="868680" cy="868680"/>
          </a:xfrm>
          <a:prstGeom prst="ellipse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11"/>
          <p:cNvSpPr/>
          <p:nvPr/>
        </p:nvSpPr>
        <p:spPr>
          <a:xfrm>
            <a:off x="548640" y="384048"/>
            <a:ext cx="868680" cy="86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Montserrat"/>
              <a:buNone/>
            </a:pPr>
            <a:r>
              <a:rPr lang="en-US" sz="20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R5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11"/>
          <p:cNvSpPr/>
          <p:nvPr/>
        </p:nvSpPr>
        <p:spPr>
          <a:xfrm>
            <a:off x="548640" y="1417320"/>
            <a:ext cx="11064240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Montserrat"/>
              <a:buNone/>
            </a:pPr>
            <a:r>
              <a:rPr lang="en-US" sz="2400" b="1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Utrzymanie systemu zaliczkowania jako warunku brzegowego programu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11"/>
          <p:cNvSpPr/>
          <p:nvPr/>
        </p:nvSpPr>
        <p:spPr>
          <a:xfrm>
            <a:off x="548640" y="2697480"/>
            <a:ext cx="10058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6AA32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46AA32"/>
                </a:solidFill>
                <a:latin typeface="Montserrat"/>
                <a:ea typeface="Montserrat"/>
                <a:cs typeface="Montserrat"/>
                <a:sym typeface="Montserrat"/>
              </a:rPr>
              <a:t>UZASADNIENIE I PRZEWIDYWANE SKUTKI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1"/>
          <p:cNvSpPr/>
          <p:nvPr/>
        </p:nvSpPr>
        <p:spPr>
          <a:xfrm>
            <a:off x="548640" y="3017520"/>
            <a:ext cx="11064240" cy="2057400"/>
          </a:xfrm>
          <a:prstGeom prst="rect">
            <a:avLst/>
          </a:prstGeom>
          <a:solidFill>
            <a:srgbClr val="E9F5E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11"/>
          <p:cNvSpPr/>
          <p:nvPr/>
        </p:nvSpPr>
        <p:spPr>
          <a:xfrm>
            <a:off x="548640" y="3017520"/>
            <a:ext cx="91440" cy="2057400"/>
          </a:xfrm>
          <a:prstGeom prst="rect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11"/>
          <p:cNvSpPr/>
          <p:nvPr/>
        </p:nvSpPr>
        <p:spPr>
          <a:xfrm>
            <a:off x="868680" y="3154680"/>
            <a:ext cx="10515600" cy="17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50"/>
              <a:buFont typeface="Montserrat"/>
              <a:buNone/>
            </a:pPr>
            <a:r>
              <a:rPr lang="en-US" sz="13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Zaliczki to wyróżnik programu wśród programów Interreg, zdominowanych przez model refundacyjny. Dane z badania CAWI potwierdzają, że pełnią one funkcję warunku brzegowego uczestnictwa: 90% partnerów ukraińskich ocenia zaliczki jako kluczowe lub konieczne do udziału (chi²=23,50; p&lt;0,001). Przy projektowaniu przyszłej perspektywy należy utrzymać system zaliczkowania jako element programu.Ewentualne modyfikacje mechaniki zaliczkowania (wysokość i struktura transz, zasady rozliczania) powinny wynikać z diagnozy opisanej w R6.</a:t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11"/>
          <p:cNvSpPr/>
          <p:nvPr/>
        </p:nvSpPr>
        <p:spPr>
          <a:xfrm>
            <a:off x="548640" y="5349240"/>
            <a:ext cx="676656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ADRESAT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Instytucja Zarządzająca i Wspólny Sekretariat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74" name="Google Shape;174;p11"/>
          <p:cNvCxnSpPr/>
          <p:nvPr/>
        </p:nvCxnSpPr>
        <p:spPr>
          <a:xfrm>
            <a:off x="7498080" y="5349240"/>
            <a:ext cx="0" cy="868680"/>
          </a:xfrm>
          <a:prstGeom prst="straightConnector1">
            <a:avLst/>
          </a:prstGeom>
          <a:noFill/>
          <a:ln w="12700" cap="flat" cmpd="sng">
            <a:solidFill>
              <a:srgbClr val="CCCCC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75" name="Google Shape;175;p11"/>
          <p:cNvSpPr/>
          <p:nvPr/>
        </p:nvSpPr>
        <p:spPr>
          <a:xfrm>
            <a:off x="7772400" y="5349240"/>
            <a:ext cx="384048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HORYZONT CZASOWY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Perspektywa 2028+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11"/>
          <p:cNvSpPr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EGO s.c.  •  Ewaluacja Interreg NEXT Polska–Ukraina 2021–2027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11"/>
          <p:cNvSpPr/>
          <p:nvPr/>
        </p:nvSpPr>
        <p:spPr>
          <a:xfrm>
            <a:off x="11247120" y="6446520"/>
            <a:ext cx="457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11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Google Shape;183;p12" descr="e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81360" y="292608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12"/>
          <p:cNvSpPr/>
          <p:nvPr/>
        </p:nvSpPr>
        <p:spPr>
          <a:xfrm>
            <a:off x="1554480" y="457200"/>
            <a:ext cx="86868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UPROSZCZENIA I MECHANIZMY FINANSOWE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12"/>
          <p:cNvSpPr/>
          <p:nvPr/>
        </p:nvSpPr>
        <p:spPr>
          <a:xfrm>
            <a:off x="548640" y="384048"/>
            <a:ext cx="868680" cy="868680"/>
          </a:xfrm>
          <a:prstGeom prst="ellipse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12"/>
          <p:cNvSpPr/>
          <p:nvPr/>
        </p:nvSpPr>
        <p:spPr>
          <a:xfrm>
            <a:off x="548640" y="384048"/>
            <a:ext cx="868680" cy="86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Montserrat"/>
              <a:buNone/>
            </a:pPr>
            <a:r>
              <a:rPr lang="en-US" sz="20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R6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12"/>
          <p:cNvSpPr/>
          <p:nvPr/>
        </p:nvSpPr>
        <p:spPr>
          <a:xfrm>
            <a:off x="548640" y="1417320"/>
            <a:ext cx="11064240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Montserrat"/>
              <a:buNone/>
            </a:pPr>
            <a:r>
              <a:rPr lang="en-US" sz="2400" b="1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Cykliczny monitoring barier finansowych i przegląd mechanizmów zaliczkowania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12"/>
          <p:cNvSpPr/>
          <p:nvPr/>
        </p:nvSpPr>
        <p:spPr>
          <a:xfrm>
            <a:off x="548640" y="2697480"/>
            <a:ext cx="10058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6AA32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46AA32"/>
                </a:solidFill>
                <a:latin typeface="Montserrat"/>
                <a:ea typeface="Montserrat"/>
                <a:cs typeface="Montserrat"/>
                <a:sym typeface="Montserrat"/>
              </a:rPr>
              <a:t>UZASADNIENIE I PRZEWIDYWANE SKUTKI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12"/>
          <p:cNvSpPr/>
          <p:nvPr/>
        </p:nvSpPr>
        <p:spPr>
          <a:xfrm>
            <a:off x="548640" y="3028153"/>
            <a:ext cx="11064240" cy="2057400"/>
          </a:xfrm>
          <a:prstGeom prst="rect">
            <a:avLst/>
          </a:prstGeom>
          <a:solidFill>
            <a:srgbClr val="E9F5E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12"/>
          <p:cNvSpPr/>
          <p:nvPr/>
        </p:nvSpPr>
        <p:spPr>
          <a:xfrm>
            <a:off x="548640" y="3017520"/>
            <a:ext cx="91440" cy="2057400"/>
          </a:xfrm>
          <a:prstGeom prst="rect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12"/>
          <p:cNvSpPr/>
          <p:nvPr/>
        </p:nvSpPr>
        <p:spPr>
          <a:xfrm>
            <a:off x="868680" y="3154680"/>
            <a:ext cx="10515600" cy="17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50"/>
              <a:buFont typeface="Montserrat"/>
              <a:buNone/>
            </a:pPr>
            <a:r>
              <a:rPr lang="en-US" sz="13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Płynność oceniana jest istotnie gorzej po stronie ukraińskiej: </a:t>
            </a:r>
            <a:r>
              <a:rPr lang="en-US" sz="135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39% partnerów ukraińskich zgłasza problemy, wobec 22% po stronie polskiej. Głównym źródłem trudności jest sytuacja finansowa podmiotów ukraińskich — nie dysponują wolnymi środkami własnymi na pokrycie kosztów projektów.</a:t>
            </a:r>
            <a:endParaRPr sz="135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50"/>
              <a:buFont typeface="Montserrat"/>
              <a:buNone/>
            </a:pPr>
            <a:r>
              <a:rPr lang="en-US" sz="13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Na tę kruchość finansową partnerów nakładają się jednak elementy mechaniki programowej, które mogą problem pogłębiać (zasada 70% przy rozliczaniu zaliczek, długość cyklu weryfikacji wniosków o płatność). Rekomendacja zaleca najpierw przeprowadzenie rzetelnej diagnozy przyczyn problemów z płynnością (analiza danych z systemu CST2021, wywiady, ankiety z opiekunami oraz partnerami), a następnie wdrożenie  ewentualnych usprawnień.</a:t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12"/>
          <p:cNvSpPr/>
          <p:nvPr/>
        </p:nvSpPr>
        <p:spPr>
          <a:xfrm>
            <a:off x="548640" y="5349240"/>
            <a:ext cx="676656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ADRESAT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Instytucja Zarządzająca i Wspólny Sekretariat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3" name="Google Shape;193;p12"/>
          <p:cNvCxnSpPr/>
          <p:nvPr/>
        </p:nvCxnSpPr>
        <p:spPr>
          <a:xfrm>
            <a:off x="7498080" y="5349240"/>
            <a:ext cx="0" cy="868680"/>
          </a:xfrm>
          <a:prstGeom prst="straightConnector1">
            <a:avLst/>
          </a:prstGeom>
          <a:noFill/>
          <a:ln w="12700" cap="flat" cmpd="sng">
            <a:solidFill>
              <a:srgbClr val="CCCCC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94" name="Google Shape;194;p12"/>
          <p:cNvSpPr/>
          <p:nvPr/>
        </p:nvSpPr>
        <p:spPr>
          <a:xfrm>
            <a:off x="7772400" y="5349240"/>
            <a:ext cx="384048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HORYZONT CZASOWY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Diagnoza do 12 mies.; usprawnienia obecna/kolejna perspektywa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12"/>
          <p:cNvSpPr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EGO s.c.  •  Ewaluacja Interreg NEXT Polska–Ukraina 2021–2027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12"/>
          <p:cNvSpPr/>
          <p:nvPr/>
        </p:nvSpPr>
        <p:spPr>
          <a:xfrm>
            <a:off x="11247120" y="6446520"/>
            <a:ext cx="457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12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" name="Google Shape;202;p13" descr="e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81360" y="292608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203" name="Google Shape;203;p13"/>
          <p:cNvSpPr/>
          <p:nvPr/>
        </p:nvSpPr>
        <p:spPr>
          <a:xfrm>
            <a:off x="1554480" y="457200"/>
            <a:ext cx="86868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FUNDUSZE MAŁYCH PROJEKTÓW (FMP)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13"/>
          <p:cNvSpPr/>
          <p:nvPr/>
        </p:nvSpPr>
        <p:spPr>
          <a:xfrm>
            <a:off x="548640" y="384048"/>
            <a:ext cx="868680" cy="868680"/>
          </a:xfrm>
          <a:prstGeom prst="ellipse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13"/>
          <p:cNvSpPr/>
          <p:nvPr/>
        </p:nvSpPr>
        <p:spPr>
          <a:xfrm>
            <a:off x="548640" y="384048"/>
            <a:ext cx="868680" cy="86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Montserrat"/>
              <a:buNone/>
            </a:pPr>
            <a:r>
              <a:rPr lang="en-US" sz="20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R7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13"/>
          <p:cNvSpPr/>
          <p:nvPr/>
        </p:nvSpPr>
        <p:spPr>
          <a:xfrm>
            <a:off x="548640" y="1417320"/>
            <a:ext cx="11064240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Montserrat"/>
              <a:buNone/>
            </a:pPr>
            <a:r>
              <a:rPr lang="en-US" sz="2400" b="1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Monitorowanie struktury wnioskodawców FMP i mechanizmy wyrównawcze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13"/>
          <p:cNvSpPr/>
          <p:nvPr/>
        </p:nvSpPr>
        <p:spPr>
          <a:xfrm>
            <a:off x="548640" y="2335330"/>
            <a:ext cx="100584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6AA32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46AA32"/>
                </a:solidFill>
                <a:latin typeface="Montserrat"/>
                <a:ea typeface="Montserrat"/>
                <a:cs typeface="Montserrat"/>
                <a:sym typeface="Montserrat"/>
              </a:rPr>
              <a:t>UZASADNIENIE I PRZEWIDYWANE SKUTKI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13"/>
          <p:cNvSpPr/>
          <p:nvPr/>
        </p:nvSpPr>
        <p:spPr>
          <a:xfrm>
            <a:off x="548650" y="2741512"/>
            <a:ext cx="11064300" cy="2343900"/>
          </a:xfrm>
          <a:prstGeom prst="rect">
            <a:avLst/>
          </a:prstGeom>
          <a:solidFill>
            <a:srgbClr val="E9F5E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13"/>
          <p:cNvSpPr/>
          <p:nvPr/>
        </p:nvSpPr>
        <p:spPr>
          <a:xfrm>
            <a:off x="548650" y="2741500"/>
            <a:ext cx="96300" cy="2343900"/>
          </a:xfrm>
          <a:prstGeom prst="rect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13"/>
          <p:cNvSpPr/>
          <p:nvPr/>
        </p:nvSpPr>
        <p:spPr>
          <a:xfrm>
            <a:off x="868675" y="2789638"/>
            <a:ext cx="10515600" cy="214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50"/>
              <a:buFont typeface="Montserrat"/>
              <a:buNone/>
            </a:pPr>
            <a:r>
              <a:rPr lang="en-US" sz="120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Udział ukraińskich NGO wśród wnioskodawców małych projektów spadł z 39% (w poprzednim okresie programowania) do 17% w pierwszym naborze obecnej perspektywy. Mocną hipotezą wyjaśniającą jest brak zaliczek w FMP. Rekomendacja zaleca stały monitoring struktury wnioskodawców FMP.  </a:t>
            </a:r>
            <a:r>
              <a:rPr lang="en-US" sz="12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W przypadku utrzymania się spadku w kolejnych naborach — przeprowadzenie diagnozy przyczyn, np. w formie krótkiej ankiety lub rozmów telefonicznych z ukraińskimi NGO, które realizowały małe projekty w poprzedniej perspektywie, a w obecnej nie aplikowały. Jeśli diagnoza potwierdzi, że barierą jest brak zaliczek, program może rozważyć działania w dwóch kierunkach:</a:t>
            </a:r>
            <a:br>
              <a:rPr lang="en-US" sz="12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2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048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ontserrat"/>
              <a:buChar char="●"/>
            </a:pPr>
            <a:r>
              <a:rPr lang="en-US" sz="12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powrót do modelu, w którym instytucja programowa (a nie operator) dysponuje środkami i może bezpośrednio zaliczkować realizatorów</a:t>
            </a:r>
            <a:endParaRPr sz="12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04800" algn="l" rtl="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200"/>
              <a:buFont typeface="Montserrat"/>
              <a:buChar char="●"/>
            </a:pPr>
            <a:r>
              <a:rPr lang="en-US" sz="12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zabezpieczenie regulacyjne dla operatora FMP — stworzenie warunków, które pozwolą operatorowi na zaliczkowanie małych projektów bez ponoszenia nieproporcjonalnego ryzyka finansowego </a:t>
            </a:r>
            <a:endParaRPr sz="12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11" name="Google Shape;211;p13"/>
          <p:cNvSpPr/>
          <p:nvPr/>
        </p:nvSpPr>
        <p:spPr>
          <a:xfrm>
            <a:off x="548640" y="5349240"/>
            <a:ext cx="676656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ADRESAT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Instytucja Zarządzająca, operatorzy FMP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12" name="Google Shape;212;p13"/>
          <p:cNvCxnSpPr/>
          <p:nvPr/>
        </p:nvCxnSpPr>
        <p:spPr>
          <a:xfrm>
            <a:off x="7498080" y="5349240"/>
            <a:ext cx="0" cy="868680"/>
          </a:xfrm>
          <a:prstGeom prst="straightConnector1">
            <a:avLst/>
          </a:prstGeom>
          <a:noFill/>
          <a:ln w="12700" cap="flat" cmpd="sng">
            <a:solidFill>
              <a:srgbClr val="CCCCC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13" name="Google Shape;213;p13"/>
          <p:cNvSpPr/>
          <p:nvPr/>
        </p:nvSpPr>
        <p:spPr>
          <a:xfrm>
            <a:off x="7772400" y="5349240"/>
            <a:ext cx="384048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HORYZONT CZASOWY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Monitoring bieżąco; diagnoza po 2 naborach (2027–2028)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13"/>
          <p:cNvSpPr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EGO s.c.  •  Ewaluacja Interreg NEXT Polska–Ukraina 2021–2027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13"/>
          <p:cNvSpPr/>
          <p:nvPr/>
        </p:nvSpPr>
        <p:spPr>
          <a:xfrm>
            <a:off x="11247120" y="6446520"/>
            <a:ext cx="457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13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1" name="Google Shape;221;p14" descr="e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81360" y="292608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222" name="Google Shape;222;p14"/>
          <p:cNvSpPr/>
          <p:nvPr/>
        </p:nvSpPr>
        <p:spPr>
          <a:xfrm>
            <a:off x="1554480" y="457200"/>
            <a:ext cx="86868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FUNDUSZE MAŁYCH PROJEKTÓW (FMP)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14"/>
          <p:cNvSpPr/>
          <p:nvPr/>
        </p:nvSpPr>
        <p:spPr>
          <a:xfrm>
            <a:off x="548640" y="384048"/>
            <a:ext cx="868680" cy="868680"/>
          </a:xfrm>
          <a:prstGeom prst="ellipse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14"/>
          <p:cNvSpPr/>
          <p:nvPr/>
        </p:nvSpPr>
        <p:spPr>
          <a:xfrm>
            <a:off x="548640" y="384048"/>
            <a:ext cx="868680" cy="86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Montserrat"/>
              <a:buNone/>
            </a:pPr>
            <a:r>
              <a:rPr lang="en-US" sz="20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R8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14"/>
          <p:cNvSpPr/>
          <p:nvPr/>
        </p:nvSpPr>
        <p:spPr>
          <a:xfrm>
            <a:off x="548640" y="1417320"/>
            <a:ext cx="11064240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Montserrat"/>
              <a:buNone/>
            </a:pPr>
            <a:r>
              <a:rPr lang="en-US" sz="2400" b="1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Naprawa generatora wniosków FMP przed kolejnym naborem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14"/>
          <p:cNvSpPr/>
          <p:nvPr/>
        </p:nvSpPr>
        <p:spPr>
          <a:xfrm>
            <a:off x="548640" y="2697480"/>
            <a:ext cx="10058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6AA32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46AA32"/>
                </a:solidFill>
                <a:latin typeface="Montserrat"/>
                <a:ea typeface="Montserrat"/>
                <a:cs typeface="Montserrat"/>
                <a:sym typeface="Montserrat"/>
              </a:rPr>
              <a:t>UZASADNIENIE I PRZEWIDYWANE SKUTKI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14"/>
          <p:cNvSpPr/>
          <p:nvPr/>
        </p:nvSpPr>
        <p:spPr>
          <a:xfrm>
            <a:off x="548640" y="3017520"/>
            <a:ext cx="11064240" cy="2057400"/>
          </a:xfrm>
          <a:prstGeom prst="rect">
            <a:avLst/>
          </a:prstGeom>
          <a:solidFill>
            <a:srgbClr val="E9F5E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14"/>
          <p:cNvSpPr/>
          <p:nvPr/>
        </p:nvSpPr>
        <p:spPr>
          <a:xfrm>
            <a:off x="548640" y="3017520"/>
            <a:ext cx="91440" cy="2057400"/>
          </a:xfrm>
          <a:prstGeom prst="rect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14"/>
          <p:cNvSpPr/>
          <p:nvPr/>
        </p:nvSpPr>
        <p:spPr>
          <a:xfrm>
            <a:off x="868680" y="3154680"/>
            <a:ext cx="10515600" cy="17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50"/>
              <a:buFont typeface="Montserrat"/>
              <a:buNone/>
            </a:pPr>
            <a:r>
              <a:rPr lang="en-US" sz="13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Generator stosowany przez Euroregion Karpacki jest jedynym elementem systemu ocenianym wyraźnie negatywnie (25,5% ocen słabych lub bardzo słabych). Priorytety naprawy obejmują: eliminację błędów zapisu i samowolnego usuwania danych, poprawę stabilności dłuższych sesji pracy, czytelniejszą komunikację błędów oraz — o ile to technicznie możliwe — wprowadzenie wersji PL i UA interfejsu.</a:t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14"/>
          <p:cNvSpPr/>
          <p:nvPr/>
        </p:nvSpPr>
        <p:spPr>
          <a:xfrm>
            <a:off x="548640" y="5349240"/>
            <a:ext cx="676656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ADRESAT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Operatorzy FMP z dostawcą systemu IT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31" name="Google Shape;231;p14"/>
          <p:cNvCxnSpPr/>
          <p:nvPr/>
        </p:nvCxnSpPr>
        <p:spPr>
          <a:xfrm>
            <a:off x="7498080" y="5349240"/>
            <a:ext cx="0" cy="868680"/>
          </a:xfrm>
          <a:prstGeom prst="straightConnector1">
            <a:avLst/>
          </a:prstGeom>
          <a:noFill/>
          <a:ln w="12700" cap="flat" cmpd="sng">
            <a:solidFill>
              <a:srgbClr val="CCCCC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32" name="Google Shape;232;p14"/>
          <p:cNvSpPr/>
          <p:nvPr/>
        </p:nvSpPr>
        <p:spPr>
          <a:xfrm>
            <a:off x="7772400" y="5349240"/>
            <a:ext cx="384048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HORYZONT CZASOWY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Przed kolejnym naborem FMP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14"/>
          <p:cNvSpPr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EGO s.c.  •  Ewaluacja Interreg NEXT Polska–Ukraina 2021–2027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14"/>
          <p:cNvSpPr/>
          <p:nvPr/>
        </p:nvSpPr>
        <p:spPr>
          <a:xfrm>
            <a:off x="11247120" y="6446520"/>
            <a:ext cx="457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14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0" name="Google Shape;240;p15" descr="e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81360" y="292608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241" name="Google Shape;241;p15"/>
          <p:cNvSpPr/>
          <p:nvPr/>
        </p:nvSpPr>
        <p:spPr>
          <a:xfrm>
            <a:off x="1554480" y="457200"/>
            <a:ext cx="86868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FUNDUSZE MAŁYCH PROJEKTÓW (FMP)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15"/>
          <p:cNvSpPr/>
          <p:nvPr/>
        </p:nvSpPr>
        <p:spPr>
          <a:xfrm>
            <a:off x="548640" y="384048"/>
            <a:ext cx="868680" cy="868680"/>
          </a:xfrm>
          <a:prstGeom prst="ellipse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15"/>
          <p:cNvSpPr/>
          <p:nvPr/>
        </p:nvSpPr>
        <p:spPr>
          <a:xfrm>
            <a:off x="548640" y="384048"/>
            <a:ext cx="868680" cy="86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Montserrat"/>
              <a:buNone/>
            </a:pPr>
            <a:r>
              <a:rPr lang="en-US" sz="20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R9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15"/>
          <p:cNvSpPr/>
          <p:nvPr/>
        </p:nvSpPr>
        <p:spPr>
          <a:xfrm>
            <a:off x="548640" y="1417320"/>
            <a:ext cx="11064240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Montserrat"/>
              <a:buNone/>
            </a:pPr>
            <a:r>
              <a:rPr lang="en-US" sz="2400" b="1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Dokumentacja konkursowa i generator w językach narodowych (PL i UA)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15"/>
          <p:cNvSpPr/>
          <p:nvPr/>
        </p:nvSpPr>
        <p:spPr>
          <a:xfrm>
            <a:off x="548640" y="2697480"/>
            <a:ext cx="10058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6AA32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46AA32"/>
                </a:solidFill>
                <a:latin typeface="Montserrat"/>
                <a:ea typeface="Montserrat"/>
                <a:cs typeface="Montserrat"/>
                <a:sym typeface="Montserrat"/>
              </a:rPr>
              <a:t>UZASADNIENIE I PRZEWIDYWANE SKUTKI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15"/>
          <p:cNvSpPr/>
          <p:nvPr/>
        </p:nvSpPr>
        <p:spPr>
          <a:xfrm>
            <a:off x="548640" y="3017520"/>
            <a:ext cx="11064240" cy="2057400"/>
          </a:xfrm>
          <a:prstGeom prst="rect">
            <a:avLst/>
          </a:prstGeom>
          <a:solidFill>
            <a:srgbClr val="E9F5E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15"/>
          <p:cNvSpPr/>
          <p:nvPr/>
        </p:nvSpPr>
        <p:spPr>
          <a:xfrm>
            <a:off x="548640" y="3017520"/>
            <a:ext cx="91440" cy="2057400"/>
          </a:xfrm>
          <a:prstGeom prst="rect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15"/>
          <p:cNvSpPr/>
          <p:nvPr/>
        </p:nvSpPr>
        <p:spPr>
          <a:xfrm>
            <a:off x="868680" y="3154680"/>
            <a:ext cx="10515600" cy="17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50"/>
              <a:buFont typeface="Montserrat"/>
              <a:buNone/>
            </a:pPr>
            <a:r>
              <a:rPr lang="en-US" sz="13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Wymóg pracy wyłącznie po angielsku jest barierą dla mniejszych podmiotów FMP — wydłuża aplikowanie i może zniechęcać do udziału. Rekomendacja zaleca </a:t>
            </a:r>
            <a:r>
              <a:rPr lang="en-US" sz="135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udostępnienie kluczowych dokumentów FMP (regulamin naboru, instrukcja obsługi generatora) w języku polskim i ukraińskim — jako materiałów pomocniczych obok wiążącej wersji angielskiej. Niezależnie od decyzji o języku dokumentacji warto rozważyć wprowadzenie polsko- i ukraińskojęzyczne wersji interfejsu generatora wniosków, co nie wpływa na język samego wniosku, ale ułatwia nawigację w systemie.</a:t>
            </a:r>
            <a:endParaRPr sz="135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50"/>
              <a:buFont typeface="Montserrat"/>
              <a:buNone/>
            </a:pPr>
            <a:endParaRPr sz="1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49" name="Google Shape;249;p15"/>
          <p:cNvSpPr/>
          <p:nvPr/>
        </p:nvSpPr>
        <p:spPr>
          <a:xfrm>
            <a:off x="548640" y="5349240"/>
            <a:ext cx="676656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ADRESAT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Instytucja Zarządzająca, operatorzy FMP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50" name="Google Shape;250;p15"/>
          <p:cNvCxnSpPr/>
          <p:nvPr/>
        </p:nvCxnSpPr>
        <p:spPr>
          <a:xfrm>
            <a:off x="7498080" y="5349240"/>
            <a:ext cx="0" cy="868680"/>
          </a:xfrm>
          <a:prstGeom prst="straightConnector1">
            <a:avLst/>
          </a:prstGeom>
          <a:noFill/>
          <a:ln w="12700" cap="flat" cmpd="sng">
            <a:solidFill>
              <a:srgbClr val="CCCCC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51" name="Google Shape;251;p15"/>
          <p:cNvSpPr/>
          <p:nvPr/>
        </p:nvSpPr>
        <p:spPr>
          <a:xfrm>
            <a:off x="7772400" y="5349240"/>
            <a:ext cx="384048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HORYZONT CZASOWY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Przed kolejnym naborem FMP lub w przyszłej perspektywie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15"/>
          <p:cNvSpPr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EGO s.c.  •  Ewaluacja Interreg NEXT Polska–Ukraina 2021–2027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15"/>
          <p:cNvSpPr/>
          <p:nvPr/>
        </p:nvSpPr>
        <p:spPr>
          <a:xfrm>
            <a:off x="11247120" y="6446520"/>
            <a:ext cx="457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15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9" name="Google Shape;259;p16" descr="e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81360" y="292608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260" name="Google Shape;260;p16"/>
          <p:cNvSpPr/>
          <p:nvPr/>
        </p:nvSpPr>
        <p:spPr>
          <a:xfrm>
            <a:off x="1554480" y="457200"/>
            <a:ext cx="86868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PARTNERSTWA I ZASADY HORYZONTALNE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16"/>
          <p:cNvSpPr/>
          <p:nvPr/>
        </p:nvSpPr>
        <p:spPr>
          <a:xfrm>
            <a:off x="548640" y="384048"/>
            <a:ext cx="868680" cy="868680"/>
          </a:xfrm>
          <a:prstGeom prst="ellipse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16"/>
          <p:cNvSpPr/>
          <p:nvPr/>
        </p:nvSpPr>
        <p:spPr>
          <a:xfrm>
            <a:off x="548640" y="384048"/>
            <a:ext cx="868680" cy="86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Montserrat"/>
              <a:buNone/>
            </a:pPr>
            <a:r>
              <a:rPr lang="en-US" sz="20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R10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16"/>
          <p:cNvSpPr/>
          <p:nvPr/>
        </p:nvSpPr>
        <p:spPr>
          <a:xfrm>
            <a:off x="548640" y="1417320"/>
            <a:ext cx="11064240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Montserrat"/>
              <a:buNone/>
            </a:pPr>
            <a:r>
              <a:rPr lang="en-US" sz="2400" b="1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Aktywne wykorzystanie mandatu RPK do wspierania partnerstw transgranicznych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16"/>
          <p:cNvSpPr/>
          <p:nvPr/>
        </p:nvSpPr>
        <p:spPr>
          <a:xfrm>
            <a:off x="548640" y="2697480"/>
            <a:ext cx="10058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6AA32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46AA32"/>
                </a:solidFill>
                <a:latin typeface="Montserrat"/>
                <a:ea typeface="Montserrat"/>
                <a:cs typeface="Montserrat"/>
                <a:sym typeface="Montserrat"/>
              </a:rPr>
              <a:t>UZASADNIENIE I PRZEWIDYWANE SKUTKI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16"/>
          <p:cNvSpPr/>
          <p:nvPr/>
        </p:nvSpPr>
        <p:spPr>
          <a:xfrm>
            <a:off x="548640" y="3017520"/>
            <a:ext cx="11064240" cy="2057400"/>
          </a:xfrm>
          <a:prstGeom prst="rect">
            <a:avLst/>
          </a:prstGeom>
          <a:solidFill>
            <a:srgbClr val="E9F5E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16"/>
          <p:cNvSpPr/>
          <p:nvPr/>
        </p:nvSpPr>
        <p:spPr>
          <a:xfrm>
            <a:off x="548640" y="3017520"/>
            <a:ext cx="91440" cy="2057400"/>
          </a:xfrm>
          <a:prstGeom prst="rect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16"/>
          <p:cNvSpPr/>
          <p:nvPr/>
        </p:nvSpPr>
        <p:spPr>
          <a:xfrm>
            <a:off x="868680" y="3154680"/>
            <a:ext cx="10515600" cy="17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50"/>
              <a:buFont typeface="Montserrat"/>
              <a:buNone/>
            </a:pPr>
            <a:r>
              <a:rPr lang="en-US" sz="13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Obecny mandat RPK umożliwia szersze zaangażowanie w budowanie partnerstw, niż ma to miejsce w praktyce — chodzi o lepsze wykorzystanie istniejącego mandatu, nie jego rozszerzenie. Trzy działania: spotkania matchmakingowe przed naborami, cykl webinarów tematycznych, indywidualne wsparcie koncepcji projektu.</a:t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16"/>
          <p:cNvSpPr/>
          <p:nvPr/>
        </p:nvSpPr>
        <p:spPr>
          <a:xfrm>
            <a:off x="548640" y="5349240"/>
            <a:ext cx="676656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ADRESAT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IZ z Regionalnymi Punktami Kontaktowymi i WS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69" name="Google Shape;269;p16"/>
          <p:cNvCxnSpPr/>
          <p:nvPr/>
        </p:nvCxnSpPr>
        <p:spPr>
          <a:xfrm>
            <a:off x="7498080" y="5349240"/>
            <a:ext cx="0" cy="868680"/>
          </a:xfrm>
          <a:prstGeom prst="straightConnector1">
            <a:avLst/>
          </a:prstGeom>
          <a:noFill/>
          <a:ln w="12700" cap="flat" cmpd="sng">
            <a:solidFill>
              <a:srgbClr val="CCCCC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70" name="Google Shape;270;p16"/>
          <p:cNvSpPr/>
          <p:nvPr/>
        </p:nvSpPr>
        <p:spPr>
          <a:xfrm>
            <a:off x="7772400" y="5349240"/>
            <a:ext cx="384048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HORYZONT CZASOWY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RPK gotowe do końca 2026; pełne uruchomienie przed naborem 2028+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16"/>
          <p:cNvSpPr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EGO s.c.  •  Ewaluacja Interreg NEXT Polska–Ukraina 2021–2027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16"/>
          <p:cNvSpPr/>
          <p:nvPr/>
        </p:nvSpPr>
        <p:spPr>
          <a:xfrm>
            <a:off x="11247120" y="6446520"/>
            <a:ext cx="457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16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8" name="Google Shape;278;p17" descr="e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81360" y="292608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279" name="Google Shape;279;p17"/>
          <p:cNvSpPr/>
          <p:nvPr/>
        </p:nvSpPr>
        <p:spPr>
          <a:xfrm>
            <a:off x="1554480" y="457200"/>
            <a:ext cx="86868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PARTNERSTWA I ZASADY HORYZONTALNE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17"/>
          <p:cNvSpPr/>
          <p:nvPr/>
        </p:nvSpPr>
        <p:spPr>
          <a:xfrm>
            <a:off x="548640" y="384048"/>
            <a:ext cx="868680" cy="868680"/>
          </a:xfrm>
          <a:prstGeom prst="ellipse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17"/>
          <p:cNvSpPr/>
          <p:nvPr/>
        </p:nvSpPr>
        <p:spPr>
          <a:xfrm>
            <a:off x="548640" y="384048"/>
            <a:ext cx="868680" cy="86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Montserrat"/>
              <a:buNone/>
            </a:pPr>
            <a:r>
              <a:rPr lang="en-US" sz="20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R11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17"/>
          <p:cNvSpPr/>
          <p:nvPr/>
        </p:nvSpPr>
        <p:spPr>
          <a:xfrm>
            <a:off x="548640" y="1417320"/>
            <a:ext cx="11064240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Montserrat"/>
              <a:buNone/>
            </a:pPr>
            <a:r>
              <a:rPr lang="en-US" sz="2400" b="1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Rozszerzenie spotkań podsumowujących z komponentem dla debiutantów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17"/>
          <p:cNvSpPr/>
          <p:nvPr/>
        </p:nvSpPr>
        <p:spPr>
          <a:xfrm>
            <a:off x="548640" y="2697480"/>
            <a:ext cx="10058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6AA32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46AA32"/>
                </a:solidFill>
                <a:latin typeface="Montserrat"/>
                <a:ea typeface="Montserrat"/>
                <a:cs typeface="Montserrat"/>
                <a:sym typeface="Montserrat"/>
              </a:rPr>
              <a:t>UZASADNIENIE I PRZEWIDYWANE SKUTKI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17"/>
          <p:cNvSpPr/>
          <p:nvPr/>
        </p:nvSpPr>
        <p:spPr>
          <a:xfrm>
            <a:off x="548640" y="3017520"/>
            <a:ext cx="11064240" cy="2057400"/>
          </a:xfrm>
          <a:prstGeom prst="rect">
            <a:avLst/>
          </a:prstGeom>
          <a:solidFill>
            <a:srgbClr val="E9F5E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17"/>
          <p:cNvSpPr/>
          <p:nvPr/>
        </p:nvSpPr>
        <p:spPr>
          <a:xfrm>
            <a:off x="548640" y="3017520"/>
            <a:ext cx="91440" cy="2057400"/>
          </a:xfrm>
          <a:prstGeom prst="rect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17"/>
          <p:cNvSpPr/>
          <p:nvPr/>
        </p:nvSpPr>
        <p:spPr>
          <a:xfrm>
            <a:off x="868680" y="3154680"/>
            <a:ext cx="10515600" cy="17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50"/>
              <a:buFont typeface="Montserrat"/>
              <a:buNone/>
            </a:pPr>
            <a:r>
              <a:rPr lang="en-US" sz="13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Część debiutantów nie korzysta ze szkoleń przed złożeniem wniosku. Wzmocnienie istniejącego formatu spotkań o regularny komponent wprowadzający (zasady programu, najczęstsze błędy, struktura partnerstwa) — bez tworzenia odrębnej ścieżki — zwiększa dostępność wiedzy bez ryzyka nierównego traktowania.</a:t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17"/>
          <p:cNvSpPr/>
          <p:nvPr/>
        </p:nvSpPr>
        <p:spPr>
          <a:xfrm>
            <a:off x="548640" y="5349240"/>
            <a:ext cx="676656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ADRESAT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Wspólny Sekretariat z operatorami FMP i RPK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88" name="Google Shape;288;p17"/>
          <p:cNvCxnSpPr/>
          <p:nvPr/>
        </p:nvCxnSpPr>
        <p:spPr>
          <a:xfrm>
            <a:off x="7498080" y="5349240"/>
            <a:ext cx="0" cy="868680"/>
          </a:xfrm>
          <a:prstGeom prst="straightConnector1">
            <a:avLst/>
          </a:prstGeom>
          <a:noFill/>
          <a:ln w="12700" cap="flat" cmpd="sng">
            <a:solidFill>
              <a:srgbClr val="CCCCC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89" name="Google Shape;289;p17"/>
          <p:cNvSpPr/>
          <p:nvPr/>
        </p:nvSpPr>
        <p:spPr>
          <a:xfrm>
            <a:off x="7772400" y="5349240"/>
            <a:ext cx="384048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HORYZONT CZASOWY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Przyszła perspektywa finansowa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17"/>
          <p:cNvSpPr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EGO s.c.  •  Ewaluacja Interreg NEXT Polska–Ukraina 2021–2027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17"/>
          <p:cNvSpPr/>
          <p:nvPr/>
        </p:nvSpPr>
        <p:spPr>
          <a:xfrm>
            <a:off x="11247120" y="6446520"/>
            <a:ext cx="457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17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" name="Google Shape;297;p18" descr="e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81360" y="292608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298" name="Google Shape;298;p18"/>
          <p:cNvSpPr/>
          <p:nvPr/>
        </p:nvSpPr>
        <p:spPr>
          <a:xfrm>
            <a:off x="1554480" y="457200"/>
            <a:ext cx="86868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PARTNERSTWA I ZASADY HORYZONTALNE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18"/>
          <p:cNvSpPr/>
          <p:nvPr/>
        </p:nvSpPr>
        <p:spPr>
          <a:xfrm>
            <a:off x="548640" y="384048"/>
            <a:ext cx="868680" cy="868680"/>
          </a:xfrm>
          <a:prstGeom prst="ellipse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18"/>
          <p:cNvSpPr/>
          <p:nvPr/>
        </p:nvSpPr>
        <p:spPr>
          <a:xfrm>
            <a:off x="548640" y="384048"/>
            <a:ext cx="868680" cy="86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Montserrat"/>
              <a:buNone/>
            </a:pPr>
            <a:r>
              <a:rPr lang="en-US" sz="20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R12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18"/>
          <p:cNvSpPr/>
          <p:nvPr/>
        </p:nvSpPr>
        <p:spPr>
          <a:xfrm>
            <a:off x="548640" y="1417320"/>
            <a:ext cx="11064240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Montserrat"/>
              <a:buNone/>
            </a:pPr>
            <a:r>
              <a:rPr lang="en-US" sz="2400" b="1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Dostosowanie wymogów dostępności cyfrowej (WCAG) do specyfiki programu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" name="Google Shape;302;p18"/>
          <p:cNvSpPr/>
          <p:nvPr/>
        </p:nvSpPr>
        <p:spPr>
          <a:xfrm>
            <a:off x="548640" y="2697480"/>
            <a:ext cx="10058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6AA32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46AA32"/>
                </a:solidFill>
                <a:latin typeface="Montserrat"/>
                <a:ea typeface="Montserrat"/>
                <a:cs typeface="Montserrat"/>
                <a:sym typeface="Montserrat"/>
              </a:rPr>
              <a:t>UZASADNIENIE I PRZEWIDYWANE SKUTKI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3" name="Google Shape;303;p18"/>
          <p:cNvSpPr/>
          <p:nvPr/>
        </p:nvSpPr>
        <p:spPr>
          <a:xfrm>
            <a:off x="548640" y="3017520"/>
            <a:ext cx="11064240" cy="2057400"/>
          </a:xfrm>
          <a:prstGeom prst="rect">
            <a:avLst/>
          </a:prstGeom>
          <a:solidFill>
            <a:srgbClr val="E9F5E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18"/>
          <p:cNvSpPr/>
          <p:nvPr/>
        </p:nvSpPr>
        <p:spPr>
          <a:xfrm>
            <a:off x="548640" y="3017520"/>
            <a:ext cx="91440" cy="2057400"/>
          </a:xfrm>
          <a:prstGeom prst="rect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5" name="Google Shape;305;p18"/>
          <p:cNvSpPr/>
          <p:nvPr/>
        </p:nvSpPr>
        <p:spPr>
          <a:xfrm>
            <a:off x="868680" y="3154680"/>
            <a:ext cx="10515600" cy="17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50"/>
              <a:buFont typeface="Montserrat"/>
              <a:buNone/>
            </a:pPr>
            <a:r>
              <a:rPr lang="en-US" sz="13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Obecne wymogi WCAG 2.0 są trudne do realnej weryfikacji — skutkuje to formalną akceptacją oświadczeń bez faktycznej kontroli. Trzy działania: uproszczone wytyczne z przykładami i darmowymi narzędziami, centralna usługa audytu z pomocy technicznej, jednoznaczne określenie elementów obligatoryjnych i rekomendowanych.</a:t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18"/>
          <p:cNvSpPr/>
          <p:nvPr/>
        </p:nvSpPr>
        <p:spPr>
          <a:xfrm>
            <a:off x="548640" y="5349240"/>
            <a:ext cx="676656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ADRESAT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IZ z ekspertami w zakresie dostępności cyfrowej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07" name="Google Shape;307;p18"/>
          <p:cNvCxnSpPr/>
          <p:nvPr/>
        </p:nvCxnSpPr>
        <p:spPr>
          <a:xfrm>
            <a:off x="7498080" y="5349240"/>
            <a:ext cx="0" cy="868680"/>
          </a:xfrm>
          <a:prstGeom prst="straightConnector1">
            <a:avLst/>
          </a:prstGeom>
          <a:noFill/>
          <a:ln w="12700" cap="flat" cmpd="sng">
            <a:solidFill>
              <a:srgbClr val="CCCCC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08" name="Google Shape;308;p18"/>
          <p:cNvSpPr/>
          <p:nvPr/>
        </p:nvSpPr>
        <p:spPr>
          <a:xfrm>
            <a:off x="7772400" y="5349240"/>
            <a:ext cx="384048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HORYZONT CZASOWY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Wytyczne 2026; usługa centralnego audytu do końca 2026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18"/>
          <p:cNvSpPr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EGO s.c.  •  Ewaluacja Interreg NEXT Polska–Ukraina 2021–2027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18"/>
          <p:cNvSpPr/>
          <p:nvPr/>
        </p:nvSpPr>
        <p:spPr>
          <a:xfrm>
            <a:off x="11247120" y="6446520"/>
            <a:ext cx="457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18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6" name="Google Shape;316;p19" descr="e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81360" y="292608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317" name="Google Shape;317;p19"/>
          <p:cNvSpPr/>
          <p:nvPr/>
        </p:nvSpPr>
        <p:spPr>
          <a:xfrm>
            <a:off x="1554480" y="457200"/>
            <a:ext cx="86868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KOMUNIKACJA, INFORMACJA, WSPARCIE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19"/>
          <p:cNvSpPr/>
          <p:nvPr/>
        </p:nvSpPr>
        <p:spPr>
          <a:xfrm>
            <a:off x="548640" y="384048"/>
            <a:ext cx="868680" cy="868680"/>
          </a:xfrm>
          <a:prstGeom prst="ellipse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19"/>
          <p:cNvSpPr/>
          <p:nvPr/>
        </p:nvSpPr>
        <p:spPr>
          <a:xfrm>
            <a:off x="548640" y="384048"/>
            <a:ext cx="868680" cy="86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Montserrat"/>
              <a:buNone/>
            </a:pPr>
            <a:r>
              <a:rPr lang="en-US" sz="20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R13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19"/>
          <p:cNvSpPr/>
          <p:nvPr/>
        </p:nvSpPr>
        <p:spPr>
          <a:xfrm>
            <a:off x="548640" y="1417320"/>
            <a:ext cx="11064240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Montserrat"/>
              <a:buNone/>
            </a:pPr>
            <a:r>
              <a:rPr lang="en-US" sz="2400" b="1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Rozwiązania „dwuosobowe” po stronie ukraińskiej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19"/>
          <p:cNvSpPr/>
          <p:nvPr/>
        </p:nvSpPr>
        <p:spPr>
          <a:xfrm>
            <a:off x="548640" y="2697480"/>
            <a:ext cx="10058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6AA32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46AA32"/>
                </a:solidFill>
                <a:latin typeface="Montserrat"/>
                <a:ea typeface="Montserrat"/>
                <a:cs typeface="Montserrat"/>
                <a:sym typeface="Montserrat"/>
              </a:rPr>
              <a:t>UZASADNIENIE I PRZEWIDYWANE SKUTKI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" name="Google Shape;322;p19"/>
          <p:cNvSpPr/>
          <p:nvPr/>
        </p:nvSpPr>
        <p:spPr>
          <a:xfrm>
            <a:off x="548640" y="3017520"/>
            <a:ext cx="11064240" cy="2057400"/>
          </a:xfrm>
          <a:prstGeom prst="rect">
            <a:avLst/>
          </a:prstGeom>
          <a:solidFill>
            <a:srgbClr val="E9F5E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19"/>
          <p:cNvSpPr/>
          <p:nvPr/>
        </p:nvSpPr>
        <p:spPr>
          <a:xfrm>
            <a:off x="548640" y="3017520"/>
            <a:ext cx="91440" cy="2057400"/>
          </a:xfrm>
          <a:prstGeom prst="rect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19"/>
          <p:cNvSpPr/>
          <p:nvPr/>
        </p:nvSpPr>
        <p:spPr>
          <a:xfrm>
            <a:off x="868680" y="3154680"/>
            <a:ext cx="10515600" cy="17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50"/>
              <a:buFont typeface="Montserrat"/>
              <a:buNone/>
            </a:pPr>
            <a:r>
              <a:rPr lang="en-US" sz="13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Ukraińskie RPK funkcjonują jako pojedyncze osoby, a dostępność w realiach wojennych jest krucha (urlop, choroba, ewakuacja, alarm lotniczy). Trzy działania: obowiązkowa wspólna skrzynka obsługiwana przez ≥2 osoby, autorespondery z alternatywnym kontaktem, rotacyjne zastępstwa między sąsiednimi RPK.</a:t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5" name="Google Shape;325;p19"/>
          <p:cNvSpPr/>
          <p:nvPr/>
        </p:nvSpPr>
        <p:spPr>
          <a:xfrm>
            <a:off x="548640" y="5349240"/>
            <a:ext cx="676656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ADRESAT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Oddział WS we Lwowie z RPK i Instytucją Krajową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26" name="Google Shape;326;p19"/>
          <p:cNvCxnSpPr/>
          <p:nvPr/>
        </p:nvCxnSpPr>
        <p:spPr>
          <a:xfrm>
            <a:off x="7498080" y="5349240"/>
            <a:ext cx="0" cy="868680"/>
          </a:xfrm>
          <a:prstGeom prst="straightConnector1">
            <a:avLst/>
          </a:prstGeom>
          <a:noFill/>
          <a:ln w="12700" cap="flat" cmpd="sng">
            <a:solidFill>
              <a:srgbClr val="CCCCC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27" name="Google Shape;327;p19"/>
          <p:cNvSpPr/>
          <p:nvPr/>
        </p:nvSpPr>
        <p:spPr>
          <a:xfrm>
            <a:off x="7772400" y="5349240"/>
            <a:ext cx="384048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HORYZONT CZASOWY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Krótkoterminowy — wdrożenie w ciągu 6 mies.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19"/>
          <p:cNvSpPr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EGO s.c.  •  Ewaluacja Interreg NEXT Polska–Ukraina 2021–2027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19"/>
          <p:cNvSpPr/>
          <p:nvPr/>
        </p:nvSpPr>
        <p:spPr>
          <a:xfrm>
            <a:off x="11247120" y="6446520"/>
            <a:ext cx="457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19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oogle Shape;24;p2" descr="e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81360" y="292608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2"/>
          <p:cNvSpPr/>
          <p:nvPr/>
        </p:nvSpPr>
        <p:spPr>
          <a:xfrm>
            <a:off x="548640" y="411480"/>
            <a:ext cx="10058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200"/>
              <a:buFont typeface="Montserrat"/>
              <a:buNone/>
            </a:pPr>
            <a:r>
              <a:rPr lang="en-US" sz="12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WNIOSEK KLUCZOWY 1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2"/>
          <p:cNvSpPr/>
          <p:nvPr/>
        </p:nvSpPr>
        <p:spPr>
          <a:xfrm>
            <a:off x="548640" y="731520"/>
            <a:ext cx="1060704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46AA32"/>
              </a:buClr>
              <a:buSzPts val="2600"/>
              <a:buFont typeface="Montserrat"/>
              <a:buNone/>
            </a:pPr>
            <a:r>
              <a:rPr lang="en-US" sz="2600" b="1">
                <a:solidFill>
                  <a:srgbClr val="46AA32"/>
                </a:solidFill>
                <a:latin typeface="Montserrat"/>
                <a:ea typeface="Montserrat"/>
                <a:cs typeface="Montserrat"/>
                <a:sym typeface="Montserrat"/>
              </a:rPr>
              <a:t>Architektura programu jest spójna — potrzebne są zmiany doprecyzowujące, nie przebudowa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2"/>
          <p:cNvSpPr/>
          <p:nvPr/>
        </p:nvSpPr>
        <p:spPr>
          <a:xfrm>
            <a:off x="548640" y="1874520"/>
            <a:ext cx="11064240" cy="4206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228600" marR="0" lvl="0" indent="-22860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Montserrat"/>
              <a:buChar char="•"/>
            </a:pPr>
            <a:r>
              <a:rPr lang="en-US" sz="140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Program, Podręcznik Programu i dokumentacja konkursowa są w warstwie strategicznej spójne z logiką interwencji; system kryteriów oceny i wyboru projektów działa zgodnie z założeniami.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105000"/>
              </a:lnSpc>
              <a:spcBef>
                <a:spcPts val="100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Montserrat"/>
              <a:buChar char="•"/>
            </a:pPr>
            <a:r>
              <a:rPr lang="en-US" sz="140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Zmiany są konieczne na poziomie zapisów operacyjnych, których obecna konstrukcja generuje rozbieżności interpretacyjne, deficyty informacyjne i asymetrię obciążeń.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105000"/>
              </a:lnSpc>
              <a:spcBef>
                <a:spcPts val="100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Montserrat"/>
              <a:buChar char="•"/>
            </a:pPr>
            <a:r>
              <a:rPr lang="en-US" sz="140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Logika rekomendacji polega na zamknięciu luki między poprawnie zaprojektowaną architekturą a operacyjnymi szczegółami, w których ujawniają się dysfunkcje obniżające skuteczność wdrażania.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2"/>
          <p:cNvSpPr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EGO s.c.  •  Ewaluacja Interreg NEXT Polska–Ukraina 2021–2027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2"/>
          <p:cNvSpPr/>
          <p:nvPr/>
        </p:nvSpPr>
        <p:spPr>
          <a:xfrm>
            <a:off x="11247120" y="6446520"/>
            <a:ext cx="457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2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5" name="Google Shape;335;p20" descr="e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81360" y="292608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336" name="Google Shape;336;p20"/>
          <p:cNvSpPr/>
          <p:nvPr/>
        </p:nvSpPr>
        <p:spPr>
          <a:xfrm>
            <a:off x="1554480" y="457200"/>
            <a:ext cx="86868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KOMUNIKACJA, INFORMACJA, WSPARCIE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p20"/>
          <p:cNvSpPr/>
          <p:nvPr/>
        </p:nvSpPr>
        <p:spPr>
          <a:xfrm>
            <a:off x="548640" y="384048"/>
            <a:ext cx="868680" cy="868680"/>
          </a:xfrm>
          <a:prstGeom prst="ellipse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8" name="Google Shape;338;p20"/>
          <p:cNvSpPr/>
          <p:nvPr/>
        </p:nvSpPr>
        <p:spPr>
          <a:xfrm>
            <a:off x="548640" y="384048"/>
            <a:ext cx="868680" cy="86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Montserrat"/>
              <a:buNone/>
            </a:pPr>
            <a:r>
              <a:rPr lang="en-US" sz="20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R14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9" name="Google Shape;339;p20"/>
          <p:cNvSpPr/>
          <p:nvPr/>
        </p:nvSpPr>
        <p:spPr>
          <a:xfrm>
            <a:off x="548640" y="1417320"/>
            <a:ext cx="11064240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Montserrat"/>
              <a:buNone/>
            </a:pPr>
            <a:r>
              <a:rPr lang="en-US" sz="2400" b="1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Tłumaczenia robocze dokumentacji aplikacyjnej FMP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20"/>
          <p:cNvSpPr/>
          <p:nvPr/>
        </p:nvSpPr>
        <p:spPr>
          <a:xfrm>
            <a:off x="548640" y="2697480"/>
            <a:ext cx="10058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6AA32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46AA32"/>
                </a:solidFill>
                <a:latin typeface="Montserrat"/>
                <a:ea typeface="Montserrat"/>
                <a:cs typeface="Montserrat"/>
                <a:sym typeface="Montserrat"/>
              </a:rPr>
              <a:t>UZASADNIENIE I PRZEWIDYWANE SKUTKI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1" name="Google Shape;341;p20"/>
          <p:cNvSpPr/>
          <p:nvPr/>
        </p:nvSpPr>
        <p:spPr>
          <a:xfrm>
            <a:off x="548640" y="3017520"/>
            <a:ext cx="11064240" cy="2057400"/>
          </a:xfrm>
          <a:prstGeom prst="rect">
            <a:avLst/>
          </a:prstGeom>
          <a:solidFill>
            <a:srgbClr val="E9F5E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2" name="Google Shape;342;p20"/>
          <p:cNvSpPr/>
          <p:nvPr/>
        </p:nvSpPr>
        <p:spPr>
          <a:xfrm>
            <a:off x="548640" y="3017520"/>
            <a:ext cx="91440" cy="2057400"/>
          </a:xfrm>
          <a:prstGeom prst="rect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20"/>
          <p:cNvSpPr/>
          <p:nvPr/>
        </p:nvSpPr>
        <p:spPr>
          <a:xfrm>
            <a:off x="868680" y="3154680"/>
            <a:ext cx="10515600" cy="17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50"/>
              <a:buFont typeface="Montserrat"/>
              <a:buNone/>
            </a:pPr>
            <a:r>
              <a:rPr lang="en-US" sz="13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Język dokumentacji jest najsilniejszym spontanicznym postulatem obu stron programu, szczególnie wśród mniejszych podmiotów FMP. Przy zachowaniu angielskiego jako języka prawnie wiążącego — udostępnianie kluczowych dokumentów FMP w równoległych, niewiążących wersjach PL i UA. Decyzja po stronie operatorów FMP.</a:t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p20"/>
          <p:cNvSpPr/>
          <p:nvPr/>
        </p:nvSpPr>
        <p:spPr>
          <a:xfrm>
            <a:off x="548640" y="5349240"/>
            <a:ext cx="676656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ADRESAT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Instytucja Zarządzająca, Wspólny Sekretariat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45" name="Google Shape;345;p20"/>
          <p:cNvCxnSpPr/>
          <p:nvPr/>
        </p:nvCxnSpPr>
        <p:spPr>
          <a:xfrm>
            <a:off x="7498080" y="5349240"/>
            <a:ext cx="0" cy="868680"/>
          </a:xfrm>
          <a:prstGeom prst="straightConnector1">
            <a:avLst/>
          </a:prstGeom>
          <a:noFill/>
          <a:ln w="12700" cap="flat" cmpd="sng">
            <a:solidFill>
              <a:srgbClr val="CCCCC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46" name="Google Shape;346;p20"/>
          <p:cNvSpPr/>
          <p:nvPr/>
        </p:nvSpPr>
        <p:spPr>
          <a:xfrm>
            <a:off x="7772400" y="5349240"/>
            <a:ext cx="384048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HORYZONT CZASOWY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Kolejna perspektywa finansowa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20"/>
          <p:cNvSpPr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EGO s.c.  •  Ewaluacja Interreg NEXT Polska–Ukraina 2021–2027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20"/>
          <p:cNvSpPr/>
          <p:nvPr/>
        </p:nvSpPr>
        <p:spPr>
          <a:xfrm>
            <a:off x="11247120" y="6446520"/>
            <a:ext cx="457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20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4" name="Google Shape;354;p21" descr="e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81360" y="292608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355" name="Google Shape;355;p21"/>
          <p:cNvSpPr/>
          <p:nvPr/>
        </p:nvSpPr>
        <p:spPr>
          <a:xfrm>
            <a:off x="1554480" y="457200"/>
            <a:ext cx="86868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KOMUNIKACJA, INFORMACJA, WSPARCIE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21"/>
          <p:cNvSpPr/>
          <p:nvPr/>
        </p:nvSpPr>
        <p:spPr>
          <a:xfrm>
            <a:off x="548640" y="384048"/>
            <a:ext cx="868680" cy="868680"/>
          </a:xfrm>
          <a:prstGeom prst="ellipse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21"/>
          <p:cNvSpPr/>
          <p:nvPr/>
        </p:nvSpPr>
        <p:spPr>
          <a:xfrm>
            <a:off x="548640" y="384048"/>
            <a:ext cx="868680" cy="86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Montserrat"/>
              <a:buNone/>
            </a:pPr>
            <a:r>
              <a:rPr lang="en-US" sz="20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R15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21"/>
          <p:cNvSpPr/>
          <p:nvPr/>
        </p:nvSpPr>
        <p:spPr>
          <a:xfrm>
            <a:off x="548640" y="1417320"/>
            <a:ext cx="11064240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Montserrat"/>
              <a:buNone/>
            </a:pPr>
            <a:r>
              <a:rPr lang="en-US" sz="2400" b="1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Warsztatowy format szkoleń dla wnioskodawców przed pierwszym konkursem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21"/>
          <p:cNvSpPr/>
          <p:nvPr/>
        </p:nvSpPr>
        <p:spPr>
          <a:xfrm>
            <a:off x="548640" y="2697480"/>
            <a:ext cx="10058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6AA32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46AA32"/>
                </a:solidFill>
                <a:latin typeface="Montserrat"/>
                <a:ea typeface="Montserrat"/>
                <a:cs typeface="Montserrat"/>
                <a:sym typeface="Montserrat"/>
              </a:rPr>
              <a:t>UZASADNIENIE I PRZEWIDYWANE SKUTKI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Google Shape;360;p21"/>
          <p:cNvSpPr/>
          <p:nvPr/>
        </p:nvSpPr>
        <p:spPr>
          <a:xfrm>
            <a:off x="548640" y="3017520"/>
            <a:ext cx="11064240" cy="2057400"/>
          </a:xfrm>
          <a:prstGeom prst="rect">
            <a:avLst/>
          </a:prstGeom>
          <a:solidFill>
            <a:srgbClr val="E9F5E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Google Shape;361;p21"/>
          <p:cNvSpPr/>
          <p:nvPr/>
        </p:nvSpPr>
        <p:spPr>
          <a:xfrm>
            <a:off x="548640" y="3017520"/>
            <a:ext cx="91440" cy="2057400"/>
          </a:xfrm>
          <a:prstGeom prst="rect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p21"/>
          <p:cNvSpPr/>
          <p:nvPr/>
        </p:nvSpPr>
        <p:spPr>
          <a:xfrm>
            <a:off x="868680" y="3154680"/>
            <a:ext cx="10515600" cy="17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50"/>
              <a:buFont typeface="Montserrat"/>
              <a:buNone/>
            </a:pPr>
            <a:r>
              <a:rPr lang="en-US" sz="13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51,5% odrzuconych wnioskodawców to debiutanci, a 34% wnioskodawców FMP zgłasza luki informacyjne na etapie aplikowania. Cykl warsztatów typu hands-on (min. 3 spotkania, w PL i UA, z udziałem zdalnym) o treści neutralnej systemowo zwiększy szansę debiutantów na lepiej przygotowany wniosek.</a:t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21"/>
          <p:cNvSpPr/>
          <p:nvPr/>
        </p:nvSpPr>
        <p:spPr>
          <a:xfrm>
            <a:off x="548640" y="5349240"/>
            <a:ext cx="676656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ADRESAT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Wspólny Sekretariat z RPK i operatorami FMP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64" name="Google Shape;364;p21"/>
          <p:cNvCxnSpPr/>
          <p:nvPr/>
        </p:nvCxnSpPr>
        <p:spPr>
          <a:xfrm>
            <a:off x="7498080" y="5349240"/>
            <a:ext cx="0" cy="868680"/>
          </a:xfrm>
          <a:prstGeom prst="straightConnector1">
            <a:avLst/>
          </a:prstGeom>
          <a:noFill/>
          <a:ln w="12700" cap="flat" cmpd="sng">
            <a:solidFill>
              <a:srgbClr val="CCCCC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65" name="Google Shape;365;p21"/>
          <p:cNvSpPr/>
          <p:nvPr/>
        </p:nvSpPr>
        <p:spPr>
          <a:xfrm>
            <a:off x="7772400" y="5349240"/>
            <a:ext cx="384048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HORYZONT CZASOWY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Pierwszy cykl do końca 2026; integracja — 2028+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6" name="Google Shape;366;p21"/>
          <p:cNvSpPr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EGO s.c.  •  Ewaluacja Interreg NEXT Polska–Ukraina 2021–2027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7" name="Google Shape;367;p21"/>
          <p:cNvSpPr/>
          <p:nvPr/>
        </p:nvSpPr>
        <p:spPr>
          <a:xfrm>
            <a:off x="11247120" y="6446520"/>
            <a:ext cx="457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21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3" name="Google Shape;373;p22" descr="e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81360" y="292608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374" name="Google Shape;374;p22"/>
          <p:cNvSpPr/>
          <p:nvPr/>
        </p:nvSpPr>
        <p:spPr>
          <a:xfrm>
            <a:off x="1554480" y="457200"/>
            <a:ext cx="86868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KOMUNIKACJA, INFORMACJA, WSPARCIE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5" name="Google Shape;375;p22"/>
          <p:cNvSpPr/>
          <p:nvPr/>
        </p:nvSpPr>
        <p:spPr>
          <a:xfrm>
            <a:off x="548640" y="384048"/>
            <a:ext cx="868680" cy="868680"/>
          </a:xfrm>
          <a:prstGeom prst="ellipse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6" name="Google Shape;376;p22"/>
          <p:cNvSpPr/>
          <p:nvPr/>
        </p:nvSpPr>
        <p:spPr>
          <a:xfrm>
            <a:off x="548640" y="384048"/>
            <a:ext cx="868680" cy="86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Montserrat"/>
              <a:buNone/>
            </a:pPr>
            <a:r>
              <a:rPr lang="en-US" sz="20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R16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7" name="Google Shape;377;p22"/>
          <p:cNvSpPr/>
          <p:nvPr/>
        </p:nvSpPr>
        <p:spPr>
          <a:xfrm>
            <a:off x="548640" y="1417320"/>
            <a:ext cx="11064240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Montserrat"/>
              <a:buNone/>
            </a:pPr>
            <a:r>
              <a:rPr lang="en-US" sz="2400" b="1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Uzupełnienie kanału YouTube o tutoriale proceduralne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" name="Google Shape;378;p22"/>
          <p:cNvSpPr/>
          <p:nvPr/>
        </p:nvSpPr>
        <p:spPr>
          <a:xfrm>
            <a:off x="548640" y="2697480"/>
            <a:ext cx="10058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6AA32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46AA32"/>
                </a:solidFill>
                <a:latin typeface="Montserrat"/>
                <a:ea typeface="Montserrat"/>
                <a:cs typeface="Montserrat"/>
                <a:sym typeface="Montserrat"/>
              </a:rPr>
              <a:t>UZASADNIENIE I PRZEWIDYWANE SKUTKI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p22"/>
          <p:cNvSpPr/>
          <p:nvPr/>
        </p:nvSpPr>
        <p:spPr>
          <a:xfrm>
            <a:off x="548640" y="3017520"/>
            <a:ext cx="11064240" cy="2057400"/>
          </a:xfrm>
          <a:prstGeom prst="rect">
            <a:avLst/>
          </a:prstGeom>
          <a:solidFill>
            <a:srgbClr val="E9F5E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0" name="Google Shape;380;p22"/>
          <p:cNvSpPr/>
          <p:nvPr/>
        </p:nvSpPr>
        <p:spPr>
          <a:xfrm>
            <a:off x="548640" y="3017520"/>
            <a:ext cx="91440" cy="2057400"/>
          </a:xfrm>
          <a:prstGeom prst="rect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1" name="Google Shape;381;p22"/>
          <p:cNvSpPr/>
          <p:nvPr/>
        </p:nvSpPr>
        <p:spPr>
          <a:xfrm>
            <a:off x="868680" y="3154680"/>
            <a:ext cx="10515600" cy="17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50"/>
              <a:buFont typeface="Montserrat"/>
              <a:buNone/>
            </a:pPr>
            <a:r>
              <a:rPr lang="en-US" sz="13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Brakuje systematycznego pakietu tutoriali proceduralnych (logowanie, wypełnianie budżetu, walidacja wniosku, raportowanie wskaźników). Seria krótkich filmów (5–10 min) w wersjach PL i UA, neutralnych technologicznie, osadzonych na stronie programu i na kanale YouTube — jako materiał referencyjny, nie promocyjny.</a:t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2" name="Google Shape;382;p22"/>
          <p:cNvSpPr/>
          <p:nvPr/>
        </p:nvSpPr>
        <p:spPr>
          <a:xfrm>
            <a:off x="548640" y="5349240"/>
            <a:ext cx="676656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ADRESAT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WS (produkcja); RPK (dystrybucja)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83" name="Google Shape;383;p22"/>
          <p:cNvCxnSpPr/>
          <p:nvPr/>
        </p:nvCxnSpPr>
        <p:spPr>
          <a:xfrm>
            <a:off x="7498080" y="5349240"/>
            <a:ext cx="0" cy="868680"/>
          </a:xfrm>
          <a:prstGeom prst="straightConnector1">
            <a:avLst/>
          </a:prstGeom>
          <a:noFill/>
          <a:ln w="12700" cap="flat" cmpd="sng">
            <a:solidFill>
              <a:srgbClr val="CCCCC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84" name="Google Shape;384;p22"/>
          <p:cNvSpPr/>
          <p:nvPr/>
        </p:nvSpPr>
        <p:spPr>
          <a:xfrm>
            <a:off x="7772400" y="5349240"/>
            <a:ext cx="384048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HORYZONT CZASOWY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Pełny pakiet przed naborami perspektywy 2028+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5" name="Google Shape;385;p22"/>
          <p:cNvSpPr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EGO s.c.  •  Ewaluacja Interreg NEXT Polska–Ukraina 2021–2027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6" name="Google Shape;386;p22"/>
          <p:cNvSpPr/>
          <p:nvPr/>
        </p:nvSpPr>
        <p:spPr>
          <a:xfrm>
            <a:off x="11247120" y="6446520"/>
            <a:ext cx="457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22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2" name="Google Shape;392;p23" descr="e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81360" y="292608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393" name="Google Shape;393;p23"/>
          <p:cNvSpPr/>
          <p:nvPr/>
        </p:nvSpPr>
        <p:spPr>
          <a:xfrm>
            <a:off x="1554480" y="457200"/>
            <a:ext cx="86868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SYSTEM WSKAŹNIKÓW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4" name="Google Shape;394;p23"/>
          <p:cNvSpPr/>
          <p:nvPr/>
        </p:nvSpPr>
        <p:spPr>
          <a:xfrm>
            <a:off x="548640" y="384048"/>
            <a:ext cx="868680" cy="868680"/>
          </a:xfrm>
          <a:prstGeom prst="ellipse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5" name="Google Shape;395;p23"/>
          <p:cNvSpPr/>
          <p:nvPr/>
        </p:nvSpPr>
        <p:spPr>
          <a:xfrm>
            <a:off x="548640" y="384048"/>
            <a:ext cx="868680" cy="86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Montserrat"/>
              <a:buNone/>
            </a:pPr>
            <a:r>
              <a:rPr lang="en-US" sz="20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R17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6" name="Google Shape;396;p23"/>
          <p:cNvSpPr/>
          <p:nvPr/>
        </p:nvSpPr>
        <p:spPr>
          <a:xfrm>
            <a:off x="548640" y="1417320"/>
            <a:ext cx="11064240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Montserrat"/>
              <a:buNone/>
            </a:pPr>
            <a:r>
              <a:rPr lang="en-US" sz="2400" b="1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Uwzględnienie doświadczeń obecnej perspektywy w projektowaniu metryczek wskaźników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7" name="Google Shape;397;p23"/>
          <p:cNvSpPr/>
          <p:nvPr/>
        </p:nvSpPr>
        <p:spPr>
          <a:xfrm>
            <a:off x="548640" y="2697480"/>
            <a:ext cx="10058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6AA32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46AA32"/>
                </a:solidFill>
                <a:latin typeface="Montserrat"/>
                <a:ea typeface="Montserrat"/>
                <a:cs typeface="Montserrat"/>
                <a:sym typeface="Montserrat"/>
              </a:rPr>
              <a:t>UZASADNIENIE I PRZEWIDYWANE SKUTKI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8" name="Google Shape;398;p23"/>
          <p:cNvSpPr/>
          <p:nvPr/>
        </p:nvSpPr>
        <p:spPr>
          <a:xfrm>
            <a:off x="548640" y="3017520"/>
            <a:ext cx="11064240" cy="2057400"/>
          </a:xfrm>
          <a:prstGeom prst="rect">
            <a:avLst/>
          </a:prstGeom>
          <a:solidFill>
            <a:srgbClr val="E9F5E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Google Shape;399;p23"/>
          <p:cNvSpPr/>
          <p:nvPr/>
        </p:nvSpPr>
        <p:spPr>
          <a:xfrm>
            <a:off x="548640" y="3017520"/>
            <a:ext cx="91440" cy="2057400"/>
          </a:xfrm>
          <a:prstGeom prst="rect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0" name="Google Shape;400;p23"/>
          <p:cNvSpPr/>
          <p:nvPr/>
        </p:nvSpPr>
        <p:spPr>
          <a:xfrm>
            <a:off x="868680" y="3154680"/>
            <a:ext cx="10515600" cy="17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50"/>
              <a:buFont typeface="Montserrat"/>
              <a:buNone/>
            </a:pPr>
            <a:r>
              <a:rPr lang="en-US" sz="13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Analiza ujawniła dwa problemy w konstrukcji niektórych metryczek, które obniżają jakość danych, jakie gromadzi wskaźnik. </a:t>
            </a:r>
            <a:r>
              <a:rPr lang="en-US" sz="135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Pierwszy  to brak kryteriów kwalifikujących — metryczka nie precyzuje, jakie działanie liczy się do wskaźnika, a jakie nie. Skutkiem jest raportowanie pod tym samym kodem działań o nieporównywalnej skali i jakości</a:t>
            </a:r>
            <a:r>
              <a:rPr lang="en-US" sz="13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.  Drugim jest </a:t>
            </a:r>
            <a:r>
              <a:rPr lang="en-US" sz="135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nadmierna agregacja bez typologii — wskaźnik obejmuje produkty jakościowo różne, ale metryczka nie wymaga ich rozróżnienia. Skutkiem jest utrata informacji o tym, co program faktycznie wytwarza.</a:t>
            </a:r>
            <a:r>
              <a:rPr lang="en-US" sz="13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 Rekomendacja zaleca wyeliminowanie tych błędów w przyszłości poprzez jasne określenie kryteriów pozwalających na “zaliczenie” do wskaźnika oraz wprowadzenie typologii produktów, tam gdzie wskaźnik pozwala na ich różnorodność.</a:t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1" name="Google Shape;401;p23"/>
          <p:cNvSpPr/>
          <p:nvPr/>
        </p:nvSpPr>
        <p:spPr>
          <a:xfrm>
            <a:off x="548640" y="5349240"/>
            <a:ext cx="676656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ADRESAT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Instytucja Zarządzająca i Wspólny Sekretariat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02" name="Google Shape;402;p23"/>
          <p:cNvCxnSpPr/>
          <p:nvPr/>
        </p:nvCxnSpPr>
        <p:spPr>
          <a:xfrm>
            <a:off x="7498080" y="5349240"/>
            <a:ext cx="0" cy="868680"/>
          </a:xfrm>
          <a:prstGeom prst="straightConnector1">
            <a:avLst/>
          </a:prstGeom>
          <a:noFill/>
          <a:ln w="12700" cap="flat" cmpd="sng">
            <a:solidFill>
              <a:srgbClr val="CCCCC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03" name="Google Shape;403;p23"/>
          <p:cNvSpPr/>
          <p:nvPr/>
        </p:nvSpPr>
        <p:spPr>
          <a:xfrm>
            <a:off x="7772400" y="5349240"/>
            <a:ext cx="384048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HORYZONT CZASOWY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Projektowanie systemu wskaźników 2028+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4" name="Google Shape;404;p23"/>
          <p:cNvSpPr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EGO s.c.  •  Ewaluacja Interreg NEXT Polska–Ukraina 2021–2027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5" name="Google Shape;405;p23"/>
          <p:cNvSpPr/>
          <p:nvPr/>
        </p:nvSpPr>
        <p:spPr>
          <a:xfrm>
            <a:off x="11247120" y="6446520"/>
            <a:ext cx="457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23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1" name="Google Shape;411;p24" descr="e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81360" y="292608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412" name="Google Shape;412;p24"/>
          <p:cNvSpPr/>
          <p:nvPr/>
        </p:nvSpPr>
        <p:spPr>
          <a:xfrm>
            <a:off x="1554480" y="457200"/>
            <a:ext cx="86868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SYSTEM WSKAŹNIKÓW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3" name="Google Shape;413;p24"/>
          <p:cNvSpPr/>
          <p:nvPr/>
        </p:nvSpPr>
        <p:spPr>
          <a:xfrm>
            <a:off x="548640" y="384048"/>
            <a:ext cx="868680" cy="868680"/>
          </a:xfrm>
          <a:prstGeom prst="ellipse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4" name="Google Shape;414;p24"/>
          <p:cNvSpPr/>
          <p:nvPr/>
        </p:nvSpPr>
        <p:spPr>
          <a:xfrm>
            <a:off x="548640" y="384048"/>
            <a:ext cx="868680" cy="86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Montserrat"/>
              <a:buNone/>
            </a:pPr>
            <a:r>
              <a:rPr lang="en-US" sz="20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R18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5" name="Google Shape;415;p24"/>
          <p:cNvSpPr/>
          <p:nvPr/>
        </p:nvSpPr>
        <p:spPr>
          <a:xfrm>
            <a:off x="548640" y="1417320"/>
            <a:ext cx="11064240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Montserrat"/>
              <a:buNone/>
            </a:pPr>
            <a:r>
              <a:rPr lang="en-US" sz="2400" b="1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Mechanizmy elastycznego rozliczania wskaźników z uwzględnieniem kontekstu UA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6" name="Google Shape;416;p24"/>
          <p:cNvSpPr/>
          <p:nvPr/>
        </p:nvSpPr>
        <p:spPr>
          <a:xfrm>
            <a:off x="548640" y="2697480"/>
            <a:ext cx="10058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6AA32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46AA32"/>
                </a:solidFill>
                <a:latin typeface="Montserrat"/>
                <a:ea typeface="Montserrat"/>
                <a:cs typeface="Montserrat"/>
                <a:sym typeface="Montserrat"/>
              </a:rPr>
              <a:t>UZASADNIENIE I PRZEWIDYWANE SKUTKI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7" name="Google Shape;417;p24"/>
          <p:cNvSpPr/>
          <p:nvPr/>
        </p:nvSpPr>
        <p:spPr>
          <a:xfrm>
            <a:off x="548640" y="3017520"/>
            <a:ext cx="11064240" cy="2057400"/>
          </a:xfrm>
          <a:prstGeom prst="rect">
            <a:avLst/>
          </a:prstGeom>
          <a:solidFill>
            <a:srgbClr val="E9F5E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8" name="Google Shape;418;p24"/>
          <p:cNvSpPr/>
          <p:nvPr/>
        </p:nvSpPr>
        <p:spPr>
          <a:xfrm>
            <a:off x="548640" y="3017520"/>
            <a:ext cx="91440" cy="2057400"/>
          </a:xfrm>
          <a:prstGeom prst="rect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9" name="Google Shape;419;p24"/>
          <p:cNvSpPr/>
          <p:nvPr/>
        </p:nvSpPr>
        <p:spPr>
          <a:xfrm>
            <a:off x="868680" y="3154680"/>
            <a:ext cx="10515600" cy="17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50"/>
              <a:buFont typeface="Montserrat"/>
              <a:buNone/>
            </a:pPr>
            <a:r>
              <a:rPr lang="en-US" sz="13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Model płatności za wyniki (tzw. P-BA) zmienia wskaźniki w narzędzie rozliczeniowe; w połączeniu z zasadą N+1 i ryzykiem binarnym(</a:t>
            </a:r>
            <a:r>
              <a:rPr lang="en-US" sz="135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(brak wypłaty przy nieosiągnięciu wskaźnika)</a:t>
            </a:r>
            <a:r>
              <a:rPr lang="en-US" sz="13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 grozi to utratą części finansowania przez program lub unikaniem ambitnych projektów. W związku z tym  w przyszłej perspektywie należy projektować kamienie milowe umożliwiające etapowe i częściowe rozliczanie wskaźników oraz negocjować z KE tzw. margines ryzyka- z</a:t>
            </a:r>
            <a:r>
              <a:rPr lang="en-US" sz="135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ałożenie, że nie wszystkie interwencje muszą zakończyć się pełnym sukcesem, by program mógł rozliczyć dany kamień milowy.</a:t>
            </a:r>
            <a:r>
              <a:rPr lang="en-US" sz="13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35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Po drugie należy  oszacować wartości wypłat (payout values) przypisanych do kamieni milowych na bazie danych z 77 obecnych projektów, z uwzględnieniem inflacji, zróżnicowania kosztów między Polską a Ukrainą oraz różnic między typami projektów.</a:t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0" name="Google Shape;420;p24"/>
          <p:cNvSpPr/>
          <p:nvPr/>
        </p:nvSpPr>
        <p:spPr>
          <a:xfrm>
            <a:off x="548640" y="5349240"/>
            <a:ext cx="676656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ADRESAT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IZ i Grupa Robocza Planu Interreg PL–UA 2028–2034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21" name="Google Shape;421;p24"/>
          <p:cNvCxnSpPr/>
          <p:nvPr/>
        </p:nvCxnSpPr>
        <p:spPr>
          <a:xfrm>
            <a:off x="7498080" y="5349240"/>
            <a:ext cx="0" cy="868680"/>
          </a:xfrm>
          <a:prstGeom prst="straightConnector1">
            <a:avLst/>
          </a:prstGeom>
          <a:noFill/>
          <a:ln w="12700" cap="flat" cmpd="sng">
            <a:solidFill>
              <a:srgbClr val="CCCCC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22" name="Google Shape;422;p24"/>
          <p:cNvSpPr/>
          <p:nvPr/>
        </p:nvSpPr>
        <p:spPr>
          <a:xfrm>
            <a:off x="7772400" y="5349240"/>
            <a:ext cx="384048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HORYZONT CZASOWY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Programowanie 2028+ i negocjacje z KE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3" name="Google Shape;423;p24"/>
          <p:cNvSpPr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EGO s.c.  •  Ewaluacja Interreg NEXT Polska–Ukraina 2021–2027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4" name="Google Shape;424;p24"/>
          <p:cNvSpPr/>
          <p:nvPr/>
        </p:nvSpPr>
        <p:spPr>
          <a:xfrm>
            <a:off x="11247120" y="6446520"/>
            <a:ext cx="457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24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" name="Google Shape;430;p25" descr="e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81360" y="292608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431" name="Google Shape;431;p25"/>
          <p:cNvSpPr/>
          <p:nvPr/>
        </p:nvSpPr>
        <p:spPr>
          <a:xfrm>
            <a:off x="1554480" y="457200"/>
            <a:ext cx="86868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SYSTEM WSKAŹNIKÓW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2" name="Google Shape;432;p25"/>
          <p:cNvSpPr/>
          <p:nvPr/>
        </p:nvSpPr>
        <p:spPr>
          <a:xfrm>
            <a:off x="548640" y="384048"/>
            <a:ext cx="868680" cy="868680"/>
          </a:xfrm>
          <a:prstGeom prst="ellipse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3" name="Google Shape;433;p25"/>
          <p:cNvSpPr/>
          <p:nvPr/>
        </p:nvSpPr>
        <p:spPr>
          <a:xfrm>
            <a:off x="548640" y="384048"/>
            <a:ext cx="868680" cy="86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Montserrat"/>
              <a:buNone/>
            </a:pPr>
            <a:r>
              <a:rPr lang="en-US" sz="20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R19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4" name="Google Shape;434;p25"/>
          <p:cNvSpPr/>
          <p:nvPr/>
        </p:nvSpPr>
        <p:spPr>
          <a:xfrm>
            <a:off x="548640" y="1417320"/>
            <a:ext cx="11064240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Montserrat"/>
              <a:buNone/>
            </a:pPr>
            <a:r>
              <a:rPr lang="en-US" sz="2400" b="1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Uzupełnienie monitoringu Strategii komunikacji o dane z naborów i wartości bazowe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5" name="Google Shape;435;p25"/>
          <p:cNvSpPr/>
          <p:nvPr/>
        </p:nvSpPr>
        <p:spPr>
          <a:xfrm>
            <a:off x="548640" y="2697480"/>
            <a:ext cx="10058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6AA32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46AA32"/>
                </a:solidFill>
                <a:latin typeface="Montserrat"/>
                <a:ea typeface="Montserrat"/>
                <a:cs typeface="Montserrat"/>
                <a:sym typeface="Montserrat"/>
              </a:rPr>
              <a:t>UZASADNIENIE I PRZEWIDYWANE SKUTKI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6" name="Google Shape;436;p25"/>
          <p:cNvSpPr/>
          <p:nvPr/>
        </p:nvSpPr>
        <p:spPr>
          <a:xfrm>
            <a:off x="548640" y="3017520"/>
            <a:ext cx="11064240" cy="2057400"/>
          </a:xfrm>
          <a:prstGeom prst="rect">
            <a:avLst/>
          </a:prstGeom>
          <a:solidFill>
            <a:srgbClr val="E9F5E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7" name="Google Shape;437;p25"/>
          <p:cNvSpPr/>
          <p:nvPr/>
        </p:nvSpPr>
        <p:spPr>
          <a:xfrm>
            <a:off x="548640" y="3017520"/>
            <a:ext cx="91440" cy="2057400"/>
          </a:xfrm>
          <a:prstGeom prst="rect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8" name="Google Shape;438;p25"/>
          <p:cNvSpPr/>
          <p:nvPr/>
        </p:nvSpPr>
        <p:spPr>
          <a:xfrm>
            <a:off x="868680" y="3154680"/>
            <a:ext cx="10515600" cy="17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50"/>
              <a:buFont typeface="Montserrat"/>
              <a:buNone/>
            </a:pPr>
            <a:r>
              <a:rPr lang="en-US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Wskaźniki rezultatu Strategii komunikacji mierzą w istocie zasięg i ekspozycję, a nie skuteczność  działań komunikacyjnych. Dodatkowo wartości docelowe obecnych wskaźników nie mają jawnej metodologii ani wartości bazowych. Rekomendacja proponuje by wykorzystać dane z naborów (odsetek nowych wnioskodawców, zróżnicowanie geograficzne, źródło wiedzy o naborze) jako przybliżą ocenę skuteczności komunikacji. Zaleca też </a:t>
            </a:r>
            <a:r>
              <a:rPr lang="en-US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ustalenie wartości bazowych dla wskaźników zasięgowych, które Strategia komunikacji już mierzy.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9" name="Google Shape;439;p25"/>
          <p:cNvSpPr/>
          <p:nvPr/>
        </p:nvSpPr>
        <p:spPr>
          <a:xfrm>
            <a:off x="548640" y="5349240"/>
            <a:ext cx="676656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ADRESAT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Wspólny Sekretariat (monitoring komunikacji)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40" name="Google Shape;440;p25"/>
          <p:cNvCxnSpPr/>
          <p:nvPr/>
        </p:nvCxnSpPr>
        <p:spPr>
          <a:xfrm>
            <a:off x="7498080" y="5349240"/>
            <a:ext cx="0" cy="868680"/>
          </a:xfrm>
          <a:prstGeom prst="straightConnector1">
            <a:avLst/>
          </a:prstGeom>
          <a:noFill/>
          <a:ln w="12700" cap="flat" cmpd="sng">
            <a:solidFill>
              <a:srgbClr val="CCCCC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41" name="Google Shape;441;p25"/>
          <p:cNvSpPr/>
          <p:nvPr/>
        </p:nvSpPr>
        <p:spPr>
          <a:xfrm>
            <a:off x="7772400" y="5349240"/>
            <a:ext cx="384048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HORYZONT CZASOWY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Projektowanie strategii komunikacji przyszłego programu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2" name="Google Shape;442;p25"/>
          <p:cNvSpPr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EGO s.c.  •  Ewaluacja Interreg NEXT Polska–Ukraina 2021–2027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3" name="Google Shape;443;p25"/>
          <p:cNvSpPr/>
          <p:nvPr/>
        </p:nvSpPr>
        <p:spPr>
          <a:xfrm>
            <a:off x="11247120" y="6446520"/>
            <a:ext cx="457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25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9" name="Google Shape;449;p26" descr="e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81360" y="292608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450" name="Google Shape;450;p26"/>
          <p:cNvSpPr/>
          <p:nvPr/>
        </p:nvSpPr>
        <p:spPr>
          <a:xfrm>
            <a:off x="1554480" y="457200"/>
            <a:ext cx="86868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SPECYFIKA UKRAIŃSKA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1" name="Google Shape;451;p26"/>
          <p:cNvSpPr/>
          <p:nvPr/>
        </p:nvSpPr>
        <p:spPr>
          <a:xfrm>
            <a:off x="548640" y="384048"/>
            <a:ext cx="868680" cy="868680"/>
          </a:xfrm>
          <a:prstGeom prst="ellipse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2" name="Google Shape;452;p26"/>
          <p:cNvSpPr/>
          <p:nvPr/>
        </p:nvSpPr>
        <p:spPr>
          <a:xfrm>
            <a:off x="548640" y="384048"/>
            <a:ext cx="868680" cy="86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Montserrat"/>
              <a:buNone/>
            </a:pPr>
            <a:r>
              <a:rPr lang="en-US" sz="20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R20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3" name="Google Shape;453;p26"/>
          <p:cNvSpPr/>
          <p:nvPr/>
        </p:nvSpPr>
        <p:spPr>
          <a:xfrm>
            <a:off x="548640" y="1417320"/>
            <a:ext cx="11064240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Montserrat"/>
              <a:buNone/>
            </a:pPr>
            <a:r>
              <a:rPr lang="en-US" sz="2400" b="1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Pakiet informacyjny dla partnerów polskich i ukraińskich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4" name="Google Shape;454;p26"/>
          <p:cNvSpPr/>
          <p:nvPr/>
        </p:nvSpPr>
        <p:spPr>
          <a:xfrm>
            <a:off x="548640" y="2697480"/>
            <a:ext cx="10058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6AA32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46AA32"/>
                </a:solidFill>
                <a:latin typeface="Montserrat"/>
                <a:ea typeface="Montserrat"/>
                <a:cs typeface="Montserrat"/>
                <a:sym typeface="Montserrat"/>
              </a:rPr>
              <a:t>UZASADNIENIE I PRZEWIDYWANE SKUTKI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5" name="Google Shape;455;p26"/>
          <p:cNvSpPr/>
          <p:nvPr/>
        </p:nvSpPr>
        <p:spPr>
          <a:xfrm>
            <a:off x="548640" y="3017520"/>
            <a:ext cx="11064240" cy="2057400"/>
          </a:xfrm>
          <a:prstGeom prst="rect">
            <a:avLst/>
          </a:prstGeom>
          <a:solidFill>
            <a:srgbClr val="E9F5E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6" name="Google Shape;456;p26"/>
          <p:cNvSpPr/>
          <p:nvPr/>
        </p:nvSpPr>
        <p:spPr>
          <a:xfrm>
            <a:off x="548640" y="3017520"/>
            <a:ext cx="91440" cy="2057400"/>
          </a:xfrm>
          <a:prstGeom prst="rect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7" name="Google Shape;457;p26"/>
          <p:cNvSpPr/>
          <p:nvPr/>
        </p:nvSpPr>
        <p:spPr>
          <a:xfrm>
            <a:off x="868680" y="3154680"/>
            <a:ext cx="10515600" cy="17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50"/>
              <a:buFont typeface="Montserrat"/>
              <a:buNone/>
            </a:pPr>
            <a:r>
              <a:rPr lang="en-US" sz="13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56,9% polskich beneficjentów nie potrafi ocenić procedury rejestracji po stronie ukraińskiej. Dwutorowy pakiet (dla partnerów UA — wczesne przygotowanie dokumentów do SGMU; dla partnerów PL — opis etapów i typowego czasu procedury) nie eliminuje luki, ale czyni ją przewidywalną.</a:t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8" name="Google Shape;458;p26"/>
          <p:cNvSpPr/>
          <p:nvPr/>
        </p:nvSpPr>
        <p:spPr>
          <a:xfrm>
            <a:off x="548640" y="5349240"/>
            <a:ext cx="676656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ADRESAT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WS z Oddziałem we Lwowie i Instytucją Krajową w Kijowie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59" name="Google Shape;459;p26"/>
          <p:cNvCxnSpPr/>
          <p:nvPr/>
        </p:nvCxnSpPr>
        <p:spPr>
          <a:xfrm>
            <a:off x="7498080" y="5349240"/>
            <a:ext cx="0" cy="868680"/>
          </a:xfrm>
          <a:prstGeom prst="straightConnector1">
            <a:avLst/>
          </a:prstGeom>
          <a:noFill/>
          <a:ln w="12700" cap="flat" cmpd="sng">
            <a:solidFill>
              <a:srgbClr val="CCCCC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60" name="Google Shape;460;p26"/>
          <p:cNvSpPr/>
          <p:nvPr/>
        </p:nvSpPr>
        <p:spPr>
          <a:xfrm>
            <a:off x="7772400" y="5349240"/>
            <a:ext cx="384048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HORYZONT CZASOWY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Krótkoterminowy — opracowanie i dystrybucja w 2026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1" name="Google Shape;461;p26"/>
          <p:cNvSpPr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EGO s.c.  •  Ewaluacja Interreg NEXT Polska–Ukraina 2021–2027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2" name="Google Shape;462;p26"/>
          <p:cNvSpPr/>
          <p:nvPr/>
        </p:nvSpPr>
        <p:spPr>
          <a:xfrm>
            <a:off x="11247120" y="6446520"/>
            <a:ext cx="457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26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27"/>
          <p:cNvSpPr/>
          <p:nvPr/>
        </p:nvSpPr>
        <p:spPr>
          <a:xfrm>
            <a:off x="0" y="0"/>
            <a:ext cx="12161520" cy="256032"/>
          </a:xfrm>
          <a:prstGeom prst="rect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69" name="Google Shape;469;p27" descr="e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50408" y="2103120"/>
            <a:ext cx="1060704" cy="822960"/>
          </a:xfrm>
          <a:prstGeom prst="rect">
            <a:avLst/>
          </a:prstGeom>
          <a:noFill/>
          <a:ln>
            <a:noFill/>
          </a:ln>
        </p:spPr>
      </p:pic>
      <p:sp>
        <p:nvSpPr>
          <p:cNvPr id="470" name="Google Shape;470;p27"/>
          <p:cNvSpPr/>
          <p:nvPr/>
        </p:nvSpPr>
        <p:spPr>
          <a:xfrm>
            <a:off x="0" y="3291840"/>
            <a:ext cx="12161520" cy="822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46AA32"/>
              </a:buClr>
              <a:buSzPts val="4000"/>
              <a:buFont typeface="Montserrat"/>
              <a:buNone/>
            </a:pPr>
            <a:r>
              <a:rPr lang="en-US" sz="4000" b="1">
                <a:solidFill>
                  <a:srgbClr val="46AA32"/>
                </a:solidFill>
                <a:latin typeface="Montserrat"/>
                <a:ea typeface="Montserrat"/>
                <a:cs typeface="Montserrat"/>
                <a:sym typeface="Montserrat"/>
              </a:rPr>
              <a:t>Dziękujemy</a:t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1" name="Google Shape;471;p27"/>
          <p:cNvSpPr/>
          <p:nvPr/>
        </p:nvSpPr>
        <p:spPr>
          <a:xfrm>
            <a:off x="0" y="4206240"/>
            <a:ext cx="12161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00"/>
              <a:buFont typeface="Montserrat"/>
              <a:buNone/>
            </a:pPr>
            <a:r>
              <a:rPr lang="en-US" sz="130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EGO s.c.  •  Ewaluacja programu Interreg NEXT Polska–Ukraina 2021–2027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2" name="Google Shape;472;p27"/>
          <p:cNvSpPr/>
          <p:nvPr/>
        </p:nvSpPr>
        <p:spPr>
          <a:xfrm>
            <a:off x="0" y="6601968"/>
            <a:ext cx="12161520" cy="256032"/>
          </a:xfrm>
          <a:prstGeom prst="rect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Google Shape;35;p3" descr="e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81360" y="292608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Google Shape;36;p3"/>
          <p:cNvSpPr/>
          <p:nvPr/>
        </p:nvSpPr>
        <p:spPr>
          <a:xfrm>
            <a:off x="548640" y="411480"/>
            <a:ext cx="10058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200"/>
              <a:buFont typeface="Montserrat"/>
              <a:buNone/>
            </a:pPr>
            <a:r>
              <a:rPr lang="en-US" sz="12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WNIOSEK KLUCZOWY 2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3"/>
          <p:cNvSpPr/>
          <p:nvPr/>
        </p:nvSpPr>
        <p:spPr>
          <a:xfrm>
            <a:off x="548640" y="731520"/>
            <a:ext cx="1060704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46AA32"/>
              </a:buClr>
              <a:buSzPts val="2600"/>
              <a:buFont typeface="Montserrat"/>
              <a:buNone/>
            </a:pPr>
            <a:r>
              <a:rPr lang="en-US" sz="2600" b="1">
                <a:solidFill>
                  <a:srgbClr val="46AA32"/>
                </a:solidFill>
                <a:latin typeface="Montserrat"/>
                <a:ea typeface="Montserrat"/>
                <a:cs typeface="Montserrat"/>
                <a:sym typeface="Montserrat"/>
              </a:rPr>
              <a:t>Cztery grupy modyfikacji dokumentów programowych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3"/>
          <p:cNvSpPr/>
          <p:nvPr/>
        </p:nvSpPr>
        <p:spPr>
          <a:xfrm>
            <a:off x="548640" y="1874520"/>
            <a:ext cx="11064240" cy="4206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228600" marR="0" lvl="0" indent="-22860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Montserrat"/>
              <a:buChar char="•"/>
            </a:pPr>
            <a:r>
              <a:rPr lang="en-US" sz="140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Podręcznik Programu — doprecyzowanie operacjonalizacji zasad horyzontalnych (praktyczne narzędzia weryfikacji WCAG) oraz zapisów o równości szans w kontekście wojennym.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105000"/>
              </a:lnSpc>
              <a:spcBef>
                <a:spcPts val="100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Montserrat"/>
              <a:buChar char="•"/>
            </a:pPr>
            <a:r>
              <a:rPr lang="en-US" sz="140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Metryczki wskaźnikowe w przyszłej perspektywie —</a:t>
            </a:r>
            <a:r>
              <a:rPr lang="en-US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 jasne określenie kryteriów, jakie działania (pod względem skali i jakości) liczą się do wskaźnika oraz wprowadzanie typologii tam, gdzie wskaźnik agreguje heterogeniczne produkty (po to by gromadzić wiedzę, co program faktycznie wytwarza).</a:t>
            </a:r>
            <a:endParaRPr>
              <a:solidFill>
                <a:srgbClr val="1A1A1A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228600" marR="0" lvl="0" indent="-228600" algn="l" rtl="0">
              <a:lnSpc>
                <a:spcPct val="105000"/>
              </a:lnSpc>
              <a:spcBef>
                <a:spcPts val="100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Montserrat"/>
              <a:buChar char="•"/>
            </a:pPr>
            <a:r>
              <a:rPr lang="en-US" sz="140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Proces informacji i komunikacji — zbiorczy kanał informacji zwrotnej po naborze oraz robocze wersje kluczowych dokumentów FMP w językach PL i UA.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105000"/>
              </a:lnSpc>
              <a:spcBef>
                <a:spcPts val="100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Montserrat"/>
              <a:buChar char="•"/>
            </a:pPr>
            <a:r>
              <a:rPr lang="en-US" sz="140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Akty okołoprogramowe — pełniejsze wykorzystanie mandatu RPK oraz pakiet informacyjny o asymetrii procedury rejestracji po stronie ukraińskiej.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3"/>
          <p:cNvSpPr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EGO s.c.  •  Ewaluacja Interreg NEXT Polska–Ukraina 2021–2027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3"/>
          <p:cNvSpPr/>
          <p:nvPr/>
        </p:nvSpPr>
        <p:spPr>
          <a:xfrm>
            <a:off x="11247120" y="6446520"/>
            <a:ext cx="457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3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Google Shape;46;p4" descr="e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81360" y="292608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4"/>
          <p:cNvSpPr/>
          <p:nvPr/>
        </p:nvSpPr>
        <p:spPr>
          <a:xfrm>
            <a:off x="548640" y="411480"/>
            <a:ext cx="10058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200"/>
              <a:buFont typeface="Montserrat"/>
              <a:buNone/>
            </a:pPr>
            <a:r>
              <a:rPr lang="en-US" sz="12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WNIOSEK KLUCZOWY 3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4"/>
          <p:cNvSpPr/>
          <p:nvPr/>
        </p:nvSpPr>
        <p:spPr>
          <a:xfrm>
            <a:off x="548640" y="731520"/>
            <a:ext cx="1060704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46AA32"/>
              </a:buClr>
              <a:buSzPts val="2600"/>
              <a:buFont typeface="Montserrat"/>
              <a:buNone/>
            </a:pPr>
            <a:r>
              <a:rPr lang="en-US" sz="2600" b="1">
                <a:solidFill>
                  <a:srgbClr val="46AA32"/>
                </a:solidFill>
                <a:latin typeface="Montserrat"/>
                <a:ea typeface="Montserrat"/>
                <a:cs typeface="Montserrat"/>
                <a:sym typeface="Montserrat"/>
              </a:rPr>
              <a:t>Perspektywa 2028–2034: trzy zmiany o znaczeniu strukturalnym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4"/>
          <p:cNvSpPr/>
          <p:nvPr/>
        </p:nvSpPr>
        <p:spPr>
          <a:xfrm>
            <a:off x="548640" y="1874520"/>
            <a:ext cx="7498080" cy="4206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228600" marR="0" lvl="0" indent="-22860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Montserrat"/>
              <a:buChar char="•"/>
            </a:pPr>
            <a:r>
              <a:rPr lang="en-US" sz="140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Model rozliczania oparty na wynikach (Performance-Based Approach) — każdy zadeklarowany wskaźnik staje się zobowiązaniem finansowym.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105000"/>
              </a:lnSpc>
              <a:spcBef>
                <a:spcPts val="100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Montserrat"/>
              <a:buChar char="•"/>
            </a:pPr>
            <a:r>
              <a:rPr lang="en-US" sz="140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Zaostrzenie reguły dekomitmentu z N+3 do N+1 — ograniczenie bufora czasowego programu.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105000"/>
              </a:lnSpc>
              <a:spcBef>
                <a:spcPts val="100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Montserrat"/>
              <a:buChar char="•"/>
            </a:pPr>
            <a:r>
              <a:rPr lang="en-US" sz="140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Katalogi stawek jednostkowych (off-the-shelf) opracowane przez KE — duże ułatwienie, ale z ryzykiem niedopasowania do specyfiki współpracy transgranicznej.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Ryzyko łagodzi jednak fakt, że program może zdecydować się na wypracowanie własnej metodologii szacowania stawek</a:t>
            </a:r>
            <a:endParaRPr sz="14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228600" marR="0" lvl="0" indent="-228600" algn="l" rtl="0">
              <a:lnSpc>
                <a:spcPct val="105000"/>
              </a:lnSpc>
              <a:spcBef>
                <a:spcPts val="100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Montserrat"/>
              <a:buChar char="•"/>
            </a:pPr>
            <a:r>
              <a:rPr lang="en-US" sz="140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W tym kontekście raport rekomenduje szereg zmian </a:t>
            </a:r>
            <a:r>
              <a:rPr lang="en-US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na poziomie systemu realizacji programu.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4"/>
          <p:cNvSpPr/>
          <p:nvPr/>
        </p:nvSpPr>
        <p:spPr>
          <a:xfrm>
            <a:off x="8183880" y="2462500"/>
            <a:ext cx="3291840" cy="1234440"/>
          </a:xfrm>
          <a:prstGeom prst="rect">
            <a:avLst/>
          </a:prstGeom>
          <a:solidFill>
            <a:srgbClr val="E9F5E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4"/>
          <p:cNvSpPr/>
          <p:nvPr/>
        </p:nvSpPr>
        <p:spPr>
          <a:xfrm>
            <a:off x="8183880" y="2462500"/>
            <a:ext cx="91440" cy="1234440"/>
          </a:xfrm>
          <a:prstGeom prst="rect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4"/>
          <p:cNvSpPr/>
          <p:nvPr/>
        </p:nvSpPr>
        <p:spPr>
          <a:xfrm>
            <a:off x="8412480" y="2572228"/>
            <a:ext cx="297180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6AA32"/>
              </a:buClr>
              <a:buSzPts val="3000"/>
              <a:buFont typeface="Montserrat"/>
              <a:buNone/>
            </a:pPr>
            <a:r>
              <a:rPr lang="en-US" sz="3000" b="1">
                <a:solidFill>
                  <a:srgbClr val="46AA32"/>
                </a:solidFill>
                <a:latin typeface="Montserrat"/>
                <a:ea typeface="Montserrat"/>
                <a:cs typeface="Montserrat"/>
                <a:sym typeface="Montserrat"/>
              </a:rPr>
              <a:t>P-BA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4"/>
          <p:cNvSpPr/>
          <p:nvPr/>
        </p:nvSpPr>
        <p:spPr>
          <a:xfrm>
            <a:off x="8412480" y="3120868"/>
            <a:ext cx="2971800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050"/>
              <a:buFont typeface="Montserrat"/>
              <a:buNone/>
            </a:pPr>
            <a:r>
              <a:rPr lang="en-US" sz="10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wskaźnik = zobowiązanie finansowe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4"/>
          <p:cNvSpPr/>
          <p:nvPr/>
        </p:nvSpPr>
        <p:spPr>
          <a:xfrm>
            <a:off x="8183880" y="3879820"/>
            <a:ext cx="3291840" cy="1234440"/>
          </a:xfrm>
          <a:prstGeom prst="rect">
            <a:avLst/>
          </a:prstGeom>
          <a:solidFill>
            <a:srgbClr val="E9F5E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4"/>
          <p:cNvSpPr/>
          <p:nvPr/>
        </p:nvSpPr>
        <p:spPr>
          <a:xfrm>
            <a:off x="8183880" y="3879820"/>
            <a:ext cx="91440" cy="1234440"/>
          </a:xfrm>
          <a:prstGeom prst="rect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4"/>
          <p:cNvSpPr/>
          <p:nvPr/>
        </p:nvSpPr>
        <p:spPr>
          <a:xfrm>
            <a:off x="8412480" y="3989548"/>
            <a:ext cx="297180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6AA32"/>
              </a:buClr>
              <a:buSzPts val="3000"/>
              <a:buFont typeface="Montserrat"/>
              <a:buNone/>
            </a:pPr>
            <a:r>
              <a:rPr lang="en-US" sz="3000" b="1">
                <a:solidFill>
                  <a:srgbClr val="46AA32"/>
                </a:solidFill>
                <a:latin typeface="Montserrat"/>
                <a:ea typeface="Montserrat"/>
                <a:cs typeface="Montserrat"/>
                <a:sym typeface="Montserrat"/>
              </a:rPr>
              <a:t>N+3 → N+1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4"/>
          <p:cNvSpPr/>
          <p:nvPr/>
        </p:nvSpPr>
        <p:spPr>
          <a:xfrm>
            <a:off x="8412480" y="4538188"/>
            <a:ext cx="2971800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050"/>
              <a:buFont typeface="Montserrat"/>
              <a:buNone/>
            </a:pPr>
            <a:r>
              <a:rPr lang="en-US" sz="10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krótszy bufor czasowy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4"/>
          <p:cNvSpPr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EGO s.c.  •  Ewaluacja Interreg NEXT Polska–Ukraina 2021–2027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4"/>
          <p:cNvSpPr/>
          <p:nvPr/>
        </p:nvSpPr>
        <p:spPr>
          <a:xfrm>
            <a:off x="11247120" y="6446520"/>
            <a:ext cx="457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4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5" descr="e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81360" y="292608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5"/>
          <p:cNvSpPr/>
          <p:nvPr/>
        </p:nvSpPr>
        <p:spPr>
          <a:xfrm>
            <a:off x="548640" y="411480"/>
            <a:ext cx="10058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200"/>
              <a:buFont typeface="Montserrat"/>
              <a:buNone/>
            </a:pPr>
            <a:r>
              <a:rPr lang="en-US" sz="12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WNIOSEK KLUCZOWY 4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5"/>
          <p:cNvSpPr/>
          <p:nvPr/>
        </p:nvSpPr>
        <p:spPr>
          <a:xfrm>
            <a:off x="548640" y="731520"/>
            <a:ext cx="1060704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46AA32"/>
              </a:buClr>
              <a:buSzPts val="2600"/>
              <a:buFont typeface="Montserrat"/>
              <a:buNone/>
            </a:pPr>
            <a:r>
              <a:rPr lang="en-US" sz="2600" b="1">
                <a:solidFill>
                  <a:srgbClr val="46AA32"/>
                </a:solidFill>
                <a:latin typeface="Montserrat"/>
                <a:ea typeface="Montserrat"/>
                <a:cs typeface="Montserrat"/>
                <a:sym typeface="Montserrat"/>
              </a:rPr>
              <a:t>Cztery kierunki koniecznych zmian systemowych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5"/>
          <p:cNvSpPr/>
          <p:nvPr/>
        </p:nvSpPr>
        <p:spPr>
          <a:xfrm>
            <a:off x="548640" y="1874520"/>
            <a:ext cx="11064240" cy="4206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228600" marR="0" lvl="0" indent="-22860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Montserrat"/>
              <a:buChar char="•"/>
            </a:pPr>
            <a:r>
              <a:rPr lang="en-US" sz="140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Mechanizmy finansowe — utrzymanie zalicz</a:t>
            </a:r>
            <a:r>
              <a:rPr lang="en-US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ek</a:t>
            </a:r>
            <a:r>
              <a:rPr lang="en-US" sz="140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 jako warunku brzegowego, diagnoza płynności </a:t>
            </a:r>
            <a:r>
              <a:rPr lang="en-US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finansowej projektów</a:t>
            </a:r>
            <a:r>
              <a:rPr lang="en-US" sz="140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  i wprowadzenie </a:t>
            </a:r>
            <a:r>
              <a:rPr lang="en-US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korekt w zaliczkowaniu, analiza adekwatności </a:t>
            </a:r>
            <a:r>
              <a:rPr lang="en-US" sz="140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stawek ryczałtowych, kami</a:t>
            </a:r>
            <a:r>
              <a:rPr lang="en-US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enie milowe - wynegocjowanie z KE mechanizmu proporcjonalnej wypłaty (za częściowe osiągniecie celu) oraz tzw. marginesu ryzyka.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105000"/>
              </a:lnSpc>
              <a:spcBef>
                <a:spcPts val="100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Montserrat"/>
              <a:buChar char="•"/>
            </a:pPr>
            <a:r>
              <a:rPr lang="en-US" sz="140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Infrastruktura kompetencyjna — RPK jako „ramię operacyjne” Wspólnego Sekretariatu oraz rozwiązania ograniczające kruchość modelu jednoosobowego po stronie UA.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105000"/>
              </a:lnSpc>
              <a:spcBef>
                <a:spcPts val="100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Montserrat"/>
              <a:buChar char="•"/>
            </a:pPr>
            <a:r>
              <a:rPr lang="en-US" sz="140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System IT — domknięcie modernizacji CST2021 (przeliczenia walutowe, kalkulacje ryczałtowe, funkcja „diff”, lokalizacja UA) przed pierwszym naborem.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105000"/>
              </a:lnSpc>
              <a:spcBef>
                <a:spcPts val="100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Montserrat"/>
              <a:buChar char="•"/>
            </a:pPr>
            <a:r>
              <a:rPr lang="en-US" sz="140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Monitorowanie — celowa diagnoza sygnałów: spadku udziału ukraińskich NGO w FMP oraz problemów z płynnością po stronie ukraińskiej.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5"/>
          <p:cNvSpPr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EGO s.c.  •  Ewaluacja Interreg NEXT Polska–Ukraina 2021–2027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5"/>
          <p:cNvSpPr/>
          <p:nvPr/>
        </p:nvSpPr>
        <p:spPr>
          <a:xfrm>
            <a:off x="11247120" y="6446520"/>
            <a:ext cx="457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5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1A"/>
        </a:soli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6"/>
          <p:cNvSpPr/>
          <p:nvPr/>
        </p:nvSpPr>
        <p:spPr>
          <a:xfrm>
            <a:off x="10744200" y="256032"/>
            <a:ext cx="960120" cy="7772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7" name="Google Shape;77;p6" descr="e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12780" y="329184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6"/>
          <p:cNvSpPr/>
          <p:nvPr/>
        </p:nvSpPr>
        <p:spPr>
          <a:xfrm>
            <a:off x="731520" y="2286000"/>
            <a:ext cx="10058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6AA32"/>
              </a:buClr>
              <a:buSzPts val="1400"/>
              <a:buFont typeface="Montserrat"/>
              <a:buNone/>
            </a:pPr>
            <a:r>
              <a:rPr lang="en-US" sz="1400" b="1">
                <a:solidFill>
                  <a:srgbClr val="46AA32"/>
                </a:solidFill>
                <a:latin typeface="Montserrat"/>
                <a:ea typeface="Montserrat"/>
                <a:cs typeface="Montserrat"/>
                <a:sym typeface="Montserrat"/>
              </a:rPr>
              <a:t>CZĘŚĆ II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6"/>
          <p:cNvSpPr/>
          <p:nvPr/>
        </p:nvSpPr>
        <p:spPr>
          <a:xfrm>
            <a:off x="731520" y="2697480"/>
            <a:ext cx="10698480" cy="822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Montserrat"/>
              <a:buNone/>
            </a:pPr>
            <a:r>
              <a:rPr lang="en-US" sz="40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Rekomendacje szczegółowe</a:t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6"/>
          <p:cNvSpPr/>
          <p:nvPr/>
        </p:nvSpPr>
        <p:spPr>
          <a:xfrm>
            <a:off x="731520" y="3611880"/>
            <a:ext cx="1033272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FD8CF"/>
              </a:buClr>
              <a:buSzPts val="1400"/>
              <a:buFont typeface="Montserrat"/>
              <a:buNone/>
            </a:pPr>
            <a:r>
              <a:rPr lang="en-US" sz="1400">
                <a:solidFill>
                  <a:srgbClr val="CFD8CF"/>
                </a:solidFill>
                <a:latin typeface="Montserrat"/>
                <a:ea typeface="Montserrat"/>
                <a:cs typeface="Montserrat"/>
                <a:sym typeface="Montserrat"/>
              </a:rPr>
              <a:t>20 rekomendacji (R1–R20) w 7 obszarach tematycznych — każda z uzasadnieniem, adresatem i horyzontem czasowym.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6"/>
          <p:cNvSpPr/>
          <p:nvPr/>
        </p:nvSpPr>
        <p:spPr>
          <a:xfrm>
            <a:off x="731520" y="4572000"/>
            <a:ext cx="3657600" cy="36576"/>
          </a:xfrm>
          <a:prstGeom prst="rect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6"/>
          <p:cNvSpPr/>
          <p:nvPr/>
        </p:nvSpPr>
        <p:spPr>
          <a:xfrm>
            <a:off x="731520" y="4800600"/>
            <a:ext cx="10698480" cy="73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9F5E6"/>
              </a:buClr>
              <a:buSzPts val="1200"/>
              <a:buFont typeface="Montserrat"/>
              <a:buNone/>
            </a:pPr>
            <a:r>
              <a:rPr lang="en-US" sz="1200" b="1">
                <a:solidFill>
                  <a:srgbClr val="E9F5E6"/>
                </a:solidFill>
                <a:latin typeface="Montserrat"/>
                <a:ea typeface="Montserrat"/>
                <a:cs typeface="Montserrat"/>
                <a:sym typeface="Montserrat"/>
              </a:rPr>
              <a:t>System realizacji   ·   Mechanizmy finansowe   ·   Fundusze Małych Projektów   ·   Partnerstwa i zasady horyzontalne   ·   Komunikacja i wsparcie   ·   System wskaźników   ·   Specyfika ukraińska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7" descr="e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81360" y="292608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7"/>
          <p:cNvSpPr/>
          <p:nvPr/>
        </p:nvSpPr>
        <p:spPr>
          <a:xfrm>
            <a:off x="1554480" y="457200"/>
            <a:ext cx="86868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SYSTEM REALIZACJI PROGRAMU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7"/>
          <p:cNvSpPr/>
          <p:nvPr/>
        </p:nvSpPr>
        <p:spPr>
          <a:xfrm>
            <a:off x="548640" y="384048"/>
            <a:ext cx="868680" cy="868680"/>
          </a:xfrm>
          <a:prstGeom prst="ellipse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7"/>
          <p:cNvSpPr/>
          <p:nvPr/>
        </p:nvSpPr>
        <p:spPr>
          <a:xfrm>
            <a:off x="548640" y="384048"/>
            <a:ext cx="868680" cy="86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Montserrat"/>
              <a:buNone/>
            </a:pPr>
            <a:r>
              <a:rPr lang="en-US" sz="20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R1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7"/>
          <p:cNvSpPr/>
          <p:nvPr/>
        </p:nvSpPr>
        <p:spPr>
          <a:xfrm>
            <a:off x="548640" y="1417320"/>
            <a:ext cx="11064240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Montserrat"/>
              <a:buNone/>
            </a:pPr>
            <a:r>
              <a:rPr lang="en-US" sz="2400" b="1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Wzmocnienie systemu informacji zwrotnej dla wnioskodawców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7"/>
          <p:cNvSpPr/>
          <p:nvPr/>
        </p:nvSpPr>
        <p:spPr>
          <a:xfrm>
            <a:off x="548640" y="2697480"/>
            <a:ext cx="10058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6AA32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46AA32"/>
                </a:solidFill>
                <a:latin typeface="Montserrat"/>
                <a:ea typeface="Montserrat"/>
                <a:cs typeface="Montserrat"/>
                <a:sym typeface="Montserrat"/>
              </a:rPr>
              <a:t>UZASADNIENIE I PRZEWIDYWANE SKUTKI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7"/>
          <p:cNvSpPr/>
          <p:nvPr/>
        </p:nvSpPr>
        <p:spPr>
          <a:xfrm>
            <a:off x="548640" y="3017520"/>
            <a:ext cx="11064240" cy="2057400"/>
          </a:xfrm>
          <a:prstGeom prst="rect">
            <a:avLst/>
          </a:prstGeom>
          <a:solidFill>
            <a:srgbClr val="E9F5E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7"/>
          <p:cNvSpPr/>
          <p:nvPr/>
        </p:nvSpPr>
        <p:spPr>
          <a:xfrm>
            <a:off x="548640" y="3017520"/>
            <a:ext cx="91440" cy="2057400"/>
          </a:xfrm>
          <a:prstGeom prst="rect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7"/>
          <p:cNvSpPr/>
          <p:nvPr/>
        </p:nvSpPr>
        <p:spPr>
          <a:xfrm>
            <a:off x="868680" y="3154680"/>
            <a:ext cx="10515600" cy="17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50"/>
              <a:buFont typeface="Montserrat"/>
              <a:buNone/>
            </a:pPr>
            <a:r>
              <a:rPr lang="en-US" sz="13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Uzupełnienie indywidualnej siatki oceny o kanał zbiorczy — anonimową syntezę najczęściej powtarzających się słabości wniosków publikowaną po naborze — może ograniczyć udział ocen „przeciętnie/słabo” wśród odrzuconych wnioskodawców. Uzupełnieniem jest utrzymanie i promocja spotkań podsumowujących WS dla debiutantów.</a:t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7"/>
          <p:cNvSpPr/>
          <p:nvPr/>
        </p:nvSpPr>
        <p:spPr>
          <a:xfrm>
            <a:off x="548640" y="5349240"/>
            <a:ext cx="676656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ADRESAT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Instytucja Zarządzająca i Wspólny Sekretariat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8" name="Google Shape;98;p7"/>
          <p:cNvCxnSpPr/>
          <p:nvPr/>
        </p:nvCxnSpPr>
        <p:spPr>
          <a:xfrm>
            <a:off x="7498080" y="5349240"/>
            <a:ext cx="0" cy="868680"/>
          </a:xfrm>
          <a:prstGeom prst="straightConnector1">
            <a:avLst/>
          </a:prstGeom>
          <a:noFill/>
          <a:ln w="12700" cap="flat" cmpd="sng">
            <a:solidFill>
              <a:srgbClr val="CCCCC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9" name="Google Shape;99;p7"/>
          <p:cNvSpPr/>
          <p:nvPr/>
        </p:nvSpPr>
        <p:spPr>
          <a:xfrm>
            <a:off x="7772400" y="5349240"/>
            <a:ext cx="384048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HORYZONT CZASOWY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Przyszła perspektywa finansowa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7"/>
          <p:cNvSpPr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EGO s.c.  •  Ewaluacja Interreg NEXT Polska–Ukraina 2021–2027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7"/>
          <p:cNvSpPr/>
          <p:nvPr/>
        </p:nvSpPr>
        <p:spPr>
          <a:xfrm>
            <a:off x="11247120" y="6446520"/>
            <a:ext cx="457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7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Google Shape;107;p8" descr="e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81360" y="292608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8"/>
          <p:cNvSpPr/>
          <p:nvPr/>
        </p:nvSpPr>
        <p:spPr>
          <a:xfrm>
            <a:off x="1554480" y="457200"/>
            <a:ext cx="86868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SYSTEM REALIZACJI PROGRAMU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8"/>
          <p:cNvSpPr/>
          <p:nvPr/>
        </p:nvSpPr>
        <p:spPr>
          <a:xfrm>
            <a:off x="548640" y="384048"/>
            <a:ext cx="868680" cy="868680"/>
          </a:xfrm>
          <a:prstGeom prst="ellipse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8"/>
          <p:cNvSpPr/>
          <p:nvPr/>
        </p:nvSpPr>
        <p:spPr>
          <a:xfrm>
            <a:off x="548640" y="384048"/>
            <a:ext cx="868680" cy="86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Montserrat"/>
              <a:buNone/>
            </a:pPr>
            <a:r>
              <a:rPr lang="en-US" sz="20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R2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8"/>
          <p:cNvSpPr/>
          <p:nvPr/>
        </p:nvSpPr>
        <p:spPr>
          <a:xfrm>
            <a:off x="548640" y="1417320"/>
            <a:ext cx="11064240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Montserrat"/>
              <a:buNone/>
            </a:pPr>
            <a:r>
              <a:rPr lang="en-US" sz="2400" b="1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Utrzymanie elastycznego systemu raportowania wydatków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8"/>
          <p:cNvSpPr/>
          <p:nvPr/>
        </p:nvSpPr>
        <p:spPr>
          <a:xfrm>
            <a:off x="548640" y="2697480"/>
            <a:ext cx="10058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6AA32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46AA32"/>
                </a:solidFill>
                <a:latin typeface="Montserrat"/>
                <a:ea typeface="Montserrat"/>
                <a:cs typeface="Montserrat"/>
                <a:sym typeface="Montserrat"/>
              </a:rPr>
              <a:t>UZASADNIENIE I PRZEWIDYWANE SKUTKI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8"/>
          <p:cNvSpPr/>
          <p:nvPr/>
        </p:nvSpPr>
        <p:spPr>
          <a:xfrm>
            <a:off x="548640" y="3017520"/>
            <a:ext cx="11064240" cy="2057400"/>
          </a:xfrm>
          <a:prstGeom prst="rect">
            <a:avLst/>
          </a:prstGeom>
          <a:solidFill>
            <a:srgbClr val="E9F5E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8"/>
          <p:cNvSpPr/>
          <p:nvPr/>
        </p:nvSpPr>
        <p:spPr>
          <a:xfrm>
            <a:off x="548640" y="3017520"/>
            <a:ext cx="91440" cy="2057400"/>
          </a:xfrm>
          <a:prstGeom prst="rect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8"/>
          <p:cNvSpPr/>
          <p:nvPr/>
        </p:nvSpPr>
        <p:spPr>
          <a:xfrm>
            <a:off x="868680" y="3154680"/>
            <a:ext cx="10515600" cy="17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50"/>
              <a:buFont typeface="Montserrat"/>
              <a:buNone/>
            </a:pPr>
            <a:r>
              <a:rPr lang="en-US" sz="13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Obecny elastyczny system wspiera płynność finansową programu (refundacja z KE) i beneficjentów (szybsza wypłata transz) oraz jest spójny z logiką płatności opartych na rezultatach (P-BA) w perspektywie 2028+. Równolegle — monitoring obciążenia kontrolerów krajowych i ewentualne dofinansowanie etatów z pomocy technicznej.</a:t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8"/>
          <p:cNvSpPr/>
          <p:nvPr/>
        </p:nvSpPr>
        <p:spPr>
          <a:xfrm>
            <a:off x="548640" y="5349240"/>
            <a:ext cx="676656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ADRESAT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IZ; konsultacja z kontrolerami krajowymi i WS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7" name="Google Shape;117;p8"/>
          <p:cNvCxnSpPr/>
          <p:nvPr/>
        </p:nvCxnSpPr>
        <p:spPr>
          <a:xfrm>
            <a:off x="7498080" y="5349240"/>
            <a:ext cx="0" cy="868680"/>
          </a:xfrm>
          <a:prstGeom prst="straightConnector1">
            <a:avLst/>
          </a:prstGeom>
          <a:noFill/>
          <a:ln w="12700" cap="flat" cmpd="sng">
            <a:solidFill>
              <a:srgbClr val="CCCCC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8" name="Google Shape;118;p8"/>
          <p:cNvSpPr/>
          <p:nvPr/>
        </p:nvSpPr>
        <p:spPr>
          <a:xfrm>
            <a:off x="7772400" y="5349240"/>
            <a:ext cx="384048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HORYZONT CZASOWY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Przyszła perspektywa finansowa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8"/>
          <p:cNvSpPr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EGO s.c.  •  Ewaluacja Interreg NEXT Polska–Ukraina 2021–2027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8"/>
          <p:cNvSpPr/>
          <p:nvPr/>
        </p:nvSpPr>
        <p:spPr>
          <a:xfrm>
            <a:off x="11247120" y="6446520"/>
            <a:ext cx="457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8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p9" descr="e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81360" y="292608"/>
            <a:ext cx="82296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9"/>
          <p:cNvSpPr/>
          <p:nvPr/>
        </p:nvSpPr>
        <p:spPr>
          <a:xfrm>
            <a:off x="1554480" y="457200"/>
            <a:ext cx="86868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SYSTEM REALIZACJI PROGRAMU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9"/>
          <p:cNvSpPr/>
          <p:nvPr/>
        </p:nvSpPr>
        <p:spPr>
          <a:xfrm>
            <a:off x="548640" y="384048"/>
            <a:ext cx="868680" cy="868680"/>
          </a:xfrm>
          <a:prstGeom prst="ellipse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9"/>
          <p:cNvSpPr/>
          <p:nvPr/>
        </p:nvSpPr>
        <p:spPr>
          <a:xfrm>
            <a:off x="548640" y="384048"/>
            <a:ext cx="868680" cy="86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Montserrat"/>
              <a:buNone/>
            </a:pPr>
            <a:r>
              <a:rPr lang="en-US" sz="20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R3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9"/>
          <p:cNvSpPr/>
          <p:nvPr/>
        </p:nvSpPr>
        <p:spPr>
          <a:xfrm>
            <a:off x="548640" y="1417320"/>
            <a:ext cx="11064240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Montserrat"/>
              <a:buNone/>
            </a:pPr>
            <a:r>
              <a:rPr lang="en-US" sz="2400" b="1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Modernizacja systemu CST2021 zamykająca lukę implementacyjną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9"/>
          <p:cNvSpPr/>
          <p:nvPr/>
        </p:nvSpPr>
        <p:spPr>
          <a:xfrm>
            <a:off x="548640" y="2697480"/>
            <a:ext cx="10058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6AA32"/>
              </a:buClr>
              <a:buSzPts val="1100"/>
              <a:buFont typeface="Montserrat"/>
              <a:buNone/>
            </a:pPr>
            <a:r>
              <a:rPr lang="en-US" sz="1100" b="1">
                <a:solidFill>
                  <a:srgbClr val="46AA32"/>
                </a:solidFill>
                <a:latin typeface="Montserrat"/>
                <a:ea typeface="Montserrat"/>
                <a:cs typeface="Montserrat"/>
                <a:sym typeface="Montserrat"/>
              </a:rPr>
              <a:t>UZASADNIENIE I PRZEWIDYWANE SKUTKI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9"/>
          <p:cNvSpPr/>
          <p:nvPr/>
        </p:nvSpPr>
        <p:spPr>
          <a:xfrm>
            <a:off x="548640" y="3017520"/>
            <a:ext cx="11064240" cy="2057400"/>
          </a:xfrm>
          <a:prstGeom prst="rect">
            <a:avLst/>
          </a:prstGeom>
          <a:solidFill>
            <a:srgbClr val="E9F5E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9"/>
          <p:cNvSpPr/>
          <p:nvPr/>
        </p:nvSpPr>
        <p:spPr>
          <a:xfrm>
            <a:off x="548640" y="3017520"/>
            <a:ext cx="91440" cy="2057400"/>
          </a:xfrm>
          <a:prstGeom prst="rect">
            <a:avLst/>
          </a:prstGeom>
          <a:solidFill>
            <a:srgbClr val="46AA3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9"/>
          <p:cNvSpPr/>
          <p:nvPr/>
        </p:nvSpPr>
        <p:spPr>
          <a:xfrm>
            <a:off x="868680" y="3154680"/>
            <a:ext cx="10515600" cy="17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50"/>
              <a:buFont typeface="Montserrat"/>
              <a:buNone/>
            </a:pPr>
            <a:r>
              <a:rPr lang="en-US" sz="13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Wdrożenie pakietu zmian zlikwiduje paradoks „uproszczeń, które nie upraszczają”: skróci obsługę wniosku o płatność, ograniczy korekty i obniży bariery dla partnerów ukraińskich (36,4% ocen pozytywnych vs 68,2% u polskich). Trzy fale: zmiany krytyczne (kursy EUR, kalkulacje ryczałtów, „diff”), wysokiego priorytetu, lokalizacja UA.</a:t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9"/>
          <p:cNvSpPr/>
          <p:nvPr/>
        </p:nvSpPr>
        <p:spPr>
          <a:xfrm>
            <a:off x="548640" y="5349240"/>
            <a:ext cx="676656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ADRESAT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MFiPR (właściciel produktu) z zespołem CST2021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6" name="Google Shape;136;p9"/>
          <p:cNvCxnSpPr/>
          <p:nvPr/>
        </p:nvCxnSpPr>
        <p:spPr>
          <a:xfrm>
            <a:off x="7498080" y="5349240"/>
            <a:ext cx="0" cy="868680"/>
          </a:xfrm>
          <a:prstGeom prst="straightConnector1">
            <a:avLst/>
          </a:prstGeom>
          <a:noFill/>
          <a:ln w="12700" cap="flat" cmpd="sng">
            <a:solidFill>
              <a:srgbClr val="CCCCC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7" name="Google Shape;137;p9"/>
          <p:cNvSpPr/>
          <p:nvPr/>
        </p:nvSpPr>
        <p:spPr>
          <a:xfrm>
            <a:off x="7772400" y="5349240"/>
            <a:ext cx="384048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1000"/>
              <a:buFont typeface="Montserrat"/>
              <a:buNone/>
            </a:pPr>
            <a: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HORYZONT CZASOWY</a:t>
            </a:r>
            <a:br>
              <a:rPr lang="en-US" sz="1000" b="1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50"/>
              <a:buFont typeface="Montserrat"/>
              <a:buNone/>
            </a:pPr>
            <a:r>
              <a:rPr lang="en-US" sz="1250">
                <a:solidFill>
                  <a:srgbClr val="1A1A1A"/>
                </a:solidFill>
                <a:latin typeface="Montserrat"/>
                <a:ea typeface="Montserrat"/>
                <a:cs typeface="Montserrat"/>
                <a:sym typeface="Montserrat"/>
              </a:rPr>
              <a:t>Faza I do 12 mies.; lokalizacja przed naborem 2028+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9"/>
          <p:cNvSpPr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EGO s.c.  •  Ewaluacja Interreg NEXT Polska–Ukraina 2021–2027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9"/>
          <p:cNvSpPr/>
          <p:nvPr/>
        </p:nvSpPr>
        <p:spPr>
          <a:xfrm>
            <a:off x="11247120" y="6446520"/>
            <a:ext cx="457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800"/>
              <a:buFont typeface="Montserrat"/>
              <a:buNone/>
            </a:pPr>
            <a:r>
              <a:rPr lang="en-US" sz="800">
                <a:solidFill>
                  <a:srgbClr val="707070"/>
                </a:solidFill>
                <a:latin typeface="Montserrat"/>
                <a:ea typeface="Montserrat"/>
                <a:cs typeface="Montserrat"/>
                <a:sym typeface="Montserrat"/>
              </a:rPr>
              <a:t>9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2969</Words>
  <Application>Microsoft Macintosh PowerPoint</Application>
  <PresentationFormat>Panoramiczny</PresentationFormat>
  <Paragraphs>296</Paragraphs>
  <Slides>27</Slides>
  <Notes>27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27</vt:i4>
      </vt:variant>
    </vt:vector>
  </HeadingPairs>
  <TitlesOfParts>
    <vt:vector size="31" baseType="lpstr">
      <vt:lpstr>Arial</vt:lpstr>
      <vt:lpstr>Calibri</vt:lpstr>
      <vt:lpstr>Montserrat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EGO s.c.</dc:creator>
  <cp:lastModifiedBy>Bartosz Ledzion</cp:lastModifiedBy>
  <cp:revision>1</cp:revision>
  <dcterms:created xsi:type="dcterms:W3CDTF">2026-06-11T16:34:13Z</dcterms:created>
  <dcterms:modified xsi:type="dcterms:W3CDTF">2026-06-12T13:54:14Z</dcterms:modified>
</cp:coreProperties>
</file>